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Lato Bold" panose="020F0502020204030203" pitchFamily="34" charset="0"/>
      <p:regular r:id="rId13"/>
      <p:bold r:id="rId14"/>
    </p:embeddedFont>
    <p:embeddedFont>
      <p:font typeface="Lora Italic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45A932-5C37-4337-B02A-216FEAF20B9F}" v="309" dt="2025-04-19T15:29:18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svg"/><Relationship Id="rId7" Type="http://schemas.openxmlformats.org/officeDocument/2006/relationships/hyperlink" Target="https://www.globaldataresources.io/_files/ugd/129284_2b21cc1b4f834646a1ceeb42de30c803.pdf?index=true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hyperlink" Target="mailto:goran@globaldataresources.io" TargetMode="External"/><Relationship Id="rId5" Type="http://schemas.openxmlformats.org/officeDocument/2006/relationships/image" Target="../media/image12.png"/><Relationship Id="rId10" Type="http://schemas.openxmlformats.org/officeDocument/2006/relationships/hyperlink" Target="mailto:gunnar.kihl@globaldataresources.io" TargetMode="External"/><Relationship Id="rId4" Type="http://schemas.openxmlformats.org/officeDocument/2006/relationships/hyperlink" Target="https://www.globaldataresources.io" TargetMode="External"/><Relationship Id="rId9" Type="http://schemas.openxmlformats.org/officeDocument/2006/relationships/hyperlink" Target="https://www.idfree.com/newstous/categories/newslet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05045" y="0"/>
            <a:ext cx="9868865" cy="10287000"/>
          </a:xfrm>
          <a:custGeom>
            <a:avLst/>
            <a:gdLst/>
            <a:ahLst/>
            <a:cxnLst/>
            <a:rect l="l" t="t" r="r" b="b"/>
            <a:pathLst>
              <a:path w="9868865" h="10287000">
                <a:moveTo>
                  <a:pt x="0" y="0"/>
                </a:moveTo>
                <a:lnTo>
                  <a:pt x="9868865" y="0"/>
                </a:lnTo>
                <a:lnTo>
                  <a:pt x="986886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9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19958" y="1028700"/>
            <a:ext cx="2406823" cy="2358686"/>
          </a:xfrm>
          <a:custGeom>
            <a:avLst/>
            <a:gdLst/>
            <a:ahLst/>
            <a:cxnLst/>
            <a:rect l="l" t="t" r="r" b="b"/>
            <a:pathLst>
              <a:path w="2406823" h="2358686">
                <a:moveTo>
                  <a:pt x="0" y="0"/>
                </a:moveTo>
                <a:lnTo>
                  <a:pt x="2406822" y="0"/>
                </a:lnTo>
                <a:lnTo>
                  <a:pt x="2406822" y="2358686"/>
                </a:lnTo>
                <a:lnTo>
                  <a:pt x="0" y="23586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875222" y="4857169"/>
            <a:ext cx="2384078" cy="2384078"/>
          </a:xfrm>
          <a:custGeom>
            <a:avLst/>
            <a:gdLst/>
            <a:ahLst/>
            <a:cxnLst/>
            <a:rect l="l" t="t" r="r" b="b"/>
            <a:pathLst>
              <a:path w="2384078" h="2384078">
                <a:moveTo>
                  <a:pt x="0" y="0"/>
                </a:moveTo>
                <a:lnTo>
                  <a:pt x="2384078" y="0"/>
                </a:lnTo>
                <a:lnTo>
                  <a:pt x="2384078" y="2384078"/>
                </a:lnTo>
                <a:lnTo>
                  <a:pt x="0" y="23840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44085" y="1794910"/>
            <a:ext cx="4996626" cy="1124241"/>
          </a:xfrm>
          <a:custGeom>
            <a:avLst/>
            <a:gdLst/>
            <a:ahLst/>
            <a:cxnLst/>
            <a:rect l="l" t="t" r="r" b="b"/>
            <a:pathLst>
              <a:path w="4996626" h="1124241">
                <a:moveTo>
                  <a:pt x="0" y="0"/>
                </a:moveTo>
                <a:lnTo>
                  <a:pt x="4996626" y="0"/>
                </a:lnTo>
                <a:lnTo>
                  <a:pt x="4996626" y="1124241"/>
                </a:lnTo>
                <a:lnTo>
                  <a:pt x="0" y="11242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38125" y="3765087"/>
            <a:ext cx="7019390" cy="1394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i="1">
                <a:solidFill>
                  <a:srgbClr val="FFFFFF"/>
                </a:solidFill>
                <a:latin typeface="Lora Italics"/>
                <a:ea typeface="Lora Italics"/>
                <a:cs typeface="Lora Italics"/>
                <a:sym typeface="Lora Italics"/>
              </a:rPr>
              <a:t>IDfree GO!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8125" y="8433312"/>
            <a:ext cx="6701223" cy="824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KANTAR MEDIA  •  IDFREE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GLOBAL DATA RESOURCES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7550" y="5491391"/>
            <a:ext cx="6701223" cy="1481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ACTIVATION DIRECTLY FROM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KANTAR MEDIA TGI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 A CUP OF COFFEE’S TIME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08659" cy="10287000"/>
            <a:chOff x="0" y="0"/>
            <a:chExt cx="10678212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342" r="1342"/>
            <a:stretch>
              <a:fillRect/>
            </a:stretch>
          </p:blipFill>
          <p:spPr>
            <a:xfrm>
              <a:off x="0" y="0"/>
              <a:ext cx="10678212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519343" y="7134386"/>
            <a:ext cx="6969974" cy="2454842"/>
            <a:chOff x="0" y="0"/>
            <a:chExt cx="1835713" cy="6465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35713" cy="646543"/>
            </a:xfrm>
            <a:custGeom>
              <a:avLst/>
              <a:gdLst/>
              <a:ahLst/>
              <a:cxnLst/>
              <a:rect l="l" t="t" r="r" b="b"/>
              <a:pathLst>
                <a:path w="1835713" h="646543">
                  <a:moveTo>
                    <a:pt x="0" y="0"/>
                  </a:moveTo>
                  <a:lnTo>
                    <a:pt x="1835713" y="0"/>
                  </a:lnTo>
                  <a:lnTo>
                    <a:pt x="1835713" y="646543"/>
                  </a:lnTo>
                  <a:lnTo>
                    <a:pt x="0" y="646543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835713" cy="694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832391" y="1164680"/>
            <a:ext cx="8115300" cy="1185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i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Introduction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18090" y="2940126"/>
            <a:ext cx="6743902" cy="97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400" i="1" spc="167" dirty="0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Before </a:t>
            </a:r>
            <a:r>
              <a:rPr lang="en-US" sz="2400" i="1" spc="167" err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IDfree</a:t>
            </a:r>
            <a:r>
              <a:rPr lang="en-US" sz="2400" i="1" spc="167" dirty="0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 GO!, digital advertising was a complicated affair.</a:t>
            </a:r>
            <a:endParaRPr lang="en-US" sz="2400" i="1" spc="167" dirty="0">
              <a:solidFill>
                <a:srgbClr val="000000"/>
              </a:solidFill>
              <a:latin typeface="Lora Italics"/>
              <a:ea typeface="Lora Italics"/>
              <a:cs typeface="Lora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71660" y="7597335"/>
            <a:ext cx="5265339" cy="1471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400" i="1" err="1">
                <a:solidFill>
                  <a:srgbClr val="FFFFFF"/>
                </a:solidFill>
                <a:latin typeface="Lora Italics"/>
                <a:ea typeface="Lora Italics"/>
                <a:cs typeface="Lora Italics"/>
                <a:sym typeface="Lora Italics"/>
              </a:rPr>
              <a:t>IDfree</a:t>
            </a:r>
            <a:r>
              <a:rPr lang="en-US" sz="2400" i="1" dirty="0">
                <a:solidFill>
                  <a:srgbClr val="FFFFFF"/>
                </a:solidFill>
                <a:latin typeface="Lora Italics"/>
                <a:ea typeface="Lora Italics"/>
                <a:cs typeface="Lora Italics"/>
                <a:sym typeface="Lora Italics"/>
              </a:rPr>
              <a:t> GO! tackles the limitations of traditional programmatic advertising.</a:t>
            </a:r>
            <a:endParaRPr lang="en-US" sz="2400" i="1" dirty="0">
              <a:solidFill>
                <a:srgbClr val="FFFFFF"/>
              </a:solidFill>
              <a:latin typeface="Lora Italics"/>
              <a:ea typeface="Lora Italics"/>
              <a:cs typeface="Lora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0" y="4764947"/>
            <a:ext cx="8262207" cy="4824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D4AF37"/>
                </a:solidFill>
                <a:latin typeface="Lato Bold"/>
                <a:ea typeface="Lato Bold"/>
                <a:cs typeface="Lato Bold"/>
                <a:sym typeface="Lato Bold"/>
              </a:rPr>
              <a:t>LIMITED AUDIENCE CONTROL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Traditional programmatic buying often involves simplified audience categories. This meant advertisers lost control over the nuances of their target audience.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D4AF37"/>
                </a:solidFill>
                <a:latin typeface="Lato Bold"/>
                <a:ea typeface="Lato Bold"/>
                <a:cs typeface="Lato Bold"/>
                <a:sym typeface="Lato Bold"/>
              </a:rPr>
              <a:t>SLOW ACTIVATION TIMES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Waiting for cookies to populate and sync across platforms could take weeks, delaying campaign launches.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D4AF37"/>
                </a:solidFill>
                <a:latin typeface="Lato Bold"/>
                <a:ea typeface="Lato Bold"/>
                <a:cs typeface="Lato Bold"/>
                <a:sym typeface="Lato Bold"/>
              </a:rPr>
              <a:t>RESTRICTED DATA COMBINATIONS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Previously, combining different data points for precise audience targeting was difficult.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-371980" y="-174160"/>
            <a:ext cx="743961" cy="3395950"/>
            <a:chOff x="0" y="0"/>
            <a:chExt cx="195940" cy="8944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5940" cy="894407"/>
            </a:xfrm>
            <a:custGeom>
              <a:avLst/>
              <a:gdLst/>
              <a:ahLst/>
              <a:cxnLst/>
              <a:rect l="l" t="t" r="r" b="b"/>
              <a:pathLst>
                <a:path w="195940" h="894407">
                  <a:moveTo>
                    <a:pt x="0" y="0"/>
                  </a:moveTo>
                  <a:lnTo>
                    <a:pt x="195940" y="0"/>
                  </a:lnTo>
                  <a:lnTo>
                    <a:pt x="195940" y="894407"/>
                  </a:lnTo>
                  <a:lnTo>
                    <a:pt x="0" y="894407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95940" cy="942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1980" y="0"/>
            <a:ext cx="743961" cy="3086100"/>
            <a:chOff x="0" y="0"/>
            <a:chExt cx="19594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940" cy="812800"/>
            </a:xfrm>
            <a:custGeom>
              <a:avLst/>
              <a:gdLst/>
              <a:ahLst/>
              <a:cxnLst/>
              <a:rect l="l" t="t" r="r" b="b"/>
              <a:pathLst>
                <a:path w="195940" h="81280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9594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375509"/>
            <a:ext cx="18288000" cy="7911491"/>
            <a:chOff x="0" y="0"/>
            <a:chExt cx="4816593" cy="20836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083685"/>
            </a:xfrm>
            <a:custGeom>
              <a:avLst/>
              <a:gdLst/>
              <a:ahLst/>
              <a:cxnLst/>
              <a:rect l="l" t="t" r="r" b="b"/>
              <a:pathLst>
                <a:path w="4816592" h="2083685">
                  <a:moveTo>
                    <a:pt x="0" y="0"/>
                  </a:moveTo>
                  <a:lnTo>
                    <a:pt x="4816592" y="0"/>
                  </a:lnTo>
                  <a:lnTo>
                    <a:pt x="4816592" y="2083685"/>
                  </a:lnTo>
                  <a:lnTo>
                    <a:pt x="0" y="20836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816593" cy="2131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641466" y="6536819"/>
            <a:ext cx="1005067" cy="944763"/>
          </a:xfrm>
          <a:custGeom>
            <a:avLst/>
            <a:gdLst/>
            <a:ahLst/>
            <a:cxnLst/>
            <a:rect l="l" t="t" r="r" b="b"/>
            <a:pathLst>
              <a:path w="1005067" h="944763">
                <a:moveTo>
                  <a:pt x="0" y="0"/>
                </a:moveTo>
                <a:lnTo>
                  <a:pt x="1005068" y="0"/>
                </a:lnTo>
                <a:lnTo>
                  <a:pt x="1005068" y="944763"/>
                </a:lnTo>
                <a:lnTo>
                  <a:pt x="0" y="9447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27" b="-2127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26737" y="675839"/>
            <a:ext cx="14140487" cy="103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2"/>
              </a:lnSpc>
            </a:pPr>
            <a:r>
              <a:rPr lang="en-US" sz="6900" i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Direct Kantar Media Integration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469697" y="2375509"/>
            <a:ext cx="7615421" cy="7158771"/>
            <a:chOff x="0" y="0"/>
            <a:chExt cx="2005708" cy="18854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05708" cy="1885438"/>
            </a:xfrm>
            <a:custGeom>
              <a:avLst/>
              <a:gdLst/>
              <a:ahLst/>
              <a:cxnLst/>
              <a:rect l="l" t="t" r="r" b="b"/>
              <a:pathLst>
                <a:path w="2005708" h="1885438">
                  <a:moveTo>
                    <a:pt x="0" y="0"/>
                  </a:moveTo>
                  <a:lnTo>
                    <a:pt x="2005708" y="0"/>
                  </a:lnTo>
                  <a:lnTo>
                    <a:pt x="2005708" y="1885438"/>
                  </a:lnTo>
                  <a:lnTo>
                    <a:pt x="0" y="1885438"/>
                  </a:lnTo>
                  <a:close/>
                </a:path>
              </a:pathLst>
            </a:custGeom>
            <a:solidFill>
              <a:srgbClr val="78909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005708" cy="1933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81559" y="2375509"/>
            <a:ext cx="7615421" cy="7158771"/>
            <a:chOff x="0" y="0"/>
            <a:chExt cx="2005708" cy="188543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05708" cy="1885438"/>
            </a:xfrm>
            <a:custGeom>
              <a:avLst/>
              <a:gdLst/>
              <a:ahLst/>
              <a:cxnLst/>
              <a:rect l="l" t="t" r="r" b="b"/>
              <a:pathLst>
                <a:path w="2005708" h="1885438">
                  <a:moveTo>
                    <a:pt x="0" y="0"/>
                  </a:moveTo>
                  <a:lnTo>
                    <a:pt x="2005708" y="0"/>
                  </a:lnTo>
                  <a:lnTo>
                    <a:pt x="2005708" y="1885438"/>
                  </a:lnTo>
                  <a:lnTo>
                    <a:pt x="0" y="1885438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005708" cy="1933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726737" y="4387478"/>
            <a:ext cx="6567710" cy="4824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Instant Activation: </a:t>
            </a:r>
            <a:r>
              <a:rPr lang="en-US" sz="21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Launch campaigns in minutes, not weeks, with seamless activation across all major platforms.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Direct Kantar Media Integration:</a:t>
            </a:r>
            <a:r>
              <a:rPr lang="en-US" sz="21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Leverage Kantar Media's TGI data for deep audience insights, which leads to more effective media planning and buying decisions.</a:t>
            </a:r>
            <a:endParaRPr lang="en-US" sz="2100" dirty="0">
              <a:solidFill>
                <a:srgbClr val="FFFFFF"/>
              </a:solidFill>
              <a:latin typeface="Lato"/>
              <a:ea typeface="Lato"/>
              <a:cs typeface="Lato"/>
            </a:endParaRP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3390" lvl="1" indent="-226695" algn="l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Privacy-Focused Targeting: </a:t>
            </a:r>
            <a:r>
              <a:rPr lang="en-US" sz="21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IDfree</a:t>
            </a:r>
            <a:r>
              <a:rPr lang="en-US" sz="21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GO! </a:t>
            </a:r>
            <a:r>
              <a:rPr lang="en-US" sz="21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prioritises</a:t>
            </a:r>
            <a:r>
              <a:rPr lang="en-US" sz="21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user privacy. Kantar Media's TGI data is fully GDPR-compliant, with user consent and rigorous quality assurance measures.</a:t>
            </a:r>
            <a:endParaRPr lang="en-US" sz="2100" dirty="0">
              <a:solidFill>
                <a:srgbClr val="FFFFFF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52942" y="2723805"/>
            <a:ext cx="8115300" cy="104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2"/>
              </a:lnSpc>
            </a:pPr>
            <a:r>
              <a:rPr lang="en-US" sz="3200" i="1" err="1">
                <a:solidFill>
                  <a:srgbClr val="FFFFFF"/>
                </a:solidFill>
                <a:latin typeface="Lora Italics"/>
                <a:ea typeface="Lora Italics"/>
                <a:cs typeface="Lora Italics"/>
                <a:sym typeface="Lora Italics"/>
              </a:rPr>
              <a:t>IDfree</a:t>
            </a:r>
            <a:r>
              <a:rPr lang="en-US" sz="3200" i="1" dirty="0">
                <a:solidFill>
                  <a:srgbClr val="FFFFFF"/>
                </a:solidFill>
                <a:latin typeface="Lora Italics"/>
                <a:ea typeface="Lora Italics"/>
                <a:cs typeface="Lora Italics"/>
                <a:sym typeface="Lora Italics"/>
              </a:rPr>
              <a:t> GO! </a:t>
            </a:r>
            <a:endParaRPr lang="en-US" sz="3200" i="1" dirty="0">
              <a:solidFill>
                <a:srgbClr val="FFFFFF"/>
              </a:solidFill>
              <a:latin typeface="Lora Italics"/>
              <a:ea typeface="Lora Italics"/>
              <a:cs typeface="Lora Italics"/>
            </a:endParaRPr>
          </a:p>
          <a:p>
            <a:pPr algn="ctr">
              <a:lnSpc>
                <a:spcPts val="4212"/>
              </a:lnSpc>
            </a:pPr>
            <a:r>
              <a:rPr lang="en-US" sz="3200" i="1" dirty="0">
                <a:solidFill>
                  <a:srgbClr val="FFFFFF"/>
                </a:solidFill>
                <a:latin typeface="Lora Italics"/>
                <a:ea typeface="Lora Italics"/>
                <a:cs typeface="Lora Italics"/>
                <a:sym typeface="Lora Italics"/>
              </a:rPr>
              <a:t>Revolutionizes Activation</a:t>
            </a:r>
            <a:endParaRPr lang="en-US" sz="3200" i="1" dirty="0">
              <a:solidFill>
                <a:srgbClr val="FFFFFF"/>
              </a:solidFill>
              <a:latin typeface="Lora Italics"/>
              <a:ea typeface="Lora Italics"/>
              <a:cs typeface="Lora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219758" y="2723805"/>
            <a:ext cx="8115300" cy="104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2"/>
              </a:lnSpc>
            </a:pPr>
            <a:r>
              <a:rPr lang="en-US" sz="3200" i="1" dirty="0" err="1">
                <a:solidFill>
                  <a:srgbClr val="FFFFFF"/>
                </a:solidFill>
                <a:latin typeface="Lora Italics"/>
                <a:ea typeface="Lora Italics"/>
                <a:cs typeface="Lora Italics"/>
                <a:sym typeface="Lora Italics"/>
              </a:rPr>
              <a:t>IDfree</a:t>
            </a:r>
            <a:r>
              <a:rPr lang="en-US" sz="3200" i="1" dirty="0">
                <a:solidFill>
                  <a:srgbClr val="FFFFFF"/>
                </a:solidFill>
                <a:latin typeface="Lora Italics"/>
                <a:ea typeface="Lora Italics"/>
                <a:cs typeface="Lora Italics"/>
                <a:sym typeface="Lora Italics"/>
              </a:rPr>
              <a:t> GO! </a:t>
            </a:r>
            <a:endParaRPr lang="en-US" sz="3200" i="1" dirty="0">
              <a:solidFill>
                <a:srgbClr val="FFFFFF"/>
              </a:solidFill>
              <a:latin typeface="Lora Italics"/>
              <a:ea typeface="Lora Italics"/>
              <a:cs typeface="Lora Italics"/>
            </a:endParaRPr>
          </a:p>
          <a:p>
            <a:pPr algn="ctr">
              <a:lnSpc>
                <a:spcPts val="4212"/>
              </a:lnSpc>
            </a:pPr>
            <a:r>
              <a:rPr lang="en-US" sz="3200" i="1" dirty="0">
                <a:solidFill>
                  <a:srgbClr val="FFFFFF"/>
                </a:solidFill>
                <a:latin typeface="Lora Italics"/>
                <a:ea typeface="Lora Italics"/>
                <a:cs typeface="Lora Italics"/>
                <a:sym typeface="Lora Italics"/>
              </a:rPr>
              <a:t>Tackles Traditional Limitations</a:t>
            </a:r>
            <a:endParaRPr lang="en-US" sz="3200" i="1" dirty="0">
              <a:solidFill>
                <a:srgbClr val="FFFFFF"/>
              </a:solidFill>
              <a:latin typeface="Lora Italics"/>
              <a:ea typeface="Lora Italics"/>
              <a:cs typeface="Lora Itali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993553" y="4387478"/>
            <a:ext cx="6567710" cy="296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Granular Control:</a:t>
            </a:r>
            <a:r>
              <a:rPr lang="en-US" sz="21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Precise targeting based on detailed audience attributes.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Lightning-Fast Activation: </a:t>
            </a:r>
            <a:r>
              <a:rPr lang="en-US" sz="21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Streamlined processes for rapid campaign launches.</a:t>
            </a:r>
            <a:endParaRPr lang="en-US" sz="2100" dirty="0">
              <a:solidFill>
                <a:srgbClr val="FFFFFF"/>
              </a:solidFill>
              <a:latin typeface="Lato"/>
              <a:ea typeface="Lato"/>
              <a:cs typeface="Lato"/>
            </a:endParaRP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3390" lvl="1" indent="-226695" algn="l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Powerful Insights:</a:t>
            </a:r>
            <a:r>
              <a:rPr lang="en-US" sz="21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Leverage Kantar Media's trusted consumer data for superior audience understanding.</a:t>
            </a:r>
            <a:endParaRPr lang="en-US" sz="2100" dirty="0">
              <a:solidFill>
                <a:srgbClr val="FFFFFF"/>
              </a:solidFill>
              <a:latin typeface="Lato"/>
              <a:ea typeface="Lato"/>
              <a:cs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08659" cy="10287000"/>
            <a:chOff x="0" y="0"/>
            <a:chExt cx="10678212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714" b="2714"/>
            <a:stretch>
              <a:fillRect/>
            </a:stretch>
          </p:blipFill>
          <p:spPr>
            <a:xfrm>
              <a:off x="0" y="0"/>
              <a:ext cx="10678212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519343" y="7284761"/>
            <a:ext cx="6969974" cy="2454842"/>
            <a:chOff x="0" y="0"/>
            <a:chExt cx="1835713" cy="6465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35713" cy="646543"/>
            </a:xfrm>
            <a:custGeom>
              <a:avLst/>
              <a:gdLst/>
              <a:ahLst/>
              <a:cxnLst/>
              <a:rect l="l" t="t" r="r" b="b"/>
              <a:pathLst>
                <a:path w="1835713" h="646543">
                  <a:moveTo>
                    <a:pt x="0" y="0"/>
                  </a:moveTo>
                  <a:lnTo>
                    <a:pt x="1835713" y="0"/>
                  </a:lnTo>
                  <a:lnTo>
                    <a:pt x="1835713" y="646543"/>
                  </a:lnTo>
                  <a:lnTo>
                    <a:pt x="0" y="646543"/>
                  </a:lnTo>
                  <a:close/>
                </a:path>
              </a:pathLst>
            </a:custGeom>
            <a:solidFill>
              <a:srgbClr val="78909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835713" cy="694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687795" y="850351"/>
            <a:ext cx="8115300" cy="1185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i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Building Bridges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97093" y="2487325"/>
            <a:ext cx="8262207" cy="1967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400" i="1" spc="167" err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IDfree</a:t>
            </a:r>
            <a:r>
              <a:rPr lang="en-US" sz="2400" i="1" spc="167" dirty="0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 GO! bridges the gap between deep audience understanding and efficient campaign activation in the Nordics (Denmark, Finland, Norway, and Sweden).</a:t>
            </a:r>
            <a:endParaRPr lang="en-US" sz="2400" i="1" spc="167" dirty="0">
              <a:solidFill>
                <a:srgbClr val="000000"/>
              </a:solidFill>
              <a:latin typeface="Lora Italics"/>
              <a:ea typeface="Lora Italics"/>
              <a:cs typeface="Lora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71660" y="7995338"/>
            <a:ext cx="5265339" cy="97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400" i="1" err="1">
                <a:solidFill>
                  <a:srgbClr val="FFFFFF"/>
                </a:solidFill>
                <a:latin typeface="Lora Italics"/>
                <a:ea typeface="Lora Italics"/>
                <a:cs typeface="Lora Italics"/>
                <a:sym typeface="Lora Italics"/>
              </a:rPr>
              <a:t>IDfree</a:t>
            </a:r>
            <a:r>
              <a:rPr lang="en-US" sz="2400" i="1" dirty="0">
                <a:solidFill>
                  <a:srgbClr val="FFFFFF"/>
                </a:solidFill>
                <a:latin typeface="Lora Italics"/>
                <a:ea typeface="Lora Italics"/>
                <a:cs typeface="Lora Italics"/>
                <a:sym typeface="Lora Italics"/>
              </a:rPr>
              <a:t> GO! empowers data-driven marketing in the Nordics.</a:t>
            </a:r>
            <a:endParaRPr lang="en-US" sz="2400" i="1" dirty="0">
              <a:solidFill>
                <a:srgbClr val="FFFFFF"/>
              </a:solidFill>
              <a:latin typeface="Lora Italics"/>
              <a:ea typeface="Lora Italics"/>
              <a:cs typeface="Lora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0" y="4915323"/>
            <a:ext cx="8262207" cy="4824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dirty="0">
                <a:solidFill>
                  <a:srgbClr val="D4AF37"/>
                </a:solidFill>
                <a:latin typeface="Lato Bold"/>
                <a:ea typeface="Lato Bold"/>
                <a:cs typeface="Lato Bold"/>
                <a:sym typeface="Lato Bold"/>
              </a:rPr>
              <a:t>LEVERAGE KANTAR MEDIA'S TGI DATA 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Gain rich consumer insights directly from Kantar Media's TGI research in the Nordics.</a:t>
            </a:r>
            <a:endParaRPr lang="en-US" sz="21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Uncover valuable details about your target audience's demographics,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behaviours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and media consumption habits.</a:t>
            </a:r>
            <a:endParaRPr lang="en-US" sz="21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2940"/>
              </a:lnSpc>
            </a:pPr>
            <a:r>
              <a:rPr lang="en-US" sz="2100" b="1" dirty="0">
                <a:solidFill>
                  <a:srgbClr val="D4AF37"/>
                </a:solidFill>
                <a:latin typeface="Lato Bold"/>
                <a:ea typeface="Lato Bold"/>
                <a:cs typeface="Lato Bold"/>
                <a:sym typeface="Lato Bold"/>
              </a:rPr>
              <a:t>SEAMLESS ACTIVATION ACROSS CHANNELS</a:t>
            </a:r>
            <a:endParaRPr lang="en-US" sz="2100" b="1" dirty="0">
              <a:solidFill>
                <a:srgbClr val="D4AF37"/>
              </a:solidFill>
              <a:latin typeface="Lato Bold"/>
              <a:ea typeface="Lato Bold"/>
              <a:cs typeface="Lato Bold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Utilize these insights to activate the same precisely defined audience across all major marketing channels and platforms, including social media.</a:t>
            </a:r>
            <a:endParaRPr lang="en-US" sz="21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IDfree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GO! streamlines the process, eliminating the need to translate insights into different targeting formats for each platform.</a:t>
            </a:r>
            <a:endParaRPr lang="en-US" sz="21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-371980" y="-174160"/>
            <a:ext cx="743961" cy="3395950"/>
            <a:chOff x="0" y="0"/>
            <a:chExt cx="195940" cy="8944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5940" cy="894407"/>
            </a:xfrm>
            <a:custGeom>
              <a:avLst/>
              <a:gdLst/>
              <a:ahLst/>
              <a:cxnLst/>
              <a:rect l="l" t="t" r="r" b="b"/>
              <a:pathLst>
                <a:path w="195940" h="894407">
                  <a:moveTo>
                    <a:pt x="0" y="0"/>
                  </a:moveTo>
                  <a:lnTo>
                    <a:pt x="195940" y="0"/>
                  </a:lnTo>
                  <a:lnTo>
                    <a:pt x="195940" y="894407"/>
                  </a:lnTo>
                  <a:lnTo>
                    <a:pt x="0" y="894407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95940" cy="942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926033" cy="10287000"/>
            <a:chOff x="0" y="0"/>
            <a:chExt cx="10568044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6737" b="6737"/>
            <a:stretch>
              <a:fillRect/>
            </a:stretch>
          </p:blipFill>
          <p:spPr>
            <a:xfrm>
              <a:off x="0" y="0"/>
              <a:ext cx="10568044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3383996" y="637262"/>
            <a:ext cx="13650731" cy="956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7"/>
              </a:lnSpc>
            </a:pPr>
            <a:r>
              <a:rPr lang="en-US" sz="6399" i="1">
                <a:solidFill>
                  <a:srgbClr val="FFFFFF"/>
                </a:solidFill>
                <a:latin typeface="Lora Italics"/>
                <a:ea typeface="Lora Italics"/>
                <a:cs typeface="Lora Italics"/>
                <a:sym typeface="Lora Italics"/>
              </a:rPr>
              <a:t>Advertisers.</a:t>
            </a:r>
            <a:r>
              <a:rPr lang="en-US" sz="6399" i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  Agencies.  Publishers.</a:t>
            </a:r>
          </a:p>
        </p:txBody>
      </p:sp>
      <p:sp>
        <p:nvSpPr>
          <p:cNvPr id="5" name="Freeform 5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371980" y="-174160"/>
            <a:ext cx="743961" cy="3395950"/>
            <a:chOff x="0" y="0"/>
            <a:chExt cx="195940" cy="8944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5940" cy="894407"/>
            </a:xfrm>
            <a:custGeom>
              <a:avLst/>
              <a:gdLst/>
              <a:ahLst/>
              <a:cxnLst/>
              <a:rect l="l" t="t" r="r" b="b"/>
              <a:pathLst>
                <a:path w="195940" h="894407">
                  <a:moveTo>
                    <a:pt x="0" y="0"/>
                  </a:moveTo>
                  <a:lnTo>
                    <a:pt x="195940" y="0"/>
                  </a:lnTo>
                  <a:lnTo>
                    <a:pt x="195940" y="894407"/>
                  </a:lnTo>
                  <a:lnTo>
                    <a:pt x="0" y="894407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95940" cy="942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78029" y="6965754"/>
            <a:ext cx="6969974" cy="2780909"/>
            <a:chOff x="0" y="0"/>
            <a:chExt cx="1835713" cy="7324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35713" cy="732420"/>
            </a:xfrm>
            <a:custGeom>
              <a:avLst/>
              <a:gdLst/>
              <a:ahLst/>
              <a:cxnLst/>
              <a:rect l="l" t="t" r="r" b="b"/>
              <a:pathLst>
                <a:path w="1835713" h="732420">
                  <a:moveTo>
                    <a:pt x="0" y="0"/>
                  </a:moveTo>
                  <a:lnTo>
                    <a:pt x="1835713" y="0"/>
                  </a:lnTo>
                  <a:lnTo>
                    <a:pt x="1835713" y="732420"/>
                  </a:lnTo>
                  <a:lnTo>
                    <a:pt x="0" y="732420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835713" cy="780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03124" y="7374869"/>
            <a:ext cx="5719785" cy="1452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400" i="1" err="1">
                <a:solidFill>
                  <a:srgbClr val="FFFFFF"/>
                </a:solidFill>
                <a:latin typeface="Lora Italics"/>
                <a:ea typeface="Lora Italics"/>
                <a:cs typeface="Lora Italics"/>
                <a:sym typeface="Lora Italics"/>
              </a:rPr>
              <a:t>IDfree</a:t>
            </a:r>
            <a:r>
              <a:rPr lang="en-US" sz="2400" i="1" dirty="0">
                <a:solidFill>
                  <a:srgbClr val="FFFFFF"/>
                </a:solidFill>
                <a:latin typeface="Lora Italics"/>
                <a:ea typeface="Lora Italics"/>
                <a:cs typeface="Lora Italics"/>
                <a:sym typeface="Lora Italics"/>
              </a:rPr>
              <a:t> GO! eliminates the need to translate insights into different targeting formats for each platform.</a:t>
            </a:r>
            <a:endParaRPr lang="en-US" sz="2400" i="1" dirty="0">
              <a:solidFill>
                <a:srgbClr val="FFFFFF"/>
              </a:solidFill>
              <a:latin typeface="Lora Italics"/>
              <a:ea typeface="Lora Italics"/>
              <a:cs typeface="Lora Itali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834702" y="2374944"/>
            <a:ext cx="8262207" cy="97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400" i="1" spc="167" err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IDfree</a:t>
            </a:r>
            <a:r>
              <a:rPr lang="en-US" sz="2400" i="1" spc="167" dirty="0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 GO! Empowers Advertisers, Agencies, and Publishers.</a:t>
            </a:r>
            <a:endParaRPr lang="en-US" sz="2400" i="1" spc="167" dirty="0">
              <a:solidFill>
                <a:srgbClr val="000000"/>
              </a:solidFill>
              <a:latin typeface="Lora Italics"/>
              <a:ea typeface="Lora Italics"/>
              <a:cs typeface="Lora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997093" y="4146099"/>
            <a:ext cx="8262207" cy="519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spc="126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innovative solution is specifically designed to benefit various players in the Nordic advertising landscape:</a:t>
            </a:r>
          </a:p>
          <a:p>
            <a:pPr algn="l">
              <a:lnSpc>
                <a:spcPts val="2940"/>
              </a:lnSpc>
            </a:pPr>
            <a:endParaRPr lang="en-US" sz="2100" spc="126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2940"/>
              </a:lnSpc>
            </a:pPr>
            <a:r>
              <a:rPr lang="en-US" sz="2100" b="1" dirty="0">
                <a:solidFill>
                  <a:srgbClr val="D4AF37"/>
                </a:solidFill>
                <a:latin typeface="Lato Bold"/>
                <a:ea typeface="Lato Bold"/>
                <a:cs typeface="Lato Bold"/>
                <a:sym typeface="Lato Bold"/>
              </a:rPr>
              <a:t>ADVERTISERS</a:t>
            </a:r>
            <a:endParaRPr lang="en-US" sz="2100" b="1" dirty="0">
              <a:solidFill>
                <a:srgbClr val="D4AF37"/>
              </a:solidFill>
              <a:latin typeface="Lato Bold"/>
              <a:ea typeface="Lato Bold"/>
              <a:cs typeface="Lato Bold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Advertisers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Reach your target audience precisely and efficiently across all platforms.</a:t>
            </a:r>
            <a:endParaRPr lang="en-US" sz="21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2940"/>
              </a:lnSpc>
            </a:pPr>
            <a:r>
              <a:rPr lang="en-US" sz="2100" b="1" dirty="0">
                <a:solidFill>
                  <a:srgbClr val="D4AF37"/>
                </a:solidFill>
                <a:latin typeface="Lato Bold"/>
                <a:ea typeface="Lato Bold"/>
                <a:cs typeface="Lato Bold"/>
                <a:sym typeface="Lato Bold"/>
              </a:rPr>
              <a:t>AGENCIES</a:t>
            </a:r>
            <a:endParaRPr lang="en-US" sz="2100" b="1" dirty="0">
              <a:solidFill>
                <a:srgbClr val="D4AF37"/>
              </a:solidFill>
              <a:latin typeface="Lato Bold"/>
              <a:ea typeface="Lato Bold"/>
              <a:cs typeface="Lato Bold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Agencies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Deliver exceptional campaign results for your clients with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IDfree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GO!'s streamlined activation.</a:t>
            </a:r>
            <a:endParaRPr lang="en-US" sz="21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2940"/>
              </a:lnSpc>
            </a:pPr>
            <a:r>
              <a:rPr lang="en-US" sz="2100" b="1" dirty="0">
                <a:solidFill>
                  <a:srgbClr val="D4AF37"/>
                </a:solidFill>
                <a:latin typeface="Lato Bold"/>
                <a:ea typeface="Lato Bold"/>
                <a:cs typeface="Lato Bold"/>
                <a:sym typeface="Lato Bold"/>
              </a:rPr>
              <a:t>PUBLISHERS</a:t>
            </a:r>
            <a:endParaRPr lang="en-US" sz="2100" b="1" dirty="0">
              <a:solidFill>
                <a:srgbClr val="D4AF37"/>
              </a:solidFill>
              <a:latin typeface="Lato Bold"/>
              <a:ea typeface="Lato Bold"/>
              <a:cs typeface="Lato Bold"/>
            </a:endParaRP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Publishers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Attract valuable advertisers by offering access to precisely targeted audiences.</a:t>
            </a:r>
            <a:endParaRPr lang="en-US" sz="21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1980" y="0"/>
            <a:ext cx="743961" cy="3086100"/>
            <a:chOff x="0" y="0"/>
            <a:chExt cx="19594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940" cy="812800"/>
            </a:xfrm>
            <a:custGeom>
              <a:avLst/>
              <a:gdLst/>
              <a:ahLst/>
              <a:cxnLst/>
              <a:rect l="l" t="t" r="r" b="b"/>
              <a:pathLst>
                <a:path w="195940" h="81280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9594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916020" y="7200900"/>
            <a:ext cx="743961" cy="3086100"/>
            <a:chOff x="0" y="0"/>
            <a:chExt cx="19594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40" cy="812800"/>
            </a:xfrm>
            <a:custGeom>
              <a:avLst/>
              <a:gdLst/>
              <a:ahLst/>
              <a:cxnLst/>
              <a:rect l="l" t="t" r="r" b="b"/>
              <a:pathLst>
                <a:path w="195940" h="81280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9594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4087925"/>
            <a:ext cx="479896" cy="47989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1047750"/>
            <a:ext cx="8115300" cy="1792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9"/>
              </a:lnSpc>
            </a:pPr>
            <a:r>
              <a:rPr lang="en-US" sz="6000" i="1" spc="300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Data-Driven </a:t>
            </a:r>
          </a:p>
          <a:p>
            <a:pPr algn="l">
              <a:lnSpc>
                <a:spcPts val="7019"/>
              </a:lnSpc>
            </a:pPr>
            <a:r>
              <a:rPr lang="en-US" sz="6000" i="1" spc="300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Insight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44661" y="1177886"/>
            <a:ext cx="8119812" cy="1460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400" b="1" dirty="0">
                <a:solidFill>
                  <a:srgbClr val="D4AF37"/>
                </a:solidFill>
                <a:latin typeface="Lato Bold"/>
                <a:ea typeface="Lato Bold"/>
                <a:cs typeface="Lato Bold"/>
                <a:sym typeface="Lato Bold"/>
              </a:rPr>
              <a:t>→ IN ESSENCE</a:t>
            </a:r>
            <a:endParaRPr lang="en-US" sz="2400" b="1" dirty="0">
              <a:solidFill>
                <a:srgbClr val="D4AF37"/>
              </a:solidFill>
              <a:latin typeface="Lato Bold"/>
              <a:ea typeface="Lato Bold"/>
              <a:cs typeface="Lato Bold"/>
            </a:endParaRPr>
          </a:p>
          <a:p>
            <a:pPr algn="r">
              <a:lnSpc>
                <a:spcPts val="2940"/>
              </a:lnSpc>
              <a:spcBef>
                <a:spcPct val="0"/>
              </a:spcBef>
            </a:pPr>
            <a:r>
              <a:rPr lang="en-US" sz="240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IDfree</a:t>
            </a:r>
            <a:r>
              <a:rPr lang="en-US" sz="24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GO! empowers data-driven marketing in the Nordics by enabling efficient activation directly from comprehensive audience insights by Kantar Media's TGI.</a:t>
            </a:r>
            <a:endParaRPr lang="en-US" sz="24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77389" y="4111597"/>
            <a:ext cx="3308961" cy="48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i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Seamless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4977395"/>
            <a:ext cx="4809294" cy="2595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l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Your audiences are directly transferred from strategy and planning to the digital trading desk.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3390" lvl="1" indent="-226695" algn="l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Access your target group in minutes through a self-service integration in the TGI platform. </a:t>
            </a:r>
          </a:p>
        </p:txBody>
      </p:sp>
      <p:sp>
        <p:nvSpPr>
          <p:cNvPr id="15" name="Freeform 15"/>
          <p:cNvSpPr/>
          <p:nvPr/>
        </p:nvSpPr>
        <p:spPr>
          <a:xfrm>
            <a:off x="16261992" y="420485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6593143" y="4087925"/>
            <a:ext cx="479896" cy="47989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341831" y="4111597"/>
            <a:ext cx="3308961" cy="48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i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Scalable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93143" y="4977395"/>
            <a:ext cx="4809294" cy="3338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l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Your target groups can be activated on major platforms like Facebook, Google, Snap, YouTube, etc. 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3390" lvl="1" indent="-226695" algn="l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model is built on a scalable method that gives you sufficient reach. 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3390" lvl="1" indent="-226695" algn="l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can adjust it to campaign goals.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2157585" y="4087925"/>
            <a:ext cx="479896" cy="479896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2906274" y="4111597"/>
            <a:ext cx="3308961" cy="48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i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Safe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157585" y="4977395"/>
            <a:ext cx="4809294" cy="3338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l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Your audiences are created on privacy by design, not touching any kind of PII or sensitive information.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3390" lvl="1" indent="-226695" algn="l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 worries about any audience affected by the next ITP change or if Google excludes anything. 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3390" lvl="1" indent="-226695" algn="l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is a future-proof model!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42790"/>
            <a:ext cx="16230600" cy="8560847"/>
            <a:chOff x="0" y="0"/>
            <a:chExt cx="4274726" cy="22547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254709"/>
            </a:xfrm>
            <a:custGeom>
              <a:avLst/>
              <a:gdLst/>
              <a:ahLst/>
              <a:cxnLst/>
              <a:rect l="l" t="t" r="r" b="b"/>
              <a:pathLst>
                <a:path w="4274726" h="2254709">
                  <a:moveTo>
                    <a:pt x="0" y="0"/>
                  </a:moveTo>
                  <a:lnTo>
                    <a:pt x="4274726" y="0"/>
                  </a:lnTo>
                  <a:lnTo>
                    <a:pt x="4274726" y="2254709"/>
                  </a:lnTo>
                  <a:lnTo>
                    <a:pt x="0" y="225470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74726" cy="2302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008140" y="1965312"/>
            <a:ext cx="8115300" cy="103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72"/>
              </a:lnSpc>
            </a:pPr>
            <a:r>
              <a:rPr lang="en-US" sz="6900" i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What’s Next?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144000" y="7445492"/>
            <a:ext cx="6049938" cy="634154"/>
            <a:chOff x="0" y="0"/>
            <a:chExt cx="8066584" cy="8455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45539" cy="845539"/>
            </a:xfrm>
            <a:custGeom>
              <a:avLst/>
              <a:gdLst/>
              <a:ahLst/>
              <a:cxnLst/>
              <a:rect l="l" t="t" r="r" b="b"/>
              <a:pathLst>
                <a:path w="845539" h="845539">
                  <a:moveTo>
                    <a:pt x="0" y="0"/>
                  </a:moveTo>
                  <a:lnTo>
                    <a:pt x="845539" y="0"/>
                  </a:lnTo>
                  <a:lnTo>
                    <a:pt x="845539" y="845539"/>
                  </a:lnTo>
                  <a:lnTo>
                    <a:pt x="0" y="845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314460" y="149785"/>
              <a:ext cx="6752123" cy="471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sng" spc="-52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  <a:hlinkClick r:id="rId4" tooltip="https://www.globaldataresources.io"/>
                </a:rPr>
                <a:t>globaldataresources.io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44000" y="6662791"/>
            <a:ext cx="6049938" cy="632168"/>
            <a:chOff x="0" y="0"/>
            <a:chExt cx="8066584" cy="8428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42891" cy="842891"/>
            </a:xfrm>
            <a:custGeom>
              <a:avLst/>
              <a:gdLst/>
              <a:ahLst/>
              <a:cxnLst/>
              <a:rect l="l" t="t" r="r" b="b"/>
              <a:pathLst>
                <a:path w="842891" h="842891">
                  <a:moveTo>
                    <a:pt x="0" y="0"/>
                  </a:moveTo>
                  <a:lnTo>
                    <a:pt x="842891" y="0"/>
                  </a:lnTo>
                  <a:lnTo>
                    <a:pt x="842891" y="842891"/>
                  </a:lnTo>
                  <a:lnTo>
                    <a:pt x="0" y="84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314460" y="135019"/>
              <a:ext cx="6752123" cy="471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sng" spc="-52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  <a:hlinkClick r:id="rId7" tooltip="https://www.globaldataresources.io/_files/ugd/129284_2b21cc1b4f834646a1ceeb42de30c803.pdf?index=true"/>
                </a:rPr>
                <a:t>Download IDfree GO! PDF</a:t>
              </a:r>
            </a:p>
          </p:txBody>
        </p:sp>
      </p:grpSp>
      <p:sp>
        <p:nvSpPr>
          <p:cNvPr id="12" name="Freeform 12">
            <a:hlinkClick r:id="rId7" tooltip="https://www.globaldataresources.io/_files/ugd/129284_2b21cc1b4f834646a1ceeb42de30c803.pdf?index=true"/>
          </p:cNvPr>
          <p:cNvSpPr/>
          <p:nvPr/>
        </p:nvSpPr>
        <p:spPr>
          <a:xfrm>
            <a:off x="2216327" y="1457834"/>
            <a:ext cx="5378389" cy="5837125"/>
          </a:xfrm>
          <a:custGeom>
            <a:avLst/>
            <a:gdLst/>
            <a:ahLst/>
            <a:cxnLst/>
            <a:rect l="l" t="t" r="r" b="b"/>
            <a:pathLst>
              <a:path w="5378389" h="5837125">
                <a:moveTo>
                  <a:pt x="0" y="0"/>
                </a:moveTo>
                <a:lnTo>
                  <a:pt x="5378389" y="0"/>
                </a:lnTo>
                <a:lnTo>
                  <a:pt x="5378389" y="5837125"/>
                </a:lnTo>
                <a:lnTo>
                  <a:pt x="0" y="58371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600" b="-25726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857195" y="7871806"/>
            <a:ext cx="6096653" cy="832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i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Subscribe to our newsletter </a:t>
            </a:r>
            <a:r>
              <a:rPr lang="en-US" sz="2400" i="1" u="sng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  <a:hlinkClick r:id="rId9" tooltip="https://www.idfree.com/newstous/categories/newsletter"/>
              </a:rPr>
              <a:t>idfree insider</a:t>
            </a:r>
            <a:r>
              <a:rPr lang="en-US" sz="2400" i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 to keep up with news about IDfree GO!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4544951"/>
            <a:ext cx="6897070" cy="1108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2" lvl="1" indent="-226696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Gunnar Kihl: </a:t>
            </a:r>
            <a:r>
              <a:rPr lang="en-US" sz="21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hlinkClick r:id="rId10" tooltip="mailto:gunnar.kihl@globaldataresources.io"/>
              </a:rPr>
              <a:t>gunnar.kihl@globaldataresources.io</a:t>
            </a:r>
          </a:p>
          <a:p>
            <a:pPr algn="l">
              <a:lnSpc>
                <a:spcPts val="2940"/>
              </a:lnSpc>
            </a:pPr>
            <a:endParaRPr lang="en-US" sz="2100" u="sng">
              <a:solidFill>
                <a:srgbClr val="000000"/>
              </a:solidFill>
              <a:latin typeface="Lato"/>
              <a:ea typeface="Lato"/>
              <a:cs typeface="Lato"/>
              <a:sym typeface="Lato"/>
              <a:hlinkClick r:id="rId10" tooltip="mailto:gunnar.kihl@globaldataresources.io"/>
            </a:endParaRPr>
          </a:p>
          <a:p>
            <a:pPr marL="453392" lvl="1" indent="-226696" algn="l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Göran Eklöf: </a:t>
            </a:r>
            <a:r>
              <a:rPr lang="en-US" sz="21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hlinkClick r:id="rId11" tooltip="mailto:goran@globaldataresources.io"/>
              </a:rPr>
              <a:t>goran@globaldataresources.io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08140" y="3693353"/>
            <a:ext cx="6185798" cy="36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spc="-5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Please reach out to GDR’s Nordic team through:</a:t>
            </a:r>
          </a:p>
        </p:txBody>
      </p:sp>
      <p:sp>
        <p:nvSpPr>
          <p:cNvPr id="16" name="Freeform 16"/>
          <p:cNvSpPr/>
          <p:nvPr/>
        </p:nvSpPr>
        <p:spPr>
          <a:xfrm>
            <a:off x="15277860" y="1183053"/>
            <a:ext cx="1526420" cy="1526420"/>
          </a:xfrm>
          <a:custGeom>
            <a:avLst/>
            <a:gdLst/>
            <a:ahLst/>
            <a:cxnLst/>
            <a:rect l="l" t="t" r="r" b="b"/>
            <a:pathLst>
              <a:path w="1526420" h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GDR-IDFreeGO!</dc:title>
  <cp:revision>38</cp:revision>
  <dcterms:created xsi:type="dcterms:W3CDTF">2006-08-16T00:00:00Z</dcterms:created>
  <dcterms:modified xsi:type="dcterms:W3CDTF">2025-04-19T15:30:26Z</dcterms:modified>
  <dc:identifier>DAGlEI9VIK4</dc:identifier>
</cp:coreProperties>
</file>