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10287000" cx="18288000"/>
  <p:notesSz cx="6858000" cy="9144000"/>
  <p:embeddedFontLst>
    <p:embeddedFont>
      <p:font typeface="Lato"/>
      <p:regular r:id="rId22"/>
      <p:bold r:id="rId23"/>
      <p:italic r:id="rId24"/>
      <p:boldItalic r:id="rId25"/>
    </p:embeddedFont>
    <p:embeddedFont>
      <p:font typeface="Lora"/>
      <p:regular r:id="rId26"/>
      <p:bold r:id="rId27"/>
      <p:italic r:id="rId28"/>
      <p:boldItalic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Lato-regular.fntdata"/><Relationship Id="rId21" Type="http://schemas.openxmlformats.org/officeDocument/2006/relationships/slide" Target="slides/slide16.xml"/><Relationship Id="rId24" Type="http://schemas.openxmlformats.org/officeDocument/2006/relationships/font" Target="fonts/Lato-italic.fntdata"/><Relationship Id="rId23" Type="http://schemas.openxmlformats.org/officeDocument/2006/relationships/font" Target="fonts/Lato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Lora-regular.fntdata"/><Relationship Id="rId25" Type="http://schemas.openxmlformats.org/officeDocument/2006/relationships/font" Target="fonts/Lato-boldItalic.fntdata"/><Relationship Id="rId28" Type="http://schemas.openxmlformats.org/officeDocument/2006/relationships/font" Target="fonts/Lora-italic.fntdata"/><Relationship Id="rId27" Type="http://schemas.openxmlformats.org/officeDocument/2006/relationships/font" Target="fonts/Lora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Lora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jpg"/><Relationship Id="rId4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jpg"/><Relationship Id="rId4" Type="http://schemas.openxmlformats.org/officeDocument/2006/relationships/image" Target="../media/image1.png"/><Relationship Id="rId5" Type="http://schemas.openxmlformats.org/officeDocument/2006/relationships/image" Target="../media/image22.png"/><Relationship Id="rId6" Type="http://schemas.openxmlformats.org/officeDocument/2006/relationships/image" Target="../media/image2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jpg"/><Relationship Id="rId4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jpg"/><Relationship Id="rId4" Type="http://schemas.openxmlformats.org/officeDocument/2006/relationships/image" Target="../media/image5.jpg"/><Relationship Id="rId9" Type="http://schemas.openxmlformats.org/officeDocument/2006/relationships/image" Target="../media/image1.png"/><Relationship Id="rId5" Type="http://schemas.openxmlformats.org/officeDocument/2006/relationships/image" Target="../media/image3.jpg"/><Relationship Id="rId6" Type="http://schemas.openxmlformats.org/officeDocument/2006/relationships/image" Target="../media/image2.jpg"/><Relationship Id="rId7" Type="http://schemas.openxmlformats.org/officeDocument/2006/relationships/image" Target="../media/image6.jpg"/><Relationship Id="rId8" Type="http://schemas.openxmlformats.org/officeDocument/2006/relationships/image" Target="../media/image7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jpg"/><Relationship Id="rId4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datawrapper.dwcdn.net/U6ILo/1/" TargetMode="External"/><Relationship Id="rId4" Type="http://schemas.openxmlformats.org/officeDocument/2006/relationships/image" Target="../media/image26.png"/><Relationship Id="rId9" Type="http://schemas.openxmlformats.org/officeDocument/2006/relationships/hyperlink" Target="https://datawrapper.dwcdn.net/U6ILo/1/" TargetMode="External"/><Relationship Id="rId5" Type="http://schemas.openxmlformats.org/officeDocument/2006/relationships/image" Target="../media/image1.png"/><Relationship Id="rId6" Type="http://schemas.openxmlformats.org/officeDocument/2006/relationships/hyperlink" Target="https://datawrapper.dwcdn.net/U6ILo/1/" TargetMode="External"/><Relationship Id="rId7" Type="http://schemas.openxmlformats.org/officeDocument/2006/relationships/hyperlink" Target="https://datawrapper.dwcdn.net/U6ILo/1/" TargetMode="External"/><Relationship Id="rId8" Type="http://schemas.openxmlformats.org/officeDocument/2006/relationships/hyperlink" Target="https://datawrapper.dwcdn.net/U6ILo/1/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Relationship Id="rId4" Type="http://schemas.openxmlformats.org/officeDocument/2006/relationships/hyperlink" Target="https://datawrapper.dwcdn.net/U6ILo/1/" TargetMode="External"/><Relationship Id="rId5" Type="http://schemas.openxmlformats.org/officeDocument/2006/relationships/image" Target="../media/image2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jpg"/><Relationship Id="rId4" Type="http://schemas.openxmlformats.org/officeDocument/2006/relationships/image" Target="../media/image12.jpg"/><Relationship Id="rId5" Type="http://schemas.openxmlformats.org/officeDocument/2006/relationships/image" Target="../media/image15.jpg"/><Relationship Id="rId6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1AB67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/>
          <p:nvPr/>
        </p:nvSpPr>
        <p:spPr>
          <a:xfrm>
            <a:off x="6755329" y="0"/>
            <a:ext cx="11532671" cy="10287000"/>
          </a:xfrm>
          <a:custGeom>
            <a:rect b="b" l="l" r="r" t="t"/>
            <a:pathLst>
              <a:path extrusionOk="0" h="10287000" w="11532671">
                <a:moveTo>
                  <a:pt x="0" y="0"/>
                </a:moveTo>
                <a:lnTo>
                  <a:pt x="11532671" y="0"/>
                </a:lnTo>
                <a:lnTo>
                  <a:pt x="1153267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9464" r="-9464" t="0"/>
            </a:stretch>
          </a:blipFill>
          <a:ln>
            <a:noFill/>
          </a:ln>
        </p:spPr>
      </p:sp>
      <p:sp>
        <p:nvSpPr>
          <p:cNvPr id="85" name="Google Shape;85;p13"/>
          <p:cNvSpPr/>
          <p:nvPr/>
        </p:nvSpPr>
        <p:spPr>
          <a:xfrm>
            <a:off x="757987" y="799635"/>
            <a:ext cx="2406823" cy="2358686"/>
          </a:xfrm>
          <a:custGeom>
            <a:rect b="b" l="l" r="r" t="t"/>
            <a:pathLst>
              <a:path extrusionOk="0" h="2358686" w="2406823">
                <a:moveTo>
                  <a:pt x="0" y="0"/>
                </a:moveTo>
                <a:lnTo>
                  <a:pt x="2406822" y="0"/>
                </a:lnTo>
                <a:lnTo>
                  <a:pt x="2406822" y="2358686"/>
                </a:lnTo>
                <a:lnTo>
                  <a:pt x="0" y="23586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6" name="Google Shape;86;p13"/>
          <p:cNvSpPr txBox="1"/>
          <p:nvPr/>
        </p:nvSpPr>
        <p:spPr>
          <a:xfrm>
            <a:off x="1028700" y="3395985"/>
            <a:ext cx="8424042" cy="439672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399" u="none" cap="none" strike="noStrike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Geo</a:t>
            </a:r>
            <a:endParaRPr/>
          </a:p>
          <a:p>
            <a:pPr indent="0" lvl="0" marL="0" marR="0" rtl="0" algn="l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399" u="none" cap="none" strike="noStrike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Demographical</a:t>
            </a:r>
            <a:endParaRPr/>
          </a:p>
          <a:p>
            <a:pPr indent="0" lvl="0" marL="0" marR="0" rtl="0" algn="l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399" u="none" cap="none" strike="noStrike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Targeting</a:t>
            </a:r>
            <a:endParaRPr/>
          </a:p>
        </p:txBody>
      </p:sp>
      <p:sp>
        <p:nvSpPr>
          <p:cNvPr id="87" name="Google Shape;87;p13"/>
          <p:cNvSpPr txBox="1"/>
          <p:nvPr/>
        </p:nvSpPr>
        <p:spPr>
          <a:xfrm>
            <a:off x="1028700" y="8309360"/>
            <a:ext cx="6701223" cy="4908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GLOBALDATARESOURCES.IO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-up of a doormat  AI-generated content may be incorrect." id="219" name="Google Shape;219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20" y="3825"/>
            <a:ext cx="18281962" cy="102793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397"/>
            <a:ext cx="18288000" cy="102782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4"/>
          <p:cNvSpPr/>
          <p:nvPr/>
        </p:nvSpPr>
        <p:spPr>
          <a:xfrm>
            <a:off x="0" y="0"/>
            <a:ext cx="18283428" cy="10287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list of people sitting at a table  AI-generated content may be incorrect." id="230" name="Google Shape;230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397"/>
            <a:ext cx="18428676" cy="102782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ouple of kids sitting on a blanket  AI-generated content may be incorrect." id="235" name="Google Shape;235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397"/>
            <a:ext cx="18411092" cy="102782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-up of a product  AI-generated content may be incorrect." id="240" name="Google Shape;240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397"/>
            <a:ext cx="18288000" cy="102782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66675"/>
            <a:ext cx="18288000" cy="1041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1AB67"/>
        </a:solidFill>
      </p:bgPr>
    </p:bg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" name="Google Shape;250;p28"/>
          <p:cNvGrpSpPr/>
          <p:nvPr/>
        </p:nvGrpSpPr>
        <p:grpSpPr>
          <a:xfrm>
            <a:off x="1028700" y="847874"/>
            <a:ext cx="16230600" cy="8369853"/>
            <a:chOff x="0" y="-47625"/>
            <a:chExt cx="4274726" cy="2204406"/>
          </a:xfrm>
        </p:grpSpPr>
        <p:sp>
          <p:nvSpPr>
            <p:cNvPr id="251" name="Google Shape;251;p28"/>
            <p:cNvSpPr/>
            <p:nvPr/>
          </p:nvSpPr>
          <p:spPr>
            <a:xfrm>
              <a:off x="0" y="0"/>
              <a:ext cx="4274726" cy="2156781"/>
            </a:xfrm>
            <a:custGeom>
              <a:rect b="b" l="l" r="r" t="t"/>
              <a:pathLst>
                <a:path extrusionOk="0" h="2156781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2156781"/>
                  </a:lnTo>
                  <a:lnTo>
                    <a:pt x="0" y="21567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252" name="Google Shape;252;p28"/>
            <p:cNvSpPr txBox="1"/>
            <p:nvPr/>
          </p:nvSpPr>
          <p:spPr>
            <a:xfrm>
              <a:off x="0" y="-47625"/>
              <a:ext cx="4274726" cy="22044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3" name="Google Shape;253;p28"/>
          <p:cNvSpPr/>
          <p:nvPr/>
        </p:nvSpPr>
        <p:spPr>
          <a:xfrm>
            <a:off x="1744677" y="1946262"/>
            <a:ext cx="6394501" cy="6394475"/>
          </a:xfrm>
          <a:custGeom>
            <a:rect b="b" l="l" r="r" t="t"/>
            <a:pathLst>
              <a:path extrusionOk="0" h="6349975" w="6350000">
                <a:moveTo>
                  <a:pt x="6350000" y="3175025"/>
                </a:moveTo>
                <a:cubicBezTo>
                  <a:pt x="6350000" y="4928451"/>
                  <a:pt x="4928476" y="6349975"/>
                  <a:pt x="3175000" y="6349975"/>
                </a:cubicBezTo>
                <a:cubicBezTo>
                  <a:pt x="1421498" y="6349975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2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23322" r="-26577" t="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28"/>
          <p:cNvSpPr txBox="1"/>
          <p:nvPr/>
        </p:nvSpPr>
        <p:spPr>
          <a:xfrm>
            <a:off x="8801573" y="2260763"/>
            <a:ext cx="8115300" cy="10752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6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Thank You</a:t>
            </a:r>
            <a:endParaRPr/>
          </a:p>
        </p:txBody>
      </p:sp>
      <p:sp>
        <p:nvSpPr>
          <p:cNvPr id="255" name="Google Shape;255;p28"/>
          <p:cNvSpPr txBox="1"/>
          <p:nvPr/>
        </p:nvSpPr>
        <p:spPr>
          <a:xfrm>
            <a:off x="8868706" y="3619134"/>
            <a:ext cx="7712505" cy="5474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FOR YOUR INTEREST IN GDR</a:t>
            </a:r>
            <a:endParaRPr/>
          </a:p>
        </p:txBody>
      </p:sp>
      <p:sp>
        <p:nvSpPr>
          <p:cNvPr id="256" name="Google Shape;256;p28"/>
          <p:cNvSpPr txBox="1"/>
          <p:nvPr/>
        </p:nvSpPr>
        <p:spPr>
          <a:xfrm>
            <a:off x="8868706" y="4621367"/>
            <a:ext cx="6472379" cy="12441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We are confident that together we can achieve significant results. Let’s discuss how we can make that happen.</a:t>
            </a:r>
            <a:endParaRPr/>
          </a:p>
        </p:txBody>
      </p:sp>
      <p:sp>
        <p:nvSpPr>
          <p:cNvPr id="257" name="Google Shape;257;p28"/>
          <p:cNvSpPr/>
          <p:nvPr/>
        </p:nvSpPr>
        <p:spPr>
          <a:xfrm>
            <a:off x="15765776" y="1473881"/>
            <a:ext cx="1005067" cy="944763"/>
          </a:xfrm>
          <a:custGeom>
            <a:rect b="b" l="l" r="r" t="t"/>
            <a:pathLst>
              <a:path extrusionOk="0" h="944763" w="1005067">
                <a:moveTo>
                  <a:pt x="0" y="0"/>
                </a:moveTo>
                <a:lnTo>
                  <a:pt x="1005067" y="0"/>
                </a:lnTo>
                <a:lnTo>
                  <a:pt x="1005067" y="944763"/>
                </a:lnTo>
                <a:lnTo>
                  <a:pt x="0" y="9447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2278" l="0" r="0" t="-2279"/>
            </a:stretch>
          </a:blipFill>
          <a:ln>
            <a:noFill/>
          </a:ln>
        </p:spPr>
      </p:sp>
      <p:grpSp>
        <p:nvGrpSpPr>
          <p:cNvPr id="258" name="Google Shape;258;p28"/>
          <p:cNvGrpSpPr/>
          <p:nvPr/>
        </p:nvGrpSpPr>
        <p:grpSpPr>
          <a:xfrm>
            <a:off x="8868706" y="6367948"/>
            <a:ext cx="6049937" cy="1493835"/>
            <a:chOff x="0" y="0"/>
            <a:chExt cx="8066583" cy="1991780"/>
          </a:xfrm>
        </p:grpSpPr>
        <p:sp>
          <p:nvSpPr>
            <p:cNvPr id="259" name="Google Shape;259;p28"/>
            <p:cNvSpPr/>
            <p:nvPr/>
          </p:nvSpPr>
          <p:spPr>
            <a:xfrm>
              <a:off x="0" y="0"/>
              <a:ext cx="939167" cy="939167"/>
            </a:xfrm>
            <a:custGeom>
              <a:rect b="b" l="l" r="r" t="t"/>
              <a:pathLst>
                <a:path extrusionOk="0" h="939167" w="939167">
                  <a:moveTo>
                    <a:pt x="0" y="0"/>
                  </a:moveTo>
                  <a:lnTo>
                    <a:pt x="939167" y="0"/>
                  </a:lnTo>
                  <a:lnTo>
                    <a:pt x="939167" y="939167"/>
                  </a:lnTo>
                  <a:lnTo>
                    <a:pt x="0" y="93916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60" name="Google Shape;260;p28"/>
            <p:cNvSpPr/>
            <p:nvPr/>
          </p:nvSpPr>
          <p:spPr>
            <a:xfrm>
              <a:off x="0" y="1052613"/>
              <a:ext cx="939167" cy="939167"/>
            </a:xfrm>
            <a:custGeom>
              <a:rect b="b" l="l" r="r" t="t"/>
              <a:pathLst>
                <a:path extrusionOk="0" h="939167" w="939167">
                  <a:moveTo>
                    <a:pt x="0" y="0"/>
                  </a:moveTo>
                  <a:lnTo>
                    <a:pt x="939167" y="0"/>
                  </a:lnTo>
                  <a:lnTo>
                    <a:pt x="939167" y="939168"/>
                  </a:lnTo>
                  <a:lnTo>
                    <a:pt x="0" y="9391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61" name="Google Shape;261;p28"/>
            <p:cNvSpPr txBox="1"/>
            <p:nvPr/>
          </p:nvSpPr>
          <p:spPr>
            <a:xfrm>
              <a:off x="1314460" y="1235771"/>
              <a:ext cx="6752123" cy="5252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just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gunnar.kihl@globaldataresources.io</a:t>
              </a:r>
              <a:endParaRPr/>
            </a:p>
          </p:txBody>
        </p:sp>
        <p:sp>
          <p:nvSpPr>
            <p:cNvPr id="262" name="Google Shape;262;p28"/>
            <p:cNvSpPr txBox="1"/>
            <p:nvPr/>
          </p:nvSpPr>
          <p:spPr>
            <a:xfrm>
              <a:off x="1314460" y="112006"/>
              <a:ext cx="6752123" cy="5252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just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globaldataresources.io</a:t>
              </a: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4"/>
          <p:cNvPicPr preferRelativeResize="0"/>
          <p:nvPr/>
        </p:nvPicPr>
        <p:blipFill rotWithShape="1">
          <a:blip r:embed="rId3">
            <a:alphaModFix/>
          </a:blip>
          <a:srcRect b="0" l="0" r="0" t="8808"/>
          <a:stretch/>
        </p:blipFill>
        <p:spPr>
          <a:xfrm>
            <a:off x="0" y="0"/>
            <a:ext cx="7492243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3" name="Google Shape;93;p14"/>
          <p:cNvGrpSpPr/>
          <p:nvPr/>
        </p:nvGrpSpPr>
        <p:grpSpPr>
          <a:xfrm>
            <a:off x="261134" y="6829924"/>
            <a:ext cx="6969974" cy="3110771"/>
            <a:chOff x="0" y="-47625"/>
            <a:chExt cx="1835713" cy="819298"/>
          </a:xfrm>
        </p:grpSpPr>
        <p:sp>
          <p:nvSpPr>
            <p:cNvPr id="94" name="Google Shape;94;p14"/>
            <p:cNvSpPr/>
            <p:nvPr/>
          </p:nvSpPr>
          <p:spPr>
            <a:xfrm>
              <a:off x="0" y="0"/>
              <a:ext cx="1835713" cy="771673"/>
            </a:xfrm>
            <a:custGeom>
              <a:rect b="b" l="l" r="r" t="t"/>
              <a:pathLst>
                <a:path extrusionOk="0" h="771673" w="1835713">
                  <a:moveTo>
                    <a:pt x="0" y="0"/>
                  </a:moveTo>
                  <a:lnTo>
                    <a:pt x="1835713" y="0"/>
                  </a:lnTo>
                  <a:lnTo>
                    <a:pt x="1835713" y="771673"/>
                  </a:lnTo>
                  <a:lnTo>
                    <a:pt x="0" y="771673"/>
                  </a:lnTo>
                  <a:close/>
                </a:path>
              </a:pathLst>
            </a:custGeom>
            <a:solidFill>
              <a:srgbClr val="91AB67"/>
            </a:solidFill>
            <a:ln>
              <a:noFill/>
            </a:ln>
          </p:spPr>
        </p:sp>
        <p:sp>
          <p:nvSpPr>
            <p:cNvPr id="95" name="Google Shape;95;p14"/>
            <p:cNvSpPr txBox="1"/>
            <p:nvPr/>
          </p:nvSpPr>
          <p:spPr>
            <a:xfrm>
              <a:off x="0" y="-47625"/>
              <a:ext cx="1835713" cy="8192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6" name="Google Shape;96;p14"/>
          <p:cNvGrpSpPr/>
          <p:nvPr/>
        </p:nvGrpSpPr>
        <p:grpSpPr>
          <a:xfrm>
            <a:off x="17916020" y="7020074"/>
            <a:ext cx="743961" cy="3266926"/>
            <a:chOff x="0" y="-47625"/>
            <a:chExt cx="195940" cy="860425"/>
          </a:xfrm>
        </p:grpSpPr>
        <p:sp>
          <p:nvSpPr>
            <p:cNvPr id="97" name="Google Shape;97;p14"/>
            <p:cNvSpPr/>
            <p:nvPr/>
          </p:nvSpPr>
          <p:spPr>
            <a:xfrm>
              <a:off x="0" y="0"/>
              <a:ext cx="195940" cy="812800"/>
            </a:xfrm>
            <a:custGeom>
              <a:rect b="b" l="l" r="r" t="t"/>
              <a:pathLst>
                <a:path extrusionOk="0" h="812800" w="195940">
                  <a:moveTo>
                    <a:pt x="0" y="0"/>
                  </a:moveTo>
                  <a:lnTo>
                    <a:pt x="195940" y="0"/>
                  </a:lnTo>
                  <a:lnTo>
                    <a:pt x="1959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91AB67"/>
            </a:solidFill>
            <a:ln>
              <a:noFill/>
            </a:ln>
          </p:spPr>
        </p:sp>
        <p:sp>
          <p:nvSpPr>
            <p:cNvPr id="98" name="Google Shape;98;p14"/>
            <p:cNvSpPr txBox="1"/>
            <p:nvPr/>
          </p:nvSpPr>
          <p:spPr>
            <a:xfrm>
              <a:off x="0" y="-47625"/>
              <a:ext cx="19594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9" name="Google Shape;99;p14"/>
          <p:cNvSpPr/>
          <p:nvPr/>
        </p:nvSpPr>
        <p:spPr>
          <a:xfrm>
            <a:off x="16953662" y="354919"/>
            <a:ext cx="962358" cy="943111"/>
          </a:xfrm>
          <a:custGeom>
            <a:rect b="b" l="l" r="r" t="t"/>
            <a:pathLst>
              <a:path extrusionOk="0" h="943111" w="962358">
                <a:moveTo>
                  <a:pt x="0" y="0"/>
                </a:moveTo>
                <a:lnTo>
                  <a:pt x="962358" y="0"/>
                </a:lnTo>
                <a:lnTo>
                  <a:pt x="962358" y="943111"/>
                </a:lnTo>
                <a:lnTo>
                  <a:pt x="0" y="9431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0" name="Google Shape;100;p14"/>
          <p:cNvSpPr txBox="1"/>
          <p:nvPr/>
        </p:nvSpPr>
        <p:spPr>
          <a:xfrm>
            <a:off x="8584009" y="895350"/>
            <a:ext cx="8115300" cy="12268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About GDR</a:t>
            </a:r>
            <a:endParaRPr/>
          </a:p>
        </p:txBody>
      </p:sp>
      <p:sp>
        <p:nvSpPr>
          <p:cNvPr id="101" name="Google Shape;101;p14"/>
          <p:cNvSpPr txBox="1"/>
          <p:nvPr/>
        </p:nvSpPr>
        <p:spPr>
          <a:xfrm>
            <a:off x="8584009" y="2350311"/>
            <a:ext cx="6701223" cy="5474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INSIGHTS-DRIVEN TARGETING</a:t>
            </a:r>
            <a:endParaRPr/>
          </a:p>
        </p:txBody>
      </p:sp>
      <p:sp>
        <p:nvSpPr>
          <p:cNvPr id="102" name="Google Shape;102;p14"/>
          <p:cNvSpPr txBox="1"/>
          <p:nvPr/>
        </p:nvSpPr>
        <p:spPr>
          <a:xfrm>
            <a:off x="8515914" y="3278963"/>
            <a:ext cx="8115300" cy="62740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59079" lvl="1" marL="51816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Global Data Resources (GDR) is a pioneering provider of </a:t>
            </a:r>
            <a:r>
              <a:rPr b="1" i="0" lang="en-US" sz="2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geo-demographic</a:t>
            </a:r>
            <a:r>
              <a:rPr b="0" i="0" lang="en-US" sz="2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targeting to advertisers, agencies, publishers, and tech vendors.</a:t>
            </a:r>
            <a:endParaRPr/>
          </a:p>
          <a:p>
            <a:pPr indent="-259079" lvl="1" marL="51816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 collaboration with data partners and governmental statistical offices, GDR offers </a:t>
            </a:r>
            <a:r>
              <a:rPr b="1" i="0" lang="en-US" sz="2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insights</a:t>
            </a:r>
            <a:r>
              <a:rPr b="0" i="0" lang="en-US" sz="2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on lifestyle, life phases, income, family type, dwelling, savings and more.</a:t>
            </a:r>
            <a:endParaRPr/>
          </a:p>
          <a:p>
            <a:pPr indent="-259079" lvl="1" marL="51816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35 markets. Covering </a:t>
            </a:r>
            <a:r>
              <a:rPr b="1" i="0" lang="en-US" sz="2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over 1,8 Billion</a:t>
            </a:r>
            <a:r>
              <a:rPr b="0" i="0" lang="en-US" sz="2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people across EMEA, Asia, Australia, and the Americas. </a:t>
            </a:r>
            <a:endParaRPr/>
          </a:p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GEO-TARGETING</a:t>
            </a:r>
            <a:endParaRPr/>
          </a:p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The output is geographical targeting, which ensures that no private data is used as input or output. </a:t>
            </a:r>
            <a:endParaRPr/>
          </a:p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When applied to campaigns, we do not see or store cookies or user IDs.</a:t>
            </a:r>
            <a:endParaRPr/>
          </a:p>
        </p:txBody>
      </p:sp>
      <p:sp>
        <p:nvSpPr>
          <p:cNvPr id="103" name="Google Shape;103;p14"/>
          <p:cNvSpPr txBox="1"/>
          <p:nvPr/>
        </p:nvSpPr>
        <p:spPr>
          <a:xfrm>
            <a:off x="638349" y="7350772"/>
            <a:ext cx="6215545" cy="22022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799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"We’re very pleased to collaborate with GDR which is widely recognized for its footprint on enriched audience data, and to provide marketers with a 100% independent alternative to the existing targeting offerings." </a:t>
            </a:r>
            <a:endParaRPr/>
          </a:p>
          <a:p>
            <a:pPr indent="0" lvl="0" marL="0" marR="0" rtl="0" algn="l">
              <a:lnSpc>
                <a:spcPct val="140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1" sz="1799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40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99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- Pierce Cook-Anderson, Managing Director Northern Europe, </a:t>
            </a:r>
            <a:r>
              <a:rPr b="1" i="0" lang="en-US" sz="1799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Equativ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5"/>
          <p:cNvSpPr/>
          <p:nvPr/>
        </p:nvSpPr>
        <p:spPr>
          <a:xfrm>
            <a:off x="0" y="2948756"/>
            <a:ext cx="9144000" cy="2446081"/>
          </a:xfrm>
          <a:custGeom>
            <a:rect b="b" l="l" r="r" t="t"/>
            <a:pathLst>
              <a:path extrusionOk="0" h="725264" w="2711198">
                <a:moveTo>
                  <a:pt x="0" y="0"/>
                </a:moveTo>
                <a:lnTo>
                  <a:pt x="2711198" y="0"/>
                </a:lnTo>
                <a:lnTo>
                  <a:pt x="2711198" y="725264"/>
                </a:lnTo>
                <a:lnTo>
                  <a:pt x="0" y="725264"/>
                </a:lnTo>
                <a:close/>
              </a:path>
            </a:pathLst>
          </a:custGeom>
          <a:solidFill>
            <a:srgbClr val="91AB67"/>
          </a:solidFill>
          <a:ln>
            <a:noFill/>
          </a:ln>
        </p:spPr>
      </p:sp>
      <p:sp>
        <p:nvSpPr>
          <p:cNvPr id="109" name="Google Shape;109;p15"/>
          <p:cNvSpPr/>
          <p:nvPr/>
        </p:nvSpPr>
        <p:spPr>
          <a:xfrm>
            <a:off x="0" y="5394837"/>
            <a:ext cx="9144001" cy="2446081"/>
          </a:xfrm>
          <a:custGeom>
            <a:rect b="b" l="l" r="r" t="t"/>
            <a:pathLst>
              <a:path extrusionOk="0" h="2591208" w="9686516">
                <a:moveTo>
                  <a:pt x="0" y="0"/>
                </a:moveTo>
                <a:lnTo>
                  <a:pt x="0" y="2591208"/>
                </a:lnTo>
                <a:lnTo>
                  <a:pt x="9686516" y="2591208"/>
                </a:lnTo>
                <a:lnTo>
                  <a:pt x="9686516" y="0"/>
                </a:lnTo>
                <a:lnTo>
                  <a:pt x="0" y="0"/>
                </a:lnTo>
                <a:close/>
                <a:moveTo>
                  <a:pt x="9625555" y="2530248"/>
                </a:moveTo>
                <a:lnTo>
                  <a:pt x="59690" y="2530248"/>
                </a:lnTo>
                <a:lnTo>
                  <a:pt x="59690" y="59690"/>
                </a:lnTo>
                <a:lnTo>
                  <a:pt x="9625555" y="59690"/>
                </a:lnTo>
                <a:lnTo>
                  <a:pt x="9625555" y="2530248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</p:sp>
      <p:sp>
        <p:nvSpPr>
          <p:cNvPr id="110" name="Google Shape;110;p15"/>
          <p:cNvSpPr/>
          <p:nvPr/>
        </p:nvSpPr>
        <p:spPr>
          <a:xfrm>
            <a:off x="9144000" y="2948756"/>
            <a:ext cx="9144001" cy="2446081"/>
          </a:xfrm>
          <a:custGeom>
            <a:rect b="b" l="l" r="r" t="t"/>
            <a:pathLst>
              <a:path extrusionOk="0" h="2591208" w="9686516">
                <a:moveTo>
                  <a:pt x="0" y="0"/>
                </a:moveTo>
                <a:lnTo>
                  <a:pt x="0" y="2591208"/>
                </a:lnTo>
                <a:lnTo>
                  <a:pt x="9686516" y="2591208"/>
                </a:lnTo>
                <a:lnTo>
                  <a:pt x="9686516" y="0"/>
                </a:lnTo>
                <a:lnTo>
                  <a:pt x="0" y="0"/>
                </a:lnTo>
                <a:close/>
                <a:moveTo>
                  <a:pt x="9625555" y="2530248"/>
                </a:moveTo>
                <a:lnTo>
                  <a:pt x="59690" y="2530248"/>
                </a:lnTo>
                <a:lnTo>
                  <a:pt x="59690" y="59690"/>
                </a:lnTo>
                <a:lnTo>
                  <a:pt x="9625555" y="59690"/>
                </a:lnTo>
                <a:lnTo>
                  <a:pt x="9625555" y="2530248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</p:sp>
      <p:sp>
        <p:nvSpPr>
          <p:cNvPr id="111" name="Google Shape;111;p15"/>
          <p:cNvSpPr/>
          <p:nvPr/>
        </p:nvSpPr>
        <p:spPr>
          <a:xfrm>
            <a:off x="9144000" y="5394837"/>
            <a:ext cx="9144000" cy="2446081"/>
          </a:xfrm>
          <a:custGeom>
            <a:rect b="b" l="l" r="r" t="t"/>
            <a:pathLst>
              <a:path extrusionOk="0" h="725264" w="2711198">
                <a:moveTo>
                  <a:pt x="0" y="0"/>
                </a:moveTo>
                <a:lnTo>
                  <a:pt x="2711198" y="0"/>
                </a:lnTo>
                <a:lnTo>
                  <a:pt x="2711198" y="725264"/>
                </a:lnTo>
                <a:lnTo>
                  <a:pt x="0" y="725264"/>
                </a:lnTo>
                <a:close/>
              </a:path>
            </a:pathLst>
          </a:custGeom>
          <a:solidFill>
            <a:srgbClr val="91AB67"/>
          </a:solidFill>
          <a:ln>
            <a:noFill/>
          </a:ln>
        </p:spPr>
      </p:sp>
      <p:sp>
        <p:nvSpPr>
          <p:cNvPr id="112" name="Google Shape;112;p15"/>
          <p:cNvSpPr/>
          <p:nvPr/>
        </p:nvSpPr>
        <p:spPr>
          <a:xfrm>
            <a:off x="9144000" y="7850444"/>
            <a:ext cx="9144001" cy="2446081"/>
          </a:xfrm>
          <a:custGeom>
            <a:rect b="b" l="l" r="r" t="t"/>
            <a:pathLst>
              <a:path extrusionOk="0" h="2591208" w="9686516">
                <a:moveTo>
                  <a:pt x="0" y="0"/>
                </a:moveTo>
                <a:lnTo>
                  <a:pt x="0" y="2591208"/>
                </a:lnTo>
                <a:lnTo>
                  <a:pt x="9686516" y="2591208"/>
                </a:lnTo>
                <a:lnTo>
                  <a:pt x="9686516" y="0"/>
                </a:lnTo>
                <a:lnTo>
                  <a:pt x="0" y="0"/>
                </a:lnTo>
                <a:close/>
                <a:moveTo>
                  <a:pt x="9625555" y="2530248"/>
                </a:moveTo>
                <a:lnTo>
                  <a:pt x="59690" y="2530248"/>
                </a:lnTo>
                <a:lnTo>
                  <a:pt x="59690" y="59690"/>
                </a:lnTo>
                <a:lnTo>
                  <a:pt x="9625555" y="59690"/>
                </a:lnTo>
                <a:lnTo>
                  <a:pt x="9625555" y="25302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13" name="Google Shape;113;p15"/>
          <p:cNvSpPr/>
          <p:nvPr/>
        </p:nvSpPr>
        <p:spPr>
          <a:xfrm>
            <a:off x="0" y="7850444"/>
            <a:ext cx="9144000" cy="2446081"/>
          </a:xfrm>
          <a:custGeom>
            <a:rect b="b" l="l" r="r" t="t"/>
            <a:pathLst>
              <a:path extrusionOk="0" h="725264" w="2711198">
                <a:moveTo>
                  <a:pt x="0" y="0"/>
                </a:moveTo>
                <a:lnTo>
                  <a:pt x="2711198" y="0"/>
                </a:lnTo>
                <a:lnTo>
                  <a:pt x="2711198" y="725264"/>
                </a:lnTo>
                <a:lnTo>
                  <a:pt x="0" y="725264"/>
                </a:lnTo>
                <a:close/>
              </a:path>
            </a:pathLst>
          </a:custGeom>
          <a:solidFill>
            <a:srgbClr val="91AB67"/>
          </a:solidFill>
          <a:ln>
            <a:noFill/>
          </a:ln>
        </p:spPr>
      </p:sp>
      <p:sp>
        <p:nvSpPr>
          <p:cNvPr id="114" name="Google Shape;114;p15"/>
          <p:cNvSpPr/>
          <p:nvPr/>
        </p:nvSpPr>
        <p:spPr>
          <a:xfrm>
            <a:off x="518915" y="5708029"/>
            <a:ext cx="2728695" cy="1819699"/>
          </a:xfrm>
          <a:custGeom>
            <a:rect b="b" l="l" r="r" t="t"/>
            <a:pathLst>
              <a:path extrusionOk="0" h="1819699" w="2728695">
                <a:moveTo>
                  <a:pt x="0" y="0"/>
                </a:moveTo>
                <a:lnTo>
                  <a:pt x="2728696" y="0"/>
                </a:lnTo>
                <a:lnTo>
                  <a:pt x="2728696" y="1819698"/>
                </a:lnTo>
                <a:lnTo>
                  <a:pt x="0" y="18196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108" r="-107" t="0"/>
            </a:stretch>
          </a:blipFill>
          <a:ln>
            <a:noFill/>
          </a:ln>
        </p:spPr>
      </p:sp>
      <p:sp>
        <p:nvSpPr>
          <p:cNvPr id="115" name="Google Shape;115;p15"/>
          <p:cNvSpPr/>
          <p:nvPr/>
        </p:nvSpPr>
        <p:spPr>
          <a:xfrm>
            <a:off x="14963031" y="8154110"/>
            <a:ext cx="2728695" cy="1819699"/>
          </a:xfrm>
          <a:custGeom>
            <a:rect b="b" l="l" r="r" t="t"/>
            <a:pathLst>
              <a:path extrusionOk="0" h="1819699" w="2728695">
                <a:moveTo>
                  <a:pt x="0" y="0"/>
                </a:moveTo>
                <a:lnTo>
                  <a:pt x="2728695" y="0"/>
                </a:lnTo>
                <a:lnTo>
                  <a:pt x="2728695" y="1819699"/>
                </a:lnTo>
                <a:lnTo>
                  <a:pt x="0" y="18196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6" name="Google Shape;116;p15"/>
          <p:cNvSpPr/>
          <p:nvPr/>
        </p:nvSpPr>
        <p:spPr>
          <a:xfrm>
            <a:off x="14963031" y="5708029"/>
            <a:ext cx="2728695" cy="1819699"/>
          </a:xfrm>
          <a:custGeom>
            <a:rect b="b" l="l" r="r" t="t"/>
            <a:pathLst>
              <a:path extrusionOk="0" h="1819699" w="2728695">
                <a:moveTo>
                  <a:pt x="0" y="0"/>
                </a:moveTo>
                <a:lnTo>
                  <a:pt x="2728695" y="0"/>
                </a:lnTo>
                <a:lnTo>
                  <a:pt x="2728695" y="1819698"/>
                </a:lnTo>
                <a:lnTo>
                  <a:pt x="0" y="18196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-14901" r="-14899" t="0"/>
            </a:stretch>
          </a:blipFill>
          <a:ln>
            <a:noFill/>
          </a:ln>
        </p:spPr>
      </p:sp>
      <p:sp>
        <p:nvSpPr>
          <p:cNvPr id="117" name="Google Shape;117;p15"/>
          <p:cNvSpPr/>
          <p:nvPr/>
        </p:nvSpPr>
        <p:spPr>
          <a:xfrm>
            <a:off x="14963031" y="3261947"/>
            <a:ext cx="2728695" cy="1819699"/>
          </a:xfrm>
          <a:custGeom>
            <a:rect b="b" l="l" r="r" t="t"/>
            <a:pathLst>
              <a:path extrusionOk="0" h="1819699" w="2728695">
                <a:moveTo>
                  <a:pt x="0" y="0"/>
                </a:moveTo>
                <a:lnTo>
                  <a:pt x="2728695" y="0"/>
                </a:lnTo>
                <a:lnTo>
                  <a:pt x="2728695" y="1819699"/>
                </a:lnTo>
                <a:lnTo>
                  <a:pt x="0" y="18196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-14" r="-14" t="0"/>
            </a:stretch>
          </a:blipFill>
          <a:ln>
            <a:noFill/>
          </a:ln>
        </p:spPr>
      </p:sp>
      <p:sp>
        <p:nvSpPr>
          <p:cNvPr id="118" name="Google Shape;118;p15"/>
          <p:cNvSpPr/>
          <p:nvPr/>
        </p:nvSpPr>
        <p:spPr>
          <a:xfrm>
            <a:off x="518915" y="3323801"/>
            <a:ext cx="2728695" cy="1819699"/>
          </a:xfrm>
          <a:custGeom>
            <a:rect b="b" l="l" r="r" t="t"/>
            <a:pathLst>
              <a:path extrusionOk="0" h="1819699" w="2728695">
                <a:moveTo>
                  <a:pt x="0" y="0"/>
                </a:moveTo>
                <a:lnTo>
                  <a:pt x="2728696" y="0"/>
                </a:lnTo>
                <a:lnTo>
                  <a:pt x="2728696" y="1819699"/>
                </a:lnTo>
                <a:lnTo>
                  <a:pt x="0" y="18196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14" l="0" r="0" t="-14"/>
            </a:stretch>
          </a:blipFill>
          <a:ln>
            <a:noFill/>
          </a:ln>
        </p:spPr>
      </p:sp>
      <p:sp>
        <p:nvSpPr>
          <p:cNvPr id="119" name="Google Shape;119;p15"/>
          <p:cNvSpPr/>
          <p:nvPr/>
        </p:nvSpPr>
        <p:spPr>
          <a:xfrm>
            <a:off x="518915" y="8154110"/>
            <a:ext cx="2728695" cy="1819699"/>
          </a:xfrm>
          <a:custGeom>
            <a:rect b="b" l="l" r="r" t="t"/>
            <a:pathLst>
              <a:path extrusionOk="0" h="1819699" w="2728695">
                <a:moveTo>
                  <a:pt x="0" y="0"/>
                </a:moveTo>
                <a:lnTo>
                  <a:pt x="2728696" y="0"/>
                </a:lnTo>
                <a:lnTo>
                  <a:pt x="2728696" y="1819699"/>
                </a:lnTo>
                <a:lnTo>
                  <a:pt x="0" y="18196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0" name="Google Shape;120;p15"/>
          <p:cNvSpPr txBox="1"/>
          <p:nvPr/>
        </p:nvSpPr>
        <p:spPr>
          <a:xfrm>
            <a:off x="1028700" y="264583"/>
            <a:ext cx="14444115" cy="12268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Our Unique Approach </a:t>
            </a:r>
            <a:endParaRPr/>
          </a:p>
        </p:txBody>
      </p:sp>
      <p:sp>
        <p:nvSpPr>
          <p:cNvPr id="121" name="Google Shape;121;p15"/>
          <p:cNvSpPr txBox="1"/>
          <p:nvPr/>
        </p:nvSpPr>
        <p:spPr>
          <a:xfrm>
            <a:off x="4068139" y="4031223"/>
            <a:ext cx="4524527" cy="8249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Geographical clusters of relevant consumer preferences-patterns.</a:t>
            </a:r>
            <a:endParaRPr/>
          </a:p>
        </p:txBody>
      </p:sp>
      <p:sp>
        <p:nvSpPr>
          <p:cNvPr id="122" name="Google Shape;122;p15"/>
          <p:cNvSpPr txBox="1"/>
          <p:nvPr/>
        </p:nvSpPr>
        <p:spPr>
          <a:xfrm>
            <a:off x="4098917" y="3440703"/>
            <a:ext cx="4493748" cy="4812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Neighbourhoods Matter</a:t>
            </a:r>
            <a:endParaRPr/>
          </a:p>
        </p:txBody>
      </p:sp>
      <p:sp>
        <p:nvSpPr>
          <p:cNvPr id="123" name="Google Shape;123;p15"/>
          <p:cNvSpPr txBox="1"/>
          <p:nvPr/>
        </p:nvSpPr>
        <p:spPr>
          <a:xfrm>
            <a:off x="4068139" y="6498165"/>
            <a:ext cx="4674702" cy="8249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Audiences are built without third-party cookie tracking. Geo is key.</a:t>
            </a:r>
            <a:endParaRPr/>
          </a:p>
        </p:txBody>
      </p:sp>
      <p:sp>
        <p:nvSpPr>
          <p:cNvPr id="124" name="Google Shape;124;p15"/>
          <p:cNvSpPr txBox="1"/>
          <p:nvPr/>
        </p:nvSpPr>
        <p:spPr>
          <a:xfrm>
            <a:off x="4098917" y="5907645"/>
            <a:ext cx="4493748" cy="4812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No Tracking Individuals</a:t>
            </a:r>
            <a:endParaRPr/>
          </a:p>
        </p:txBody>
      </p:sp>
      <p:sp>
        <p:nvSpPr>
          <p:cNvPr id="125" name="Google Shape;125;p15"/>
          <p:cNvSpPr txBox="1"/>
          <p:nvPr/>
        </p:nvSpPr>
        <p:spPr>
          <a:xfrm>
            <a:off x="9963150" y="4031223"/>
            <a:ext cx="4349322" cy="8249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Official statistics data enriched with lifestyle segmentation.</a:t>
            </a:r>
            <a:endParaRPr/>
          </a:p>
        </p:txBody>
      </p:sp>
      <p:sp>
        <p:nvSpPr>
          <p:cNvPr id="126" name="Google Shape;126;p15"/>
          <p:cNvSpPr txBox="1"/>
          <p:nvPr/>
        </p:nvSpPr>
        <p:spPr>
          <a:xfrm>
            <a:off x="9963150" y="3440703"/>
            <a:ext cx="4171694" cy="4812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Consumer Insights</a:t>
            </a:r>
            <a:endParaRPr/>
          </a:p>
        </p:txBody>
      </p:sp>
      <p:sp>
        <p:nvSpPr>
          <p:cNvPr id="127" name="Google Shape;127;p15"/>
          <p:cNvSpPr txBox="1"/>
          <p:nvPr/>
        </p:nvSpPr>
        <p:spPr>
          <a:xfrm>
            <a:off x="9963150" y="6400111"/>
            <a:ext cx="4499498" cy="8249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Audiences work in all DSPs, SSPs, and SoMe platforms.</a:t>
            </a:r>
            <a:endParaRPr/>
          </a:p>
        </p:txBody>
      </p:sp>
      <p:sp>
        <p:nvSpPr>
          <p:cNvPr id="128" name="Google Shape;128;p15"/>
          <p:cNvSpPr txBox="1"/>
          <p:nvPr/>
        </p:nvSpPr>
        <p:spPr>
          <a:xfrm>
            <a:off x="9993928" y="5809591"/>
            <a:ext cx="4171694" cy="4812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True Omnichannel</a:t>
            </a:r>
            <a:endParaRPr/>
          </a:p>
        </p:txBody>
      </p:sp>
      <p:sp>
        <p:nvSpPr>
          <p:cNvPr id="129" name="Google Shape;129;p15"/>
          <p:cNvSpPr txBox="1"/>
          <p:nvPr/>
        </p:nvSpPr>
        <p:spPr>
          <a:xfrm>
            <a:off x="4068139" y="8923386"/>
            <a:ext cx="4674702" cy="8249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The targeting tool IDfree allows activation of the same audience.</a:t>
            </a:r>
            <a:endParaRPr/>
          </a:p>
        </p:txBody>
      </p:sp>
      <p:sp>
        <p:nvSpPr>
          <p:cNvPr id="130" name="Google Shape;130;p15"/>
          <p:cNvSpPr txBox="1"/>
          <p:nvPr/>
        </p:nvSpPr>
        <p:spPr>
          <a:xfrm>
            <a:off x="4098917" y="8332866"/>
            <a:ext cx="4318544" cy="4812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Instant Activation</a:t>
            </a:r>
            <a:endParaRPr/>
          </a:p>
        </p:txBody>
      </p:sp>
      <p:sp>
        <p:nvSpPr>
          <p:cNvPr id="131" name="Google Shape;131;p15"/>
          <p:cNvSpPr txBox="1"/>
          <p:nvPr/>
        </p:nvSpPr>
        <p:spPr>
          <a:xfrm>
            <a:off x="9963150" y="8923386"/>
            <a:ext cx="4674702" cy="8249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Access to 120 pre-built audiences reaching across 35 countries.</a:t>
            </a:r>
            <a:endParaRPr/>
          </a:p>
        </p:txBody>
      </p:sp>
      <p:sp>
        <p:nvSpPr>
          <p:cNvPr id="132" name="Google Shape;132;p15"/>
          <p:cNvSpPr txBox="1"/>
          <p:nvPr/>
        </p:nvSpPr>
        <p:spPr>
          <a:xfrm>
            <a:off x="9993928" y="8332866"/>
            <a:ext cx="4969102" cy="4812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Unified Global Taxonomy</a:t>
            </a:r>
            <a:endParaRPr/>
          </a:p>
        </p:txBody>
      </p:sp>
      <p:sp>
        <p:nvSpPr>
          <p:cNvPr id="133" name="Google Shape;133;p15"/>
          <p:cNvSpPr/>
          <p:nvPr/>
        </p:nvSpPr>
        <p:spPr>
          <a:xfrm>
            <a:off x="16514078" y="556318"/>
            <a:ext cx="1005067" cy="944763"/>
          </a:xfrm>
          <a:custGeom>
            <a:rect b="b" l="l" r="r" t="t"/>
            <a:pathLst>
              <a:path extrusionOk="0" h="944763" w="1005067">
                <a:moveTo>
                  <a:pt x="0" y="0"/>
                </a:moveTo>
                <a:lnTo>
                  <a:pt x="1005067" y="0"/>
                </a:lnTo>
                <a:lnTo>
                  <a:pt x="1005067" y="944764"/>
                </a:lnTo>
                <a:lnTo>
                  <a:pt x="0" y="9447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-2278" l="0" r="0" t="-2279"/>
            </a:stretch>
          </a:blipFill>
          <a:ln>
            <a:noFill/>
          </a:ln>
        </p:spPr>
      </p:sp>
      <p:grpSp>
        <p:nvGrpSpPr>
          <p:cNvPr id="134" name="Google Shape;134;p15"/>
          <p:cNvGrpSpPr/>
          <p:nvPr/>
        </p:nvGrpSpPr>
        <p:grpSpPr>
          <a:xfrm>
            <a:off x="-371980" y="-1000965"/>
            <a:ext cx="743961" cy="3266926"/>
            <a:chOff x="0" y="-47625"/>
            <a:chExt cx="195940" cy="860425"/>
          </a:xfrm>
        </p:grpSpPr>
        <p:sp>
          <p:nvSpPr>
            <p:cNvPr id="135" name="Google Shape;135;p15"/>
            <p:cNvSpPr/>
            <p:nvPr/>
          </p:nvSpPr>
          <p:spPr>
            <a:xfrm>
              <a:off x="0" y="0"/>
              <a:ext cx="195940" cy="812800"/>
            </a:xfrm>
            <a:custGeom>
              <a:rect b="b" l="l" r="r" t="t"/>
              <a:pathLst>
                <a:path extrusionOk="0" h="812800" w="195940">
                  <a:moveTo>
                    <a:pt x="0" y="0"/>
                  </a:moveTo>
                  <a:lnTo>
                    <a:pt x="195940" y="0"/>
                  </a:lnTo>
                  <a:lnTo>
                    <a:pt x="1959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91AB67"/>
            </a:solidFill>
            <a:ln>
              <a:noFill/>
            </a:ln>
          </p:spPr>
        </p:sp>
        <p:sp>
          <p:nvSpPr>
            <p:cNvPr id="136" name="Google Shape;136;p15"/>
            <p:cNvSpPr txBox="1"/>
            <p:nvPr/>
          </p:nvSpPr>
          <p:spPr>
            <a:xfrm>
              <a:off x="0" y="-47625"/>
              <a:ext cx="19594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7" name="Google Shape;137;p15"/>
          <p:cNvSpPr txBox="1"/>
          <p:nvPr/>
        </p:nvSpPr>
        <p:spPr>
          <a:xfrm>
            <a:off x="1085850" y="1667905"/>
            <a:ext cx="8965228" cy="5474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EMPOWERING MODERN MARKETERS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1AB67"/>
        </a:solid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Google Shape;142;p16"/>
          <p:cNvGrpSpPr/>
          <p:nvPr/>
        </p:nvGrpSpPr>
        <p:grpSpPr>
          <a:xfrm>
            <a:off x="1028700" y="847874"/>
            <a:ext cx="16230600" cy="8369853"/>
            <a:chOff x="0" y="-47625"/>
            <a:chExt cx="4274726" cy="2204406"/>
          </a:xfrm>
        </p:grpSpPr>
        <p:sp>
          <p:nvSpPr>
            <p:cNvPr id="143" name="Google Shape;143;p16"/>
            <p:cNvSpPr/>
            <p:nvPr/>
          </p:nvSpPr>
          <p:spPr>
            <a:xfrm>
              <a:off x="0" y="0"/>
              <a:ext cx="4274726" cy="2156781"/>
            </a:xfrm>
            <a:custGeom>
              <a:rect b="b" l="l" r="r" t="t"/>
              <a:pathLst>
                <a:path extrusionOk="0" h="2156781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2156781"/>
                  </a:lnTo>
                  <a:lnTo>
                    <a:pt x="0" y="21567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44" name="Google Shape;144;p16"/>
            <p:cNvSpPr txBox="1"/>
            <p:nvPr/>
          </p:nvSpPr>
          <p:spPr>
            <a:xfrm>
              <a:off x="0" y="-47625"/>
              <a:ext cx="4274726" cy="22044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5" name="Google Shape;145;p16"/>
          <p:cNvSpPr/>
          <p:nvPr/>
        </p:nvSpPr>
        <p:spPr>
          <a:xfrm>
            <a:off x="1744677" y="1946262"/>
            <a:ext cx="6394501" cy="6394475"/>
          </a:xfrm>
          <a:custGeom>
            <a:rect b="b" l="l" r="r" t="t"/>
            <a:pathLst>
              <a:path extrusionOk="0" h="6349975" w="6350000">
                <a:moveTo>
                  <a:pt x="6350000" y="3175025"/>
                </a:moveTo>
                <a:cubicBezTo>
                  <a:pt x="6350000" y="4928451"/>
                  <a:pt x="4928476" y="6349975"/>
                  <a:pt x="3175000" y="6349975"/>
                </a:cubicBezTo>
                <a:cubicBezTo>
                  <a:pt x="1421498" y="6349975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2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6436" l="0" r="0" t="-4356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16"/>
          <p:cNvSpPr txBox="1"/>
          <p:nvPr/>
        </p:nvSpPr>
        <p:spPr>
          <a:xfrm>
            <a:off x="8801573" y="2260763"/>
            <a:ext cx="8115300" cy="21421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6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What Countries Do We Cover?</a:t>
            </a:r>
            <a:endParaRPr/>
          </a:p>
        </p:txBody>
      </p:sp>
      <p:sp>
        <p:nvSpPr>
          <p:cNvPr id="147" name="Google Shape;147;p16"/>
          <p:cNvSpPr txBox="1"/>
          <p:nvPr/>
        </p:nvSpPr>
        <p:spPr>
          <a:xfrm>
            <a:off x="8801573" y="4932214"/>
            <a:ext cx="7712505" cy="11094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MARKET-LEADING CONSUMER DATA FOR EMEA, APAC, AND THE AMERICAS</a:t>
            </a:r>
            <a:endParaRPr/>
          </a:p>
        </p:txBody>
      </p:sp>
      <p:sp>
        <p:nvSpPr>
          <p:cNvPr id="148" name="Google Shape;148;p16"/>
          <p:cNvSpPr txBox="1"/>
          <p:nvPr/>
        </p:nvSpPr>
        <p:spPr>
          <a:xfrm>
            <a:off x="8801573" y="6590066"/>
            <a:ext cx="7846770" cy="12441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We offer consumer classification data and interest data for 35 markets, covering </a:t>
            </a:r>
            <a:r>
              <a:rPr b="1" i="0" lang="en-US" sz="2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over 1,8 Billion </a:t>
            </a:r>
            <a:r>
              <a:rPr b="0" i="0" lang="en-US" sz="2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people across EMEA, Asia, Australia, and the Americas.</a:t>
            </a:r>
            <a:endParaRPr/>
          </a:p>
        </p:txBody>
      </p:sp>
      <p:sp>
        <p:nvSpPr>
          <p:cNvPr id="149" name="Google Shape;149;p16"/>
          <p:cNvSpPr/>
          <p:nvPr/>
        </p:nvSpPr>
        <p:spPr>
          <a:xfrm>
            <a:off x="16514078" y="556318"/>
            <a:ext cx="1005067" cy="944763"/>
          </a:xfrm>
          <a:custGeom>
            <a:rect b="b" l="l" r="r" t="t"/>
            <a:pathLst>
              <a:path extrusionOk="0" h="944763" w="1005067">
                <a:moveTo>
                  <a:pt x="0" y="0"/>
                </a:moveTo>
                <a:lnTo>
                  <a:pt x="1005067" y="0"/>
                </a:lnTo>
                <a:lnTo>
                  <a:pt x="1005067" y="944764"/>
                </a:lnTo>
                <a:lnTo>
                  <a:pt x="0" y="9447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2278" l="0" r="0" t="-2279"/>
            </a:stretch>
          </a:blipFill>
          <a:ln>
            <a:noFill/>
          </a:ln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1AB67"/>
        </a:solid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7">
            <a:hlinkClick r:id="rId3"/>
          </p:cNvPr>
          <p:cNvSpPr/>
          <p:nvPr/>
        </p:nvSpPr>
        <p:spPr>
          <a:xfrm>
            <a:off x="514350" y="289322"/>
            <a:ext cx="17259300" cy="9708356"/>
          </a:xfrm>
          <a:custGeom>
            <a:rect b="b" l="l" r="r" t="t"/>
            <a:pathLst>
              <a:path extrusionOk="0" h="9708356" w="17259300">
                <a:moveTo>
                  <a:pt x="0" y="0"/>
                </a:moveTo>
                <a:lnTo>
                  <a:pt x="17259300" y="0"/>
                </a:lnTo>
                <a:lnTo>
                  <a:pt x="17259300" y="9708356"/>
                </a:lnTo>
                <a:lnTo>
                  <a:pt x="0" y="97083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8869" l="0" r="0" t="-8867"/>
            </a:stretch>
          </a:blipFill>
          <a:ln>
            <a:noFill/>
          </a:ln>
        </p:spPr>
      </p:sp>
      <p:sp>
        <p:nvSpPr>
          <p:cNvPr id="155" name="Google Shape;155;p17"/>
          <p:cNvSpPr/>
          <p:nvPr/>
        </p:nvSpPr>
        <p:spPr>
          <a:xfrm>
            <a:off x="16620476" y="557145"/>
            <a:ext cx="962358" cy="943111"/>
          </a:xfrm>
          <a:custGeom>
            <a:rect b="b" l="l" r="r" t="t"/>
            <a:pathLst>
              <a:path extrusionOk="0" h="943111" w="962358">
                <a:moveTo>
                  <a:pt x="0" y="0"/>
                </a:moveTo>
                <a:lnTo>
                  <a:pt x="962358" y="0"/>
                </a:lnTo>
                <a:lnTo>
                  <a:pt x="962358" y="943110"/>
                </a:lnTo>
                <a:lnTo>
                  <a:pt x="0" y="9431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56" name="Google Shape;156;p17"/>
          <p:cNvGrpSpPr/>
          <p:nvPr/>
        </p:nvGrpSpPr>
        <p:grpSpPr>
          <a:xfrm>
            <a:off x="514350" y="1567312"/>
            <a:ext cx="6028703" cy="661847"/>
            <a:chOff x="0" y="-47625"/>
            <a:chExt cx="1587807" cy="174314"/>
          </a:xfrm>
        </p:grpSpPr>
        <p:sp>
          <p:nvSpPr>
            <p:cNvPr id="157" name="Google Shape;157;p17"/>
            <p:cNvSpPr/>
            <p:nvPr/>
          </p:nvSpPr>
          <p:spPr>
            <a:xfrm>
              <a:off x="0" y="0"/>
              <a:ext cx="1587807" cy="126689"/>
            </a:xfrm>
            <a:custGeom>
              <a:rect b="b" l="l" r="r" t="t"/>
              <a:pathLst>
                <a:path extrusionOk="0" h="126689" w="1587807">
                  <a:moveTo>
                    <a:pt x="1384607" y="0"/>
                  </a:moveTo>
                  <a:lnTo>
                    <a:pt x="0" y="0"/>
                  </a:lnTo>
                  <a:lnTo>
                    <a:pt x="0" y="126689"/>
                  </a:lnTo>
                  <a:lnTo>
                    <a:pt x="1384607" y="126689"/>
                  </a:lnTo>
                  <a:lnTo>
                    <a:pt x="1587807" y="63344"/>
                  </a:lnTo>
                  <a:lnTo>
                    <a:pt x="13846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58" name="Google Shape;158;p17"/>
            <p:cNvSpPr txBox="1"/>
            <p:nvPr/>
          </p:nvSpPr>
          <p:spPr>
            <a:xfrm>
              <a:off x="0" y="-47625"/>
              <a:ext cx="1473507" cy="17431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9" name="Google Shape;159;p17"/>
          <p:cNvSpPr txBox="1"/>
          <p:nvPr/>
        </p:nvSpPr>
        <p:spPr>
          <a:xfrm>
            <a:off x="816618" y="8433312"/>
            <a:ext cx="3161125" cy="8249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sng" cap="none" strike="noStrike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6"/>
              </a:rPr>
              <a:t>Click to see the map</a:t>
            </a:r>
            <a:endParaRPr b="0" i="0" sz="2400" u="sng" cap="none" strike="noStrike">
              <a:solidFill>
                <a:schemeClr val="hlink"/>
              </a:solidFill>
              <a:latin typeface="Lato"/>
              <a:ea typeface="Lato"/>
              <a:cs typeface="Lato"/>
              <a:sym typeface="Lato"/>
              <a:hlinkClick r:id="rId7"/>
            </a:endParaRPr>
          </a:p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sng" cap="none" strike="noStrike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8"/>
              </a:rPr>
              <a:t>in a webpage.</a:t>
            </a:r>
            <a:endParaRPr b="0" i="0" sz="2400" u="sng" cap="none" strike="noStrike">
              <a:solidFill>
                <a:schemeClr val="hlink"/>
              </a:solidFill>
              <a:latin typeface="Lato"/>
              <a:ea typeface="Lato"/>
              <a:cs typeface="Lato"/>
              <a:sym typeface="Lato"/>
              <a:hlinkClick r:id="rId9"/>
            </a:endParaRPr>
          </a:p>
        </p:txBody>
      </p:sp>
      <p:sp>
        <p:nvSpPr>
          <p:cNvPr id="160" name="Google Shape;160;p17"/>
          <p:cNvSpPr txBox="1"/>
          <p:nvPr/>
        </p:nvSpPr>
        <p:spPr>
          <a:xfrm>
            <a:off x="680943" y="1806714"/>
            <a:ext cx="6028703" cy="3162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323232"/>
                </a:solidFill>
                <a:latin typeface="Lato"/>
                <a:ea typeface="Lato"/>
                <a:cs typeface="Lato"/>
                <a:sym typeface="Lato"/>
              </a:rPr>
              <a:t>On-demand </a:t>
            </a:r>
            <a:r>
              <a:rPr b="0" i="0" lang="en-US" sz="1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                                         </a:t>
            </a:r>
            <a:r>
              <a:rPr b="1" i="0" lang="en-US" sz="1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Ready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1AB67"/>
        </a:solid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" name="Google Shape;165;p18"/>
          <p:cNvGrpSpPr/>
          <p:nvPr/>
        </p:nvGrpSpPr>
        <p:grpSpPr>
          <a:xfrm>
            <a:off x="635755" y="375492"/>
            <a:ext cx="17029184" cy="9361453"/>
            <a:chOff x="0" y="-47625"/>
            <a:chExt cx="4485053" cy="2465568"/>
          </a:xfrm>
        </p:grpSpPr>
        <p:sp>
          <p:nvSpPr>
            <p:cNvPr id="166" name="Google Shape;166;p18"/>
            <p:cNvSpPr/>
            <p:nvPr/>
          </p:nvSpPr>
          <p:spPr>
            <a:xfrm>
              <a:off x="0" y="0"/>
              <a:ext cx="4485053" cy="2417943"/>
            </a:xfrm>
            <a:custGeom>
              <a:rect b="b" l="l" r="r" t="t"/>
              <a:pathLst>
                <a:path extrusionOk="0" h="2417943" w="4485053">
                  <a:moveTo>
                    <a:pt x="0" y="0"/>
                  </a:moveTo>
                  <a:lnTo>
                    <a:pt x="4485053" y="0"/>
                  </a:lnTo>
                  <a:lnTo>
                    <a:pt x="4485053" y="2417943"/>
                  </a:lnTo>
                  <a:lnTo>
                    <a:pt x="0" y="241794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67" name="Google Shape;167;p18"/>
            <p:cNvSpPr txBox="1"/>
            <p:nvPr/>
          </p:nvSpPr>
          <p:spPr>
            <a:xfrm>
              <a:off x="0" y="-47625"/>
              <a:ext cx="4485053" cy="246556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8" name="Google Shape;168;p18"/>
          <p:cNvSpPr txBox="1"/>
          <p:nvPr/>
        </p:nvSpPr>
        <p:spPr>
          <a:xfrm>
            <a:off x="8801573" y="1260522"/>
            <a:ext cx="8115300" cy="10751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6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Countries List</a:t>
            </a:r>
            <a:endParaRPr/>
          </a:p>
        </p:txBody>
      </p:sp>
      <p:sp>
        <p:nvSpPr>
          <p:cNvPr id="169" name="Google Shape;169;p18"/>
          <p:cNvSpPr/>
          <p:nvPr/>
        </p:nvSpPr>
        <p:spPr>
          <a:xfrm>
            <a:off x="16254233" y="1028700"/>
            <a:ext cx="1005067" cy="944763"/>
          </a:xfrm>
          <a:custGeom>
            <a:rect b="b" l="l" r="r" t="t"/>
            <a:pathLst>
              <a:path extrusionOk="0" h="944763" w="1005067">
                <a:moveTo>
                  <a:pt x="0" y="0"/>
                </a:moveTo>
                <a:lnTo>
                  <a:pt x="1005067" y="0"/>
                </a:lnTo>
                <a:lnTo>
                  <a:pt x="1005067" y="944763"/>
                </a:lnTo>
                <a:lnTo>
                  <a:pt x="0" y="9447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2278" l="0" r="0" t="-2279"/>
            </a:stretch>
          </a:blipFill>
          <a:ln>
            <a:noFill/>
          </a:ln>
        </p:spPr>
      </p:sp>
      <p:sp>
        <p:nvSpPr>
          <p:cNvPr id="170" name="Google Shape;170;p18">
            <a:hlinkClick r:id="rId4"/>
          </p:cNvPr>
          <p:cNvSpPr/>
          <p:nvPr/>
        </p:nvSpPr>
        <p:spPr>
          <a:xfrm>
            <a:off x="1183884" y="2857113"/>
            <a:ext cx="7098471" cy="4701283"/>
          </a:xfrm>
          <a:custGeom>
            <a:rect b="b" l="l" r="r" t="t"/>
            <a:pathLst>
              <a:path extrusionOk="0" h="4701283" w="7098471">
                <a:moveTo>
                  <a:pt x="0" y="0"/>
                </a:moveTo>
                <a:lnTo>
                  <a:pt x="7098471" y="0"/>
                </a:lnTo>
                <a:lnTo>
                  <a:pt x="7098471" y="4701282"/>
                </a:lnTo>
                <a:lnTo>
                  <a:pt x="0" y="47012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71" name="Google Shape;171;p18"/>
          <p:cNvGrpSpPr/>
          <p:nvPr/>
        </p:nvGrpSpPr>
        <p:grpSpPr>
          <a:xfrm>
            <a:off x="1028700" y="7117150"/>
            <a:ext cx="3086100" cy="701665"/>
            <a:chOff x="0" y="-47625"/>
            <a:chExt cx="812800" cy="184801"/>
          </a:xfrm>
        </p:grpSpPr>
        <p:sp>
          <p:nvSpPr>
            <p:cNvPr id="172" name="Google Shape;172;p18"/>
            <p:cNvSpPr/>
            <p:nvPr/>
          </p:nvSpPr>
          <p:spPr>
            <a:xfrm>
              <a:off x="0" y="0"/>
              <a:ext cx="812800" cy="137176"/>
            </a:xfrm>
            <a:custGeom>
              <a:rect b="b" l="l" r="r" t="t"/>
              <a:pathLst>
                <a:path extrusionOk="0" h="137176" w="812800">
                  <a:moveTo>
                    <a:pt x="609600" y="0"/>
                  </a:moveTo>
                  <a:lnTo>
                    <a:pt x="0" y="0"/>
                  </a:lnTo>
                  <a:lnTo>
                    <a:pt x="0" y="137176"/>
                  </a:lnTo>
                  <a:lnTo>
                    <a:pt x="609600" y="137176"/>
                  </a:lnTo>
                  <a:lnTo>
                    <a:pt x="812800" y="68588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73" name="Google Shape;173;p18"/>
            <p:cNvSpPr txBox="1"/>
            <p:nvPr/>
          </p:nvSpPr>
          <p:spPr>
            <a:xfrm>
              <a:off x="0" y="-47625"/>
              <a:ext cx="698500" cy="1848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4" name="Google Shape;174;p18"/>
          <p:cNvSpPr txBox="1"/>
          <p:nvPr/>
        </p:nvSpPr>
        <p:spPr>
          <a:xfrm>
            <a:off x="8968031" y="2809488"/>
            <a:ext cx="3693375" cy="592854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READY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Australia</a:t>
            </a:r>
            <a:endParaRPr b="1" i="0" sz="18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Austria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Belgium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Czech Republic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Denmark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Finland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France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Germany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Italy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Japan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Netherlands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Norway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Poland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Portugal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Spain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Sweden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Switzerland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United Kingdom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United States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18"/>
          <p:cNvSpPr txBox="1"/>
          <p:nvPr/>
        </p:nvSpPr>
        <p:spPr>
          <a:xfrm>
            <a:off x="13063391" y="2809488"/>
            <a:ext cx="3693375" cy="53628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ON DEMAND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Brazil</a:t>
            </a:r>
            <a:endParaRPr b="1" i="0" sz="18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Canada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Estonia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Hong Kong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Hungary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Indonesia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Ireland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Mexico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New Zealand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Philippines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Romania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Russia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Singapore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Slovakia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South Africa</a:t>
            </a:r>
            <a:endParaRPr/>
          </a:p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South Korea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76" name="Google Shape;176;p18"/>
          <p:cNvGrpSpPr/>
          <p:nvPr/>
        </p:nvGrpSpPr>
        <p:grpSpPr>
          <a:xfrm>
            <a:off x="1183884" y="3664215"/>
            <a:ext cx="2342306" cy="462461"/>
            <a:chOff x="0" y="-47625"/>
            <a:chExt cx="935992" cy="184801"/>
          </a:xfrm>
        </p:grpSpPr>
        <p:sp>
          <p:nvSpPr>
            <p:cNvPr id="177" name="Google Shape;177;p18"/>
            <p:cNvSpPr/>
            <p:nvPr/>
          </p:nvSpPr>
          <p:spPr>
            <a:xfrm>
              <a:off x="0" y="0"/>
              <a:ext cx="935992" cy="137176"/>
            </a:xfrm>
            <a:custGeom>
              <a:rect b="b" l="l" r="r" t="t"/>
              <a:pathLst>
                <a:path extrusionOk="0" h="137176" w="935992">
                  <a:moveTo>
                    <a:pt x="732792" y="0"/>
                  </a:moveTo>
                  <a:lnTo>
                    <a:pt x="0" y="0"/>
                  </a:lnTo>
                  <a:lnTo>
                    <a:pt x="0" y="137176"/>
                  </a:lnTo>
                  <a:lnTo>
                    <a:pt x="732792" y="137176"/>
                  </a:lnTo>
                  <a:lnTo>
                    <a:pt x="935992" y="68588"/>
                  </a:lnTo>
                  <a:lnTo>
                    <a:pt x="73279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78" name="Google Shape;178;p18"/>
            <p:cNvSpPr txBox="1"/>
            <p:nvPr/>
          </p:nvSpPr>
          <p:spPr>
            <a:xfrm>
              <a:off x="0" y="-47625"/>
              <a:ext cx="821692" cy="1848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9" name="Google Shape;179;p18"/>
          <p:cNvSpPr txBox="1"/>
          <p:nvPr/>
        </p:nvSpPr>
        <p:spPr>
          <a:xfrm>
            <a:off x="1252662" y="3813745"/>
            <a:ext cx="6028703" cy="14372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" u="none" cap="none" strike="noStrike">
                <a:solidFill>
                  <a:srgbClr val="323232"/>
                </a:solidFill>
                <a:latin typeface="Lato"/>
                <a:ea typeface="Lato"/>
                <a:cs typeface="Lato"/>
                <a:sym typeface="Lato"/>
              </a:rPr>
              <a:t>On-demand </a:t>
            </a:r>
            <a:r>
              <a:rPr b="0" i="0" lang="en-US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                                   </a:t>
            </a:r>
            <a:r>
              <a:rPr b="1" i="0" lang="en-US" sz="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Ready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anda bear in front of a green and white background  AI-generated content may be incorrect." id="184" name="Google Shape;184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397"/>
            <a:ext cx="18288000" cy="102782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" name="Google Shape;189;p20"/>
          <p:cNvGrpSpPr/>
          <p:nvPr/>
        </p:nvGrpSpPr>
        <p:grpSpPr>
          <a:xfrm>
            <a:off x="-371980" y="-180826"/>
            <a:ext cx="743961" cy="3266926"/>
            <a:chOff x="0" y="-47625"/>
            <a:chExt cx="195940" cy="860425"/>
          </a:xfrm>
        </p:grpSpPr>
        <p:sp>
          <p:nvSpPr>
            <p:cNvPr id="190" name="Google Shape;190;p20"/>
            <p:cNvSpPr/>
            <p:nvPr/>
          </p:nvSpPr>
          <p:spPr>
            <a:xfrm>
              <a:off x="0" y="0"/>
              <a:ext cx="195940" cy="812800"/>
            </a:xfrm>
            <a:custGeom>
              <a:rect b="b" l="l" r="r" t="t"/>
              <a:pathLst>
                <a:path extrusionOk="0" h="812800" w="195940">
                  <a:moveTo>
                    <a:pt x="0" y="0"/>
                  </a:moveTo>
                  <a:lnTo>
                    <a:pt x="195940" y="0"/>
                  </a:lnTo>
                  <a:lnTo>
                    <a:pt x="1959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91AB67"/>
            </a:solidFill>
            <a:ln>
              <a:noFill/>
            </a:ln>
          </p:spPr>
        </p:sp>
        <p:sp>
          <p:nvSpPr>
            <p:cNvPr id="191" name="Google Shape;191;p20"/>
            <p:cNvSpPr txBox="1"/>
            <p:nvPr/>
          </p:nvSpPr>
          <p:spPr>
            <a:xfrm>
              <a:off x="0" y="-47625"/>
              <a:ext cx="19594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2" name="Google Shape;192;p20"/>
          <p:cNvGrpSpPr/>
          <p:nvPr/>
        </p:nvGrpSpPr>
        <p:grpSpPr>
          <a:xfrm>
            <a:off x="17916020" y="7020074"/>
            <a:ext cx="743961" cy="3266926"/>
            <a:chOff x="0" y="-47625"/>
            <a:chExt cx="195940" cy="860425"/>
          </a:xfrm>
        </p:grpSpPr>
        <p:sp>
          <p:nvSpPr>
            <p:cNvPr id="193" name="Google Shape;193;p20"/>
            <p:cNvSpPr/>
            <p:nvPr/>
          </p:nvSpPr>
          <p:spPr>
            <a:xfrm>
              <a:off x="0" y="0"/>
              <a:ext cx="195940" cy="812800"/>
            </a:xfrm>
            <a:custGeom>
              <a:rect b="b" l="l" r="r" t="t"/>
              <a:pathLst>
                <a:path extrusionOk="0" h="812800" w="195940">
                  <a:moveTo>
                    <a:pt x="0" y="0"/>
                  </a:moveTo>
                  <a:lnTo>
                    <a:pt x="195940" y="0"/>
                  </a:lnTo>
                  <a:lnTo>
                    <a:pt x="1959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91AB67"/>
            </a:solidFill>
            <a:ln>
              <a:noFill/>
            </a:ln>
          </p:spPr>
        </p:sp>
        <p:sp>
          <p:nvSpPr>
            <p:cNvPr id="194" name="Google Shape;194;p20"/>
            <p:cNvSpPr txBox="1"/>
            <p:nvPr/>
          </p:nvSpPr>
          <p:spPr>
            <a:xfrm>
              <a:off x="0" y="-47625"/>
              <a:ext cx="19594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5" name="Google Shape;195;p20"/>
          <p:cNvSpPr/>
          <p:nvPr/>
        </p:nvSpPr>
        <p:spPr>
          <a:xfrm>
            <a:off x="911115" y="3637236"/>
            <a:ext cx="5246370" cy="2789126"/>
          </a:xfrm>
          <a:custGeom>
            <a:rect b="b" l="l" r="r" t="t"/>
            <a:pathLst>
              <a:path extrusionOk="0" h="432109" w="812800">
                <a:moveTo>
                  <a:pt x="0" y="0"/>
                </a:moveTo>
                <a:lnTo>
                  <a:pt x="812800" y="0"/>
                </a:lnTo>
                <a:lnTo>
                  <a:pt x="812800" y="432109"/>
                </a:lnTo>
                <a:lnTo>
                  <a:pt x="0" y="432109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2462" l="0" r="0" t="-12463"/>
            </a:stretch>
          </a:blipFill>
          <a:ln>
            <a:noFill/>
          </a:ln>
        </p:spPr>
      </p:sp>
      <p:sp>
        <p:nvSpPr>
          <p:cNvPr id="196" name="Google Shape;196;p20"/>
          <p:cNvSpPr txBox="1"/>
          <p:nvPr/>
        </p:nvSpPr>
        <p:spPr>
          <a:xfrm>
            <a:off x="911115" y="6729846"/>
            <a:ext cx="5246370" cy="4058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91AB67"/>
                </a:solidFill>
                <a:latin typeface="Lato"/>
                <a:ea typeface="Lato"/>
                <a:cs typeface="Lato"/>
                <a:sym typeface="Lato"/>
              </a:rPr>
              <a:t>EFFICIENT BUDGET USE</a:t>
            </a:r>
            <a:endParaRPr/>
          </a:p>
        </p:txBody>
      </p:sp>
      <p:sp>
        <p:nvSpPr>
          <p:cNvPr id="197" name="Google Shape;197;p20"/>
          <p:cNvSpPr txBox="1"/>
          <p:nvPr/>
        </p:nvSpPr>
        <p:spPr>
          <a:xfrm>
            <a:off x="1129653" y="7486192"/>
            <a:ext cx="4809294" cy="11087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€750,000 allocated using ODS model, prioritizing placements near the target group.</a:t>
            </a:r>
            <a:endParaRPr/>
          </a:p>
        </p:txBody>
      </p:sp>
      <p:sp>
        <p:nvSpPr>
          <p:cNvPr id="198" name="Google Shape;198;p20"/>
          <p:cNvSpPr txBox="1"/>
          <p:nvPr/>
        </p:nvSpPr>
        <p:spPr>
          <a:xfrm>
            <a:off x="8637000" y="3637820"/>
            <a:ext cx="1014000" cy="4103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7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23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2020</a:t>
            </a:r>
            <a:endParaRPr/>
          </a:p>
        </p:txBody>
      </p:sp>
      <p:sp>
        <p:nvSpPr>
          <p:cNvPr id="199" name="Google Shape;199;p20"/>
          <p:cNvSpPr txBox="1"/>
          <p:nvPr/>
        </p:nvSpPr>
        <p:spPr>
          <a:xfrm>
            <a:off x="14246701" y="3637820"/>
            <a:ext cx="1014000" cy="4103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7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23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2021</a:t>
            </a:r>
            <a:endParaRPr/>
          </a:p>
        </p:txBody>
      </p:sp>
      <p:sp>
        <p:nvSpPr>
          <p:cNvPr id="200" name="Google Shape;200;p20"/>
          <p:cNvSpPr txBox="1"/>
          <p:nvPr/>
        </p:nvSpPr>
        <p:spPr>
          <a:xfrm>
            <a:off x="6580589" y="6729846"/>
            <a:ext cx="5246370" cy="4058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91AB67"/>
                </a:solidFill>
                <a:latin typeface="Lato"/>
                <a:ea typeface="Lato"/>
                <a:cs typeface="Lato"/>
                <a:sym typeface="Lato"/>
              </a:rPr>
              <a:t>DATA-BACKED DECISION MAKING</a:t>
            </a:r>
            <a:endParaRPr/>
          </a:p>
        </p:txBody>
      </p:sp>
      <p:sp>
        <p:nvSpPr>
          <p:cNvPr id="201" name="Google Shape;201;p20"/>
          <p:cNvSpPr txBox="1"/>
          <p:nvPr/>
        </p:nvSpPr>
        <p:spPr>
          <a:xfrm>
            <a:off x="6799127" y="7486192"/>
            <a:ext cx="4809294" cy="11088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Ranked all 440 placements with a 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data-driven scoring model to maximise WWF's outreach.</a:t>
            </a:r>
            <a:endParaRPr/>
          </a:p>
        </p:txBody>
      </p:sp>
      <p:sp>
        <p:nvSpPr>
          <p:cNvPr id="202" name="Google Shape;202;p20"/>
          <p:cNvSpPr txBox="1"/>
          <p:nvPr/>
        </p:nvSpPr>
        <p:spPr>
          <a:xfrm>
            <a:off x="12250064" y="6729846"/>
            <a:ext cx="5246370" cy="4058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91AB67"/>
                </a:solidFill>
                <a:latin typeface="Lato"/>
                <a:ea typeface="Lato"/>
                <a:cs typeface="Lato"/>
                <a:sym typeface="Lato"/>
              </a:rPr>
              <a:t>FUTURE IMPLICATIONS</a:t>
            </a:r>
            <a:endParaRPr/>
          </a:p>
        </p:txBody>
      </p:sp>
      <p:sp>
        <p:nvSpPr>
          <p:cNvPr id="203" name="Google Shape;203;p20"/>
          <p:cNvSpPr txBox="1"/>
          <p:nvPr/>
        </p:nvSpPr>
        <p:spPr>
          <a:xfrm>
            <a:off x="12468602" y="7486192"/>
            <a:ext cx="4809294" cy="22235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✅ Scalable &amp; adaptable</a:t>
            </a:r>
            <a:r>
              <a:rPr b="0" i="0" lang="en-US" sz="21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for future DOOH campaigns.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✅ </a:t>
            </a:r>
            <a:r>
              <a:rPr b="1" i="0" lang="en-US" sz="21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Privacy-compliant </a:t>
            </a:r>
            <a:r>
              <a:rPr b="0" i="0" lang="en-US" sz="21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geo-demographic targeting instead of tracking individuals.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✅ </a:t>
            </a:r>
            <a:r>
              <a:rPr b="1" i="0" lang="en-US" sz="21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Optimized budget</a:t>
            </a:r>
            <a:r>
              <a:rPr b="0" i="0" lang="en-US" sz="21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ensures high engagement and conversion rates.</a:t>
            </a:r>
            <a:endParaRPr/>
          </a:p>
        </p:txBody>
      </p:sp>
      <p:sp>
        <p:nvSpPr>
          <p:cNvPr id="204" name="Google Shape;204;p20"/>
          <p:cNvSpPr txBox="1"/>
          <p:nvPr/>
        </p:nvSpPr>
        <p:spPr>
          <a:xfrm>
            <a:off x="911115" y="594375"/>
            <a:ext cx="8201488" cy="21421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6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WWF Outdoor in Germany</a:t>
            </a:r>
            <a:endParaRPr/>
          </a:p>
        </p:txBody>
      </p:sp>
      <p:sp>
        <p:nvSpPr>
          <p:cNvPr id="205" name="Google Shape;205;p20"/>
          <p:cNvSpPr/>
          <p:nvPr/>
        </p:nvSpPr>
        <p:spPr>
          <a:xfrm>
            <a:off x="6580589" y="3659121"/>
            <a:ext cx="5246370" cy="2789126"/>
          </a:xfrm>
          <a:custGeom>
            <a:rect b="b" l="l" r="r" t="t"/>
            <a:pathLst>
              <a:path extrusionOk="0" h="432109" w="812800">
                <a:moveTo>
                  <a:pt x="0" y="0"/>
                </a:moveTo>
                <a:lnTo>
                  <a:pt x="812800" y="0"/>
                </a:lnTo>
                <a:lnTo>
                  <a:pt x="812800" y="432109"/>
                </a:lnTo>
                <a:lnTo>
                  <a:pt x="0" y="432109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390" r="-389" t="0"/>
            </a:stretch>
          </a:blipFill>
          <a:ln>
            <a:noFill/>
          </a:ln>
        </p:spPr>
      </p:sp>
      <p:sp>
        <p:nvSpPr>
          <p:cNvPr id="206" name="Google Shape;206;p20"/>
          <p:cNvSpPr/>
          <p:nvPr/>
        </p:nvSpPr>
        <p:spPr>
          <a:xfrm>
            <a:off x="12250064" y="3664836"/>
            <a:ext cx="5246370" cy="2789126"/>
          </a:xfrm>
          <a:custGeom>
            <a:rect b="b" l="l" r="r" t="t"/>
            <a:pathLst>
              <a:path extrusionOk="0" h="432109" w="812800">
                <a:moveTo>
                  <a:pt x="0" y="0"/>
                </a:moveTo>
                <a:lnTo>
                  <a:pt x="812800" y="0"/>
                </a:lnTo>
                <a:lnTo>
                  <a:pt x="812800" y="432109"/>
                </a:lnTo>
                <a:lnTo>
                  <a:pt x="0" y="432109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2699" l="0" r="0" t="-12699"/>
            </a:stretch>
          </a:blipFill>
          <a:ln>
            <a:noFill/>
          </a:ln>
        </p:spPr>
      </p:sp>
      <p:sp>
        <p:nvSpPr>
          <p:cNvPr id="207" name="Google Shape;207;p20"/>
          <p:cNvSpPr/>
          <p:nvPr/>
        </p:nvSpPr>
        <p:spPr>
          <a:xfrm>
            <a:off x="12250064" y="559246"/>
            <a:ext cx="5246370" cy="2526851"/>
          </a:xfrm>
          <a:custGeom>
            <a:rect b="b" l="l" r="r" t="t"/>
            <a:pathLst>
              <a:path extrusionOk="0" h="749212" w="1555550">
                <a:moveTo>
                  <a:pt x="0" y="0"/>
                </a:moveTo>
                <a:lnTo>
                  <a:pt x="1555550" y="0"/>
                </a:lnTo>
                <a:lnTo>
                  <a:pt x="1555550" y="749212"/>
                </a:lnTo>
                <a:lnTo>
                  <a:pt x="0" y="749212"/>
                </a:lnTo>
                <a:close/>
              </a:path>
            </a:pathLst>
          </a:custGeom>
          <a:solidFill>
            <a:srgbClr val="91AB67"/>
          </a:solidFill>
          <a:ln>
            <a:noFill/>
          </a:ln>
        </p:spPr>
      </p:sp>
      <p:sp>
        <p:nvSpPr>
          <p:cNvPr id="208" name="Google Shape;208;p20"/>
          <p:cNvSpPr txBox="1"/>
          <p:nvPr/>
        </p:nvSpPr>
        <p:spPr>
          <a:xfrm>
            <a:off x="12420107" y="990600"/>
            <a:ext cx="4906284" cy="16143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99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EXAMPLE</a:t>
            </a:r>
            <a:r>
              <a:rPr b="0" i="0" lang="en-US" sz="2799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High-scoring locations (e.g., Plochingen 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in Baden-Württemberg) had </a:t>
            </a:r>
            <a:r>
              <a:rPr b="1" i="0" lang="en-US" sz="21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4x</a:t>
            </a:r>
            <a:r>
              <a:rPr b="0" i="0" lang="en-US" sz="21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b="1" i="0" lang="en-US" sz="21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more impact</a:t>
            </a:r>
            <a:r>
              <a:rPr b="0" i="0" lang="en-US" sz="21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than low-scoring ones.</a:t>
            </a:r>
            <a:endParaRPr/>
          </a:p>
        </p:txBody>
      </p:sp>
      <p:sp>
        <p:nvSpPr>
          <p:cNvPr id="209" name="Google Shape;209;p20"/>
          <p:cNvSpPr/>
          <p:nvPr/>
        </p:nvSpPr>
        <p:spPr>
          <a:xfrm>
            <a:off x="10821892" y="598287"/>
            <a:ext cx="1005067" cy="944763"/>
          </a:xfrm>
          <a:custGeom>
            <a:rect b="b" l="l" r="r" t="t"/>
            <a:pathLst>
              <a:path extrusionOk="0" h="944763" w="1005067">
                <a:moveTo>
                  <a:pt x="0" y="0"/>
                </a:moveTo>
                <a:lnTo>
                  <a:pt x="1005067" y="0"/>
                </a:lnTo>
                <a:lnTo>
                  <a:pt x="1005067" y="944763"/>
                </a:lnTo>
                <a:lnTo>
                  <a:pt x="0" y="9447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2278" l="0" r="0" t="-2279"/>
            </a:stretch>
          </a:blipFill>
          <a:ln>
            <a:noFill/>
          </a:ln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19" y="3824"/>
            <a:ext cx="18281963" cy="102793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