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www.globaldataresources.io" TargetMode="External"/><Relationship Id="rId11" Type="http://schemas.openxmlformats.org/officeDocument/2006/relationships/hyperlink" Target="mailto:goran@globaldataresources.io" TargetMode="External"/><Relationship Id="rId10" Type="http://schemas.openxmlformats.org/officeDocument/2006/relationships/hyperlink" Target="mailto:gunnar.kihl@globaldataresources.io" TargetMode="External"/><Relationship Id="rId12" Type="http://schemas.openxmlformats.org/officeDocument/2006/relationships/image" Target="../media/image2.png"/><Relationship Id="rId9" Type="http://schemas.openxmlformats.org/officeDocument/2006/relationships/hyperlink" Target="mailto:gunnar.kihl@globaldataresources.io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www.globaldataresources.io/_files/ugd/129284_b1de4413680147eab075f818cfae1778.pdf" TargetMode="External"/><Relationship Id="rId7" Type="http://schemas.openxmlformats.org/officeDocument/2006/relationships/hyperlink" Target="https://www.globaldataresources.io/_files/ugd/129284_b1de4413680147eab075f818cfae1778.pdf" TargetMode="External"/><Relationship Id="rId8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AB6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8605045" y="0"/>
            <a:ext cx="9868865" cy="10287000"/>
          </a:xfrm>
          <a:custGeom>
            <a:rect b="b" l="l" r="r" t="t"/>
            <a:pathLst>
              <a:path extrusionOk="0" h="10287000" w="9868865">
                <a:moveTo>
                  <a:pt x="0" y="0"/>
                </a:moveTo>
                <a:lnTo>
                  <a:pt x="9868865" y="0"/>
                </a:lnTo>
                <a:lnTo>
                  <a:pt x="986886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8176" r="-28176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781928" y="409000"/>
            <a:ext cx="1834571" cy="1797879"/>
          </a:xfrm>
          <a:custGeom>
            <a:rect b="b" l="l" r="r" t="t"/>
            <a:pathLst>
              <a:path extrusionOk="0" h="1797879" w="1834571">
                <a:moveTo>
                  <a:pt x="0" y="0"/>
                </a:moveTo>
                <a:lnTo>
                  <a:pt x="1834570" y="0"/>
                </a:lnTo>
                <a:lnTo>
                  <a:pt x="1834570" y="1797880"/>
                </a:lnTo>
                <a:lnTo>
                  <a:pt x="0" y="1797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1028700" y="2711091"/>
            <a:ext cx="70194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International Consumer Classifications (ICC) 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028700" y="9031574"/>
            <a:ext cx="6701223" cy="365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GLOBAL DATA RESOURCES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9144000" y="9031574"/>
            <a:ext cx="8427400" cy="365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SIMPLIFYING THE COMPLEXITY OF GLOBAL CONSUMER DATA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28906" l="0" r="0" t="28906"/>
          <a:stretch/>
        </p:blipFill>
        <p:spPr>
          <a:xfrm>
            <a:off x="0" y="0"/>
            <a:ext cx="18288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4"/>
          <p:cNvGrpSpPr/>
          <p:nvPr/>
        </p:nvGrpSpPr>
        <p:grpSpPr>
          <a:xfrm>
            <a:off x="5739824" y="4177375"/>
            <a:ext cx="7058552" cy="1751424"/>
            <a:chOff x="0" y="-47625"/>
            <a:chExt cx="1859043" cy="461280"/>
          </a:xfrm>
        </p:grpSpPr>
        <p:sp>
          <p:nvSpPr>
            <p:cNvPr id="95" name="Google Shape;95;p14"/>
            <p:cNvSpPr/>
            <p:nvPr/>
          </p:nvSpPr>
          <p:spPr>
            <a:xfrm>
              <a:off x="0" y="0"/>
              <a:ext cx="1859043" cy="413655"/>
            </a:xfrm>
            <a:custGeom>
              <a:rect b="b" l="l" r="r" t="t"/>
              <a:pathLst>
                <a:path extrusionOk="0" h="413655" w="1859043">
                  <a:moveTo>
                    <a:pt x="0" y="0"/>
                  </a:moveTo>
                  <a:lnTo>
                    <a:pt x="1859043" y="0"/>
                  </a:lnTo>
                  <a:lnTo>
                    <a:pt x="1859043" y="413655"/>
                  </a:lnTo>
                  <a:lnTo>
                    <a:pt x="0" y="413655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96" name="Google Shape;96;p14"/>
            <p:cNvSpPr txBox="1"/>
            <p:nvPr/>
          </p:nvSpPr>
          <p:spPr>
            <a:xfrm>
              <a:off x="0" y="-47625"/>
              <a:ext cx="1859043" cy="46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17916020" y="6998782"/>
            <a:ext cx="743961" cy="3576776"/>
            <a:chOff x="0" y="-47625"/>
            <a:chExt cx="195940" cy="942032"/>
          </a:xfrm>
        </p:grpSpPr>
        <p:sp>
          <p:nvSpPr>
            <p:cNvPr id="98" name="Google Shape;98;p14"/>
            <p:cNvSpPr/>
            <p:nvPr/>
          </p:nvSpPr>
          <p:spPr>
            <a:xfrm>
              <a:off x="0" y="0"/>
              <a:ext cx="195940" cy="894407"/>
            </a:xfrm>
            <a:custGeom>
              <a:rect b="b" l="l" r="r" t="t"/>
              <a:pathLst>
                <a:path extrusionOk="0" h="894407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94407"/>
                  </a:lnTo>
                  <a:lnTo>
                    <a:pt x="0" y="894407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99" name="Google Shape;99;p14"/>
            <p:cNvSpPr txBox="1"/>
            <p:nvPr/>
          </p:nvSpPr>
          <p:spPr>
            <a:xfrm>
              <a:off x="0" y="-47625"/>
              <a:ext cx="195940" cy="942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4"/>
          <p:cNvSpPr txBox="1"/>
          <p:nvPr/>
        </p:nvSpPr>
        <p:spPr>
          <a:xfrm>
            <a:off x="5739824" y="4708274"/>
            <a:ext cx="7058552" cy="83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About ICC by GDR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028700" y="6514972"/>
            <a:ext cx="7642800" cy="25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Global Data Resources (GDR) is the creator of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ICC</a:t>
            </a: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- a globally consistent and locally relevant audience model designed for seamless integration across: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Programmatic ad platforms.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Digital media channels.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CRM and DMP systems.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9434353" y="6514972"/>
            <a:ext cx="747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partner with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Kantar</a:t>
            </a: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InsightOne</a:t>
            </a: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Experian</a:t>
            </a: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TransUnion</a:t>
            </a: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and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official statistical offices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bring you high-quality, transparent data.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9434350" y="8102450"/>
            <a:ext cx="79341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GDR was founded in 2015 with the goal of delivering privacy-safe consumer insights to programmatic advertising - making it more informed, controllable, and efficient.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781928" y="409000"/>
            <a:ext cx="1834571" cy="1797879"/>
          </a:xfrm>
          <a:custGeom>
            <a:rect b="b" l="l" r="r" t="t"/>
            <a:pathLst>
              <a:path extrusionOk="0" h="1797879" w="1834571">
                <a:moveTo>
                  <a:pt x="0" y="0"/>
                </a:moveTo>
                <a:lnTo>
                  <a:pt x="1834570" y="0"/>
                </a:lnTo>
                <a:lnTo>
                  <a:pt x="1834570" y="1797880"/>
                </a:lnTo>
                <a:lnTo>
                  <a:pt x="0" y="1797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16261992" y="420485"/>
            <a:ext cx="1526420" cy="1526420"/>
          </a:xfrm>
          <a:custGeom>
            <a:rect b="b" l="l" r="r" t="t"/>
            <a:pathLst>
              <a:path extrusionOk="0" h="1526420" w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019" r="-1018" t="0"/>
            </a:stretch>
          </a:blipFill>
          <a:ln>
            <a:noFill/>
          </a:ln>
        </p:spPr>
      </p:sp>
      <p:grpSp>
        <p:nvGrpSpPr>
          <p:cNvPr id="110" name="Google Shape;110;p15"/>
          <p:cNvGrpSpPr/>
          <p:nvPr/>
        </p:nvGrpSpPr>
        <p:grpSpPr>
          <a:xfrm>
            <a:off x="17916020" y="6998782"/>
            <a:ext cx="743961" cy="3576776"/>
            <a:chOff x="0" y="-47625"/>
            <a:chExt cx="195940" cy="942032"/>
          </a:xfrm>
        </p:grpSpPr>
        <p:sp>
          <p:nvSpPr>
            <p:cNvPr id="111" name="Google Shape;111;p15"/>
            <p:cNvSpPr/>
            <p:nvPr/>
          </p:nvSpPr>
          <p:spPr>
            <a:xfrm>
              <a:off x="0" y="0"/>
              <a:ext cx="195940" cy="894407"/>
            </a:xfrm>
            <a:custGeom>
              <a:rect b="b" l="l" r="r" t="t"/>
              <a:pathLst>
                <a:path extrusionOk="0" h="894407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94407"/>
                  </a:lnTo>
                  <a:lnTo>
                    <a:pt x="0" y="894407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112" name="Google Shape;112;p15"/>
            <p:cNvSpPr txBox="1"/>
            <p:nvPr/>
          </p:nvSpPr>
          <p:spPr>
            <a:xfrm>
              <a:off x="0" y="-47625"/>
              <a:ext cx="195940" cy="942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5"/>
          <p:cNvSpPr/>
          <p:nvPr/>
        </p:nvSpPr>
        <p:spPr>
          <a:xfrm>
            <a:off x="544389" y="1916034"/>
            <a:ext cx="9985770" cy="7988616"/>
          </a:xfrm>
          <a:custGeom>
            <a:rect b="b" l="l" r="r" t="t"/>
            <a:pathLst>
              <a:path extrusionOk="0" h="7988616" w="9985770">
                <a:moveTo>
                  <a:pt x="0" y="0"/>
                </a:moveTo>
                <a:lnTo>
                  <a:pt x="9985771" y="0"/>
                </a:lnTo>
                <a:lnTo>
                  <a:pt x="9985771" y="7988616"/>
                </a:lnTo>
                <a:lnTo>
                  <a:pt x="0" y="7988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5"/>
          <p:cNvSpPr txBox="1"/>
          <p:nvPr/>
        </p:nvSpPr>
        <p:spPr>
          <a:xfrm>
            <a:off x="1028700" y="646438"/>
            <a:ext cx="1674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Solving the Global Consumer Puzzle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1044510" y="2144092"/>
            <a:ext cx="6743902" cy="490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GLOBAL ICC MODEL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11044510" y="3037050"/>
            <a:ext cx="6538500" cy="6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International Consumer Classifications (ICC) is a globally consistent and locally relevant audience model.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91AB67"/>
                </a:solidFill>
                <a:latin typeface="Lato"/>
                <a:ea typeface="Lato"/>
                <a:cs typeface="Lato"/>
                <a:sym typeface="Lato"/>
              </a:rPr>
              <a:t>AFFLUENCE LEVELS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Affluent.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Comfortable.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Less Affluent.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91AB67"/>
                </a:solidFill>
                <a:latin typeface="Lato"/>
                <a:ea typeface="Lato"/>
                <a:cs typeface="Lato"/>
                <a:sym typeface="Lato"/>
              </a:rPr>
              <a:t>LIFE STAGES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Pre-Family Couples &amp; Singles.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Young Couples with Children.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Families with School-Age Children.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Mature Families and Retirees.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91AB67"/>
                </a:solidFill>
                <a:latin typeface="Lato"/>
                <a:ea typeface="Lato"/>
                <a:cs typeface="Lato"/>
                <a:sym typeface="Lato"/>
              </a:rPr>
              <a:t>LIFESTYLE SEGMENTS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12 highly actionable lifestyle segments, such as “</a:t>
            </a:r>
            <a:r>
              <a:rPr b="0" i="1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Affluent Young Families</a:t>
            </a: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” or “</a:t>
            </a:r>
            <a:r>
              <a:rPr b="0" i="1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Less Affluent Retirees</a:t>
            </a: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”. 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Ideal for tailored campaign strategies.</a:t>
            </a:r>
            <a:endParaRPr/>
          </a:p>
        </p:txBody>
      </p:sp>
      <p:grpSp>
        <p:nvGrpSpPr>
          <p:cNvPr id="117" name="Google Shape;117;p15"/>
          <p:cNvGrpSpPr/>
          <p:nvPr/>
        </p:nvGrpSpPr>
        <p:grpSpPr>
          <a:xfrm>
            <a:off x="-371980" y="-540182"/>
            <a:ext cx="743961" cy="3266926"/>
            <a:chOff x="0" y="-47625"/>
            <a:chExt cx="195940" cy="860425"/>
          </a:xfrm>
        </p:grpSpPr>
        <p:sp>
          <p:nvSpPr>
            <p:cNvPr id="118" name="Google Shape;118;p15"/>
            <p:cNvSpPr/>
            <p:nvPr/>
          </p:nvSpPr>
          <p:spPr>
            <a:xfrm>
              <a:off x="0" y="0"/>
              <a:ext cx="195940" cy="812800"/>
            </a:xfrm>
            <a:custGeom>
              <a:rect b="b" l="l" r="r" t="t"/>
              <a:pathLst>
                <a:path extrusionOk="0" h="812800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119" name="Google Shape;119;p15"/>
            <p:cNvSpPr txBox="1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25847" r="25847" t="0"/>
          <a:stretch/>
        </p:blipFill>
        <p:spPr>
          <a:xfrm>
            <a:off x="1028700" y="0"/>
            <a:ext cx="7458075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6"/>
          <p:cNvGrpSpPr/>
          <p:nvPr/>
        </p:nvGrpSpPr>
        <p:grpSpPr>
          <a:xfrm>
            <a:off x="9144000" y="7415287"/>
            <a:ext cx="8115300" cy="2152862"/>
            <a:chOff x="0" y="-47625"/>
            <a:chExt cx="2137363" cy="567009"/>
          </a:xfrm>
        </p:grpSpPr>
        <p:sp>
          <p:nvSpPr>
            <p:cNvPr id="126" name="Google Shape;126;p16"/>
            <p:cNvSpPr/>
            <p:nvPr/>
          </p:nvSpPr>
          <p:spPr>
            <a:xfrm>
              <a:off x="0" y="0"/>
              <a:ext cx="2137363" cy="519384"/>
            </a:xfrm>
            <a:custGeom>
              <a:rect b="b" l="l" r="r" t="t"/>
              <a:pathLst>
                <a:path extrusionOk="0" h="519384" w="2137363">
                  <a:moveTo>
                    <a:pt x="0" y="0"/>
                  </a:moveTo>
                  <a:lnTo>
                    <a:pt x="2137363" y="0"/>
                  </a:lnTo>
                  <a:lnTo>
                    <a:pt x="2137363" y="519384"/>
                  </a:lnTo>
                  <a:lnTo>
                    <a:pt x="0" y="519384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127" name="Google Shape;127;p16"/>
            <p:cNvSpPr txBox="1"/>
            <p:nvPr/>
          </p:nvSpPr>
          <p:spPr>
            <a:xfrm>
              <a:off x="0" y="-47625"/>
              <a:ext cx="2137363" cy="567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-371980" y="-180826"/>
            <a:ext cx="743961" cy="3266926"/>
            <a:chOff x="0" y="-47625"/>
            <a:chExt cx="195940" cy="860425"/>
          </a:xfrm>
        </p:grpSpPr>
        <p:sp>
          <p:nvSpPr>
            <p:cNvPr id="129" name="Google Shape;129;p16"/>
            <p:cNvSpPr/>
            <p:nvPr/>
          </p:nvSpPr>
          <p:spPr>
            <a:xfrm>
              <a:off x="0" y="0"/>
              <a:ext cx="195940" cy="812800"/>
            </a:xfrm>
            <a:custGeom>
              <a:rect b="b" l="l" r="r" t="t"/>
              <a:pathLst>
                <a:path extrusionOk="0" h="812800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130" name="Google Shape;130;p16"/>
            <p:cNvSpPr txBox="1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17916020" y="7020074"/>
            <a:ext cx="743961" cy="3266926"/>
            <a:chOff x="0" y="-47625"/>
            <a:chExt cx="195940" cy="860425"/>
          </a:xfrm>
        </p:grpSpPr>
        <p:sp>
          <p:nvSpPr>
            <p:cNvPr id="132" name="Google Shape;132;p16"/>
            <p:cNvSpPr/>
            <p:nvPr/>
          </p:nvSpPr>
          <p:spPr>
            <a:xfrm>
              <a:off x="0" y="0"/>
              <a:ext cx="195940" cy="812800"/>
            </a:xfrm>
            <a:custGeom>
              <a:rect b="b" l="l" r="r" t="t"/>
              <a:pathLst>
                <a:path extrusionOk="0" h="812800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133" name="Google Shape;133;p16"/>
            <p:cNvSpPr txBox="1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6"/>
          <p:cNvSpPr txBox="1"/>
          <p:nvPr/>
        </p:nvSpPr>
        <p:spPr>
          <a:xfrm>
            <a:off x="9143500" y="857135"/>
            <a:ext cx="811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Safe Segmentation</a:t>
            </a:r>
            <a:endParaRPr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16261992" y="420485"/>
            <a:ext cx="1526420" cy="1526420"/>
          </a:xfrm>
          <a:custGeom>
            <a:rect b="b" l="l" r="r" t="t"/>
            <a:pathLst>
              <a:path extrusionOk="0" h="1526420" w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019" r="-1018" t="0"/>
            </a:stretch>
          </a:blipFill>
          <a:ln>
            <a:noFill/>
          </a:ln>
        </p:spPr>
      </p:sp>
      <p:sp>
        <p:nvSpPr>
          <p:cNvPr id="136" name="Google Shape;136;p16"/>
          <p:cNvSpPr txBox="1"/>
          <p:nvPr/>
        </p:nvSpPr>
        <p:spPr>
          <a:xfrm>
            <a:off x="9144025" y="5074071"/>
            <a:ext cx="81153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91AB67"/>
                </a:solidFill>
                <a:latin typeface="Lato"/>
                <a:ea typeface="Lato"/>
                <a:cs typeface="Lato"/>
                <a:sym typeface="Lato"/>
              </a:rPr>
              <a:t>COUNTRIES AVAILABLE</a:t>
            </a:r>
            <a:endParaRPr b="1" i="0" sz="2100" u="none" cap="none" strike="noStrike">
              <a:solidFill>
                <a:srgbClr val="91AB6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1AB6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Australia, Canada, Denmark, Finland, France, Germany, Italy, Japan, Mexico, Netherlands, New Zealand, Norway, Poland, Portugal, Spain, Sweden, Switzerland, the UK, and the USA.</a:t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9473931" y="7953348"/>
            <a:ext cx="3727749" cy="1178985"/>
            <a:chOff x="0" y="-104775"/>
            <a:chExt cx="4970331" cy="1571981"/>
          </a:xfrm>
        </p:grpSpPr>
        <p:sp>
          <p:nvSpPr>
            <p:cNvPr id="138" name="Google Shape;138;p16"/>
            <p:cNvSpPr/>
            <p:nvPr/>
          </p:nvSpPr>
          <p:spPr>
            <a:xfrm>
              <a:off x="0" y="165233"/>
              <a:ext cx="1717231" cy="1301973"/>
            </a:xfrm>
            <a:custGeom>
              <a:rect b="b" l="l" r="r" t="t"/>
              <a:pathLst>
                <a:path extrusionOk="0" h="1301973" w="1717231">
                  <a:moveTo>
                    <a:pt x="0" y="0"/>
                  </a:moveTo>
                  <a:lnTo>
                    <a:pt x="1717231" y="0"/>
                  </a:lnTo>
                  <a:lnTo>
                    <a:pt x="1717231" y="1301974"/>
                  </a:lnTo>
                  <a:lnTo>
                    <a:pt x="0" y="1301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6"/>
            <p:cNvSpPr txBox="1"/>
            <p:nvPr/>
          </p:nvSpPr>
          <p:spPr>
            <a:xfrm>
              <a:off x="2123631" y="-104775"/>
              <a:ext cx="2846660" cy="1213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499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19</a:t>
              </a: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2123631" y="1061423"/>
              <a:ext cx="2846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COUNTRIES</a:t>
              </a:r>
              <a:endParaRPr/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13201650" y="7900258"/>
            <a:ext cx="3564465" cy="1232076"/>
            <a:chOff x="0" y="-104775"/>
            <a:chExt cx="4752620" cy="1642768"/>
          </a:xfrm>
        </p:grpSpPr>
        <p:sp>
          <p:nvSpPr>
            <p:cNvPr id="142" name="Google Shape;142;p16"/>
            <p:cNvSpPr/>
            <p:nvPr/>
          </p:nvSpPr>
          <p:spPr>
            <a:xfrm>
              <a:off x="0" y="94446"/>
              <a:ext cx="1384001" cy="1443547"/>
            </a:xfrm>
            <a:custGeom>
              <a:rect b="b" l="l" r="r" t="t"/>
              <a:pathLst>
                <a:path extrusionOk="0" h="1443547" w="1384001">
                  <a:moveTo>
                    <a:pt x="0" y="0"/>
                  </a:moveTo>
                  <a:lnTo>
                    <a:pt x="1384001" y="0"/>
                  </a:lnTo>
                  <a:lnTo>
                    <a:pt x="1384001" y="1443547"/>
                  </a:lnTo>
                  <a:lnTo>
                    <a:pt x="0" y="14435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16"/>
            <p:cNvSpPr txBox="1"/>
            <p:nvPr/>
          </p:nvSpPr>
          <p:spPr>
            <a:xfrm>
              <a:off x="1858213" y="-104775"/>
              <a:ext cx="2846660" cy="1213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499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46M</a:t>
              </a:r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1810520" y="1123433"/>
              <a:ext cx="2942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NEIGHBOURHOODS</a:t>
              </a:r>
              <a:endParaRPr/>
            </a:p>
          </p:txBody>
        </p:sp>
      </p:grpSp>
      <p:sp>
        <p:nvSpPr>
          <p:cNvPr id="145" name="Google Shape;145;p16"/>
          <p:cNvSpPr txBox="1"/>
          <p:nvPr/>
        </p:nvSpPr>
        <p:spPr>
          <a:xfrm>
            <a:off x="9143500" y="2361184"/>
            <a:ext cx="8115300" cy="21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91AB67"/>
                </a:solidFill>
                <a:latin typeface="Lato"/>
                <a:ea typeface="Lato"/>
                <a:cs typeface="Lato"/>
                <a:sym typeface="Lato"/>
              </a:rPr>
              <a:t>NEIGHBOURHOODS MAPPED</a:t>
            </a:r>
            <a:endParaRPr b="1" i="0" sz="2100" u="none" cap="none" strike="noStrike">
              <a:solidFill>
                <a:srgbClr val="91AB6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1AB67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46 million neighbourhoods mapped, using rich offline census and statistical data. 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Powering lifestyle-driven segmentation that is accurate, scalable, and ready for activation.</a:t>
            </a:r>
            <a:endParaRPr/>
          </a:p>
        </p:txBody>
      </p:sp>
      <p:grpSp>
        <p:nvGrpSpPr>
          <p:cNvPr id="146" name="Google Shape;146;p16"/>
          <p:cNvGrpSpPr/>
          <p:nvPr/>
        </p:nvGrpSpPr>
        <p:grpSpPr>
          <a:xfrm>
            <a:off x="0" y="7415287"/>
            <a:ext cx="8486775" cy="2152862"/>
            <a:chOff x="0" y="-47625"/>
            <a:chExt cx="2235200" cy="567009"/>
          </a:xfrm>
        </p:grpSpPr>
        <p:sp>
          <p:nvSpPr>
            <p:cNvPr id="147" name="Google Shape;147;p16"/>
            <p:cNvSpPr/>
            <p:nvPr/>
          </p:nvSpPr>
          <p:spPr>
            <a:xfrm>
              <a:off x="0" y="0"/>
              <a:ext cx="2235200" cy="519384"/>
            </a:xfrm>
            <a:custGeom>
              <a:rect b="b" l="l" r="r" t="t"/>
              <a:pathLst>
                <a:path extrusionOk="0" h="519384" w="2235200">
                  <a:moveTo>
                    <a:pt x="0" y="0"/>
                  </a:moveTo>
                  <a:lnTo>
                    <a:pt x="2235200" y="0"/>
                  </a:lnTo>
                  <a:lnTo>
                    <a:pt x="2235200" y="519384"/>
                  </a:lnTo>
                  <a:lnTo>
                    <a:pt x="0" y="519384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148" name="Google Shape;148;p16"/>
            <p:cNvSpPr txBox="1"/>
            <p:nvPr/>
          </p:nvSpPr>
          <p:spPr>
            <a:xfrm>
              <a:off x="0" y="-47625"/>
              <a:ext cx="2235200" cy="567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6"/>
          <p:cNvSpPr txBox="1"/>
          <p:nvPr/>
        </p:nvSpPr>
        <p:spPr>
          <a:xfrm>
            <a:off x="892776" y="7998588"/>
            <a:ext cx="67011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Neighbourhoods offer powerful insight into consumer behavior by reflecting income, education, housing, family status, and more.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95" l="0" r="0" t="-9295"/>
            </a:stretch>
          </a:blipFill>
          <a:ln>
            <a:noFill/>
          </a:ln>
        </p:spPr>
      </p:sp>
      <p:grpSp>
        <p:nvGrpSpPr>
          <p:cNvPr id="155" name="Google Shape;155;p17"/>
          <p:cNvGrpSpPr/>
          <p:nvPr/>
        </p:nvGrpSpPr>
        <p:grpSpPr>
          <a:xfrm>
            <a:off x="-371980" y="-180826"/>
            <a:ext cx="743961" cy="3266926"/>
            <a:chOff x="0" y="-47625"/>
            <a:chExt cx="195940" cy="860425"/>
          </a:xfrm>
        </p:grpSpPr>
        <p:sp>
          <p:nvSpPr>
            <p:cNvPr id="156" name="Google Shape;156;p17"/>
            <p:cNvSpPr/>
            <p:nvPr/>
          </p:nvSpPr>
          <p:spPr>
            <a:xfrm>
              <a:off x="0" y="0"/>
              <a:ext cx="195940" cy="812800"/>
            </a:xfrm>
            <a:custGeom>
              <a:rect b="b" l="l" r="r" t="t"/>
              <a:pathLst>
                <a:path extrusionOk="0" h="812800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157" name="Google Shape;157;p17"/>
            <p:cNvSpPr txBox="1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9469697" y="2649129"/>
            <a:ext cx="7615421" cy="6274000"/>
            <a:chOff x="0" y="-47625"/>
            <a:chExt cx="2005708" cy="1652412"/>
          </a:xfrm>
        </p:grpSpPr>
        <p:sp>
          <p:nvSpPr>
            <p:cNvPr id="159" name="Google Shape;159;p17"/>
            <p:cNvSpPr/>
            <p:nvPr/>
          </p:nvSpPr>
          <p:spPr>
            <a:xfrm>
              <a:off x="0" y="0"/>
              <a:ext cx="2005708" cy="1604787"/>
            </a:xfrm>
            <a:custGeom>
              <a:rect b="b" l="l" r="r" t="t"/>
              <a:pathLst>
                <a:path extrusionOk="0" h="1604787" w="2005708">
                  <a:moveTo>
                    <a:pt x="0" y="0"/>
                  </a:moveTo>
                  <a:lnTo>
                    <a:pt x="2005708" y="0"/>
                  </a:lnTo>
                  <a:lnTo>
                    <a:pt x="2005708" y="1604787"/>
                  </a:lnTo>
                  <a:lnTo>
                    <a:pt x="0" y="1604787"/>
                  </a:lnTo>
                  <a:close/>
                </a:path>
              </a:pathLst>
            </a:custGeom>
            <a:solidFill>
              <a:srgbClr val="D4AF37">
                <a:alpha val="91764"/>
              </a:srgbClr>
            </a:solidFill>
            <a:ln>
              <a:noFill/>
            </a:ln>
          </p:spPr>
        </p:sp>
        <p:sp>
          <p:nvSpPr>
            <p:cNvPr id="160" name="Google Shape;160;p17"/>
            <p:cNvSpPr txBox="1"/>
            <p:nvPr/>
          </p:nvSpPr>
          <p:spPr>
            <a:xfrm>
              <a:off x="0" y="-47625"/>
              <a:ext cx="2005708" cy="1652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7"/>
          <p:cNvGrpSpPr/>
          <p:nvPr/>
        </p:nvGrpSpPr>
        <p:grpSpPr>
          <a:xfrm>
            <a:off x="1181559" y="2649129"/>
            <a:ext cx="7615421" cy="6274000"/>
            <a:chOff x="0" y="-47625"/>
            <a:chExt cx="2005708" cy="1652412"/>
          </a:xfrm>
        </p:grpSpPr>
        <p:sp>
          <p:nvSpPr>
            <p:cNvPr id="162" name="Google Shape;162;p17"/>
            <p:cNvSpPr/>
            <p:nvPr/>
          </p:nvSpPr>
          <p:spPr>
            <a:xfrm>
              <a:off x="0" y="0"/>
              <a:ext cx="2005708" cy="1604787"/>
            </a:xfrm>
            <a:custGeom>
              <a:rect b="b" l="l" r="r" t="t"/>
              <a:pathLst>
                <a:path extrusionOk="0" h="1604787" w="2005708">
                  <a:moveTo>
                    <a:pt x="0" y="0"/>
                  </a:moveTo>
                  <a:lnTo>
                    <a:pt x="2005708" y="0"/>
                  </a:lnTo>
                  <a:lnTo>
                    <a:pt x="2005708" y="1604787"/>
                  </a:lnTo>
                  <a:lnTo>
                    <a:pt x="0" y="1604787"/>
                  </a:lnTo>
                  <a:close/>
                </a:path>
              </a:pathLst>
            </a:custGeom>
            <a:solidFill>
              <a:srgbClr val="91AB67">
                <a:alpha val="91764"/>
              </a:srgbClr>
            </a:solidFill>
            <a:ln>
              <a:noFill/>
            </a:ln>
          </p:spPr>
        </p:sp>
        <p:sp>
          <p:nvSpPr>
            <p:cNvPr id="163" name="Google Shape;163;p17"/>
            <p:cNvSpPr txBox="1"/>
            <p:nvPr/>
          </p:nvSpPr>
          <p:spPr>
            <a:xfrm>
              <a:off x="0" y="-47625"/>
              <a:ext cx="2005708" cy="1652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7"/>
          <p:cNvSpPr txBox="1"/>
          <p:nvPr/>
        </p:nvSpPr>
        <p:spPr>
          <a:xfrm>
            <a:off x="1726737" y="675839"/>
            <a:ext cx="14140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Programmatic Ready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1726737" y="4841925"/>
            <a:ext cx="6567600" cy="4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ICC data is pre-integrated with major programmatIC PLATFORMS (DSPS AND DMPS).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ICC supports: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Ready-made audience libraries.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Custom segMENTATion.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Dynamic targeting via partners.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Integration with semantic and behavioural data for enhanced targeting.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952942" y="3178252"/>
            <a:ext cx="81153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Programmatic Ready: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Easy Activation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9219758" y="3178252"/>
            <a:ext cx="81153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Where ICC Works: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Global Reach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9993553" y="4841925"/>
            <a:ext cx="6567600" cy="29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approach is based on geography and lifesty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</a:t>
            </a: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- </a:t>
            </a:r>
            <a:r>
              <a:rPr b="1"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not individual behaviour - 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ensuring full </a:t>
            </a: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GDPR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</a:t>
            </a: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mpliance and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maximum privacy</a:t>
            </a: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GDR’s LL-format (longitude-latitude, zip-free) data enables laser-precise targeting across borders and platforms.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16167833" y="412951"/>
            <a:ext cx="1834571" cy="1797879"/>
          </a:xfrm>
          <a:custGeom>
            <a:rect b="b" l="l" r="r" t="t"/>
            <a:pathLst>
              <a:path extrusionOk="0" h="1797879" w="1834571">
                <a:moveTo>
                  <a:pt x="0" y="0"/>
                </a:moveTo>
                <a:lnTo>
                  <a:pt x="1834571" y="0"/>
                </a:lnTo>
                <a:lnTo>
                  <a:pt x="1834571" y="1797879"/>
                </a:lnTo>
                <a:lnTo>
                  <a:pt x="0" y="1797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 b="4022" l="0" r="0" t="4021"/>
          <a:stretch/>
        </p:blipFill>
        <p:spPr>
          <a:xfrm>
            <a:off x="1028700" y="0"/>
            <a:ext cx="7458075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8"/>
          <p:cNvGrpSpPr/>
          <p:nvPr/>
        </p:nvGrpSpPr>
        <p:grpSpPr>
          <a:xfrm>
            <a:off x="9144000" y="7415287"/>
            <a:ext cx="8115300" cy="2152862"/>
            <a:chOff x="0" y="-47625"/>
            <a:chExt cx="2137363" cy="567009"/>
          </a:xfrm>
        </p:grpSpPr>
        <p:sp>
          <p:nvSpPr>
            <p:cNvPr id="176" name="Google Shape;176;p18"/>
            <p:cNvSpPr/>
            <p:nvPr/>
          </p:nvSpPr>
          <p:spPr>
            <a:xfrm>
              <a:off x="0" y="0"/>
              <a:ext cx="2137363" cy="519384"/>
            </a:xfrm>
            <a:custGeom>
              <a:rect b="b" l="l" r="r" t="t"/>
              <a:pathLst>
                <a:path extrusionOk="0" h="519384" w="2137363">
                  <a:moveTo>
                    <a:pt x="0" y="0"/>
                  </a:moveTo>
                  <a:lnTo>
                    <a:pt x="2137363" y="0"/>
                  </a:lnTo>
                  <a:lnTo>
                    <a:pt x="2137363" y="519384"/>
                  </a:lnTo>
                  <a:lnTo>
                    <a:pt x="0" y="519384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177" name="Google Shape;177;p18"/>
            <p:cNvSpPr txBox="1"/>
            <p:nvPr/>
          </p:nvSpPr>
          <p:spPr>
            <a:xfrm>
              <a:off x="0" y="-47625"/>
              <a:ext cx="2137363" cy="567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8"/>
          <p:cNvGrpSpPr/>
          <p:nvPr/>
        </p:nvGrpSpPr>
        <p:grpSpPr>
          <a:xfrm>
            <a:off x="-371980" y="-180826"/>
            <a:ext cx="743961" cy="3266926"/>
            <a:chOff x="0" y="-47625"/>
            <a:chExt cx="195940" cy="860425"/>
          </a:xfrm>
        </p:grpSpPr>
        <p:sp>
          <p:nvSpPr>
            <p:cNvPr id="179" name="Google Shape;179;p18"/>
            <p:cNvSpPr/>
            <p:nvPr/>
          </p:nvSpPr>
          <p:spPr>
            <a:xfrm>
              <a:off x="0" y="0"/>
              <a:ext cx="195940" cy="812800"/>
            </a:xfrm>
            <a:custGeom>
              <a:rect b="b" l="l" r="r" t="t"/>
              <a:pathLst>
                <a:path extrusionOk="0" h="812800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180" name="Google Shape;180;p18"/>
            <p:cNvSpPr txBox="1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8"/>
          <p:cNvGrpSpPr/>
          <p:nvPr/>
        </p:nvGrpSpPr>
        <p:grpSpPr>
          <a:xfrm>
            <a:off x="17916020" y="7020074"/>
            <a:ext cx="743961" cy="3266926"/>
            <a:chOff x="0" y="-47625"/>
            <a:chExt cx="195940" cy="860425"/>
          </a:xfrm>
        </p:grpSpPr>
        <p:sp>
          <p:nvSpPr>
            <p:cNvPr id="182" name="Google Shape;182;p18"/>
            <p:cNvSpPr/>
            <p:nvPr/>
          </p:nvSpPr>
          <p:spPr>
            <a:xfrm>
              <a:off x="0" y="0"/>
              <a:ext cx="195940" cy="812800"/>
            </a:xfrm>
            <a:custGeom>
              <a:rect b="b" l="l" r="r" t="t"/>
              <a:pathLst>
                <a:path extrusionOk="0" h="812800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1AB67"/>
            </a:solidFill>
            <a:ln>
              <a:noFill/>
            </a:ln>
          </p:spPr>
        </p:sp>
        <p:sp>
          <p:nvSpPr>
            <p:cNvPr id="183" name="Google Shape;183;p18"/>
            <p:cNvSpPr txBox="1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8"/>
          <p:cNvSpPr txBox="1"/>
          <p:nvPr/>
        </p:nvSpPr>
        <p:spPr>
          <a:xfrm>
            <a:off x="9144000" y="646438"/>
            <a:ext cx="6173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Privacy Pioneers</a:t>
            </a:r>
            <a:endParaRPr sz="5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16261992" y="420485"/>
            <a:ext cx="1526420" cy="1526420"/>
          </a:xfrm>
          <a:custGeom>
            <a:rect b="b" l="l" r="r" t="t"/>
            <a:pathLst>
              <a:path extrusionOk="0" h="1526420" w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019" r="-1018" t="0"/>
            </a:stretch>
          </a:blipFill>
          <a:ln>
            <a:noFill/>
          </a:ln>
        </p:spPr>
      </p:sp>
      <p:sp>
        <p:nvSpPr>
          <p:cNvPr id="186" name="Google Shape;186;p18"/>
          <p:cNvSpPr txBox="1"/>
          <p:nvPr/>
        </p:nvSpPr>
        <p:spPr>
          <a:xfrm>
            <a:off x="11066655" y="7927154"/>
            <a:ext cx="2134995" cy="93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200+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11066655" y="8816090"/>
            <a:ext cx="2135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CLIENTS</a:t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9718869" y="8052541"/>
            <a:ext cx="1052511" cy="1080884"/>
          </a:xfrm>
          <a:custGeom>
            <a:rect b="b" l="l" r="r" t="t"/>
            <a:pathLst>
              <a:path extrusionOk="0" h="1080884" w="1052511">
                <a:moveTo>
                  <a:pt x="0" y="0"/>
                </a:moveTo>
                <a:lnTo>
                  <a:pt x="1052511" y="0"/>
                </a:lnTo>
                <a:lnTo>
                  <a:pt x="1052511" y="1080884"/>
                </a:lnTo>
                <a:lnTo>
                  <a:pt x="0" y="1080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8"/>
          <p:cNvSpPr/>
          <p:nvPr/>
        </p:nvSpPr>
        <p:spPr>
          <a:xfrm>
            <a:off x="13498656" y="7978839"/>
            <a:ext cx="798387" cy="1228288"/>
          </a:xfrm>
          <a:custGeom>
            <a:rect b="b" l="l" r="r" t="t"/>
            <a:pathLst>
              <a:path extrusionOk="0" h="1228288" w="798387">
                <a:moveTo>
                  <a:pt x="0" y="0"/>
                </a:moveTo>
                <a:lnTo>
                  <a:pt x="798387" y="0"/>
                </a:lnTo>
                <a:lnTo>
                  <a:pt x="798387" y="1228288"/>
                </a:lnTo>
                <a:lnTo>
                  <a:pt x="0" y="1228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8"/>
          <p:cNvSpPr txBox="1"/>
          <p:nvPr/>
        </p:nvSpPr>
        <p:spPr>
          <a:xfrm>
            <a:off x="14595310" y="7874064"/>
            <a:ext cx="2134995" cy="93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2015</a:t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14559540" y="8809507"/>
            <a:ext cx="2206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GDR FOUNDED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9144000" y="4484875"/>
            <a:ext cx="8525400" cy="21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91AB67"/>
                </a:solidFill>
                <a:latin typeface="Lato"/>
                <a:ea typeface="Lato"/>
                <a:cs typeface="Lato"/>
                <a:sym typeface="Lato"/>
              </a:rPr>
              <a:t>DATA-DRIVEN EMPOWERING</a:t>
            </a:r>
            <a:endParaRPr b="1" i="0" sz="2100" u="none" cap="none" strike="noStrike">
              <a:solidFill>
                <a:srgbClr val="91AB6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1AB67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GDR </a:t>
            </a:r>
            <a:r>
              <a:rPr lang="en-US" sz="2100">
                <a:latin typeface="Lato"/>
                <a:ea typeface="Lato"/>
                <a:cs typeface="Lato"/>
                <a:sym typeface="Lato"/>
              </a:rPr>
              <a:t>e</a:t>
            </a: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mpowers advertisers &amp; agencies, publishers &amp; tech vendors.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Achieve precise audience targeting and cross-channel activation in display, video, social, DOOH and CTV advertising.</a:t>
            </a:r>
            <a:endParaRPr/>
          </a:p>
          <a:p>
            <a:pPr indent="-226695" lvl="1" marL="45339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Guaranteed respect for user privacy throughout the journey.</a:t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9143500" y="2094723"/>
            <a:ext cx="81153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91AB67"/>
                </a:solidFill>
                <a:latin typeface="Lato"/>
                <a:ea typeface="Lato"/>
                <a:cs typeface="Lato"/>
                <a:sym typeface="Lato"/>
              </a:rPr>
              <a:t>TRUSTED BY THE BEST</a:t>
            </a:r>
            <a:endParaRPr b="1" i="0" sz="2100" u="none" cap="none" strike="noStrike">
              <a:solidFill>
                <a:srgbClr val="91AB6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over 200 active clients, including all major global media agency groups, GDR is the </a:t>
            </a:r>
            <a:r>
              <a:rPr b="1" lang="en-US" sz="2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go-to source</a:t>
            </a:r>
            <a:r>
              <a:rPr lang="en-US" sz="2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for international audience intelligence that works across platforms, countries, and campaigns.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1AB67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9"/>
          <p:cNvGrpSpPr/>
          <p:nvPr/>
        </p:nvGrpSpPr>
        <p:grpSpPr>
          <a:xfrm>
            <a:off x="1028700" y="661964"/>
            <a:ext cx="16230600" cy="8741673"/>
            <a:chOff x="0" y="-47625"/>
            <a:chExt cx="4274726" cy="2302334"/>
          </a:xfrm>
        </p:grpSpPr>
        <p:sp>
          <p:nvSpPr>
            <p:cNvPr id="199" name="Google Shape;199;p19"/>
            <p:cNvSpPr/>
            <p:nvPr/>
          </p:nvSpPr>
          <p:spPr>
            <a:xfrm>
              <a:off x="0" y="0"/>
              <a:ext cx="4274726" cy="2254709"/>
            </a:xfrm>
            <a:custGeom>
              <a:rect b="b" l="l" r="r" t="t"/>
              <a:pathLst>
                <a:path extrusionOk="0" h="2254709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54709"/>
                  </a:lnTo>
                  <a:lnTo>
                    <a:pt x="0" y="225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0" name="Google Shape;200;p19"/>
            <p:cNvSpPr txBox="1"/>
            <p:nvPr/>
          </p:nvSpPr>
          <p:spPr>
            <a:xfrm>
              <a:off x="0" y="-47625"/>
              <a:ext cx="4274726" cy="2302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19"/>
          <p:cNvSpPr txBox="1"/>
          <p:nvPr/>
        </p:nvSpPr>
        <p:spPr>
          <a:xfrm>
            <a:off x="9008140" y="1965312"/>
            <a:ext cx="811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What’s Next?</a:t>
            </a:r>
            <a:endParaRPr sz="56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02" name="Google Shape;202;p19"/>
          <p:cNvGrpSpPr/>
          <p:nvPr/>
        </p:nvGrpSpPr>
        <p:grpSpPr>
          <a:xfrm>
            <a:off x="9144000" y="7445492"/>
            <a:ext cx="6049920" cy="634154"/>
            <a:chOff x="0" y="0"/>
            <a:chExt cx="8066560" cy="845539"/>
          </a:xfrm>
        </p:grpSpPr>
        <p:sp>
          <p:nvSpPr>
            <p:cNvPr id="203" name="Google Shape;203;p19"/>
            <p:cNvSpPr/>
            <p:nvPr/>
          </p:nvSpPr>
          <p:spPr>
            <a:xfrm>
              <a:off x="0" y="0"/>
              <a:ext cx="845539" cy="845539"/>
            </a:xfrm>
            <a:custGeom>
              <a:rect b="b" l="l" r="r" t="t"/>
              <a:pathLst>
                <a:path extrusionOk="0" h="845539" w="845539">
                  <a:moveTo>
                    <a:pt x="0" y="0"/>
                  </a:moveTo>
                  <a:lnTo>
                    <a:pt x="845539" y="0"/>
                  </a:lnTo>
                  <a:lnTo>
                    <a:pt x="845539" y="845539"/>
                  </a:lnTo>
                  <a:lnTo>
                    <a:pt x="0" y="8455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4" name="Google Shape;204;p19"/>
            <p:cNvSpPr txBox="1"/>
            <p:nvPr/>
          </p:nvSpPr>
          <p:spPr>
            <a:xfrm>
              <a:off x="1314460" y="149785"/>
              <a:ext cx="6752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sng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globaldataresources.io</a:t>
              </a:r>
              <a:endParaRPr sz="2100">
                <a:solidFill>
                  <a:schemeClr val="dk1"/>
                </a:solidFill>
              </a:endParaRPr>
            </a:p>
          </p:txBody>
        </p:sp>
      </p:grpSp>
      <p:grpSp>
        <p:nvGrpSpPr>
          <p:cNvPr id="205" name="Google Shape;205;p19"/>
          <p:cNvGrpSpPr/>
          <p:nvPr/>
        </p:nvGrpSpPr>
        <p:grpSpPr>
          <a:xfrm>
            <a:off x="9144000" y="6587301"/>
            <a:ext cx="6049920" cy="632168"/>
            <a:chOff x="0" y="0"/>
            <a:chExt cx="8066560" cy="842891"/>
          </a:xfrm>
        </p:grpSpPr>
        <p:sp>
          <p:nvSpPr>
            <p:cNvPr id="206" name="Google Shape;206;p19"/>
            <p:cNvSpPr/>
            <p:nvPr/>
          </p:nvSpPr>
          <p:spPr>
            <a:xfrm>
              <a:off x="0" y="0"/>
              <a:ext cx="842891" cy="842891"/>
            </a:xfrm>
            <a:custGeom>
              <a:rect b="b" l="l" r="r" t="t"/>
              <a:pathLst>
                <a:path extrusionOk="0" h="842891" w="842891">
                  <a:moveTo>
                    <a:pt x="0" y="0"/>
                  </a:moveTo>
                  <a:lnTo>
                    <a:pt x="842891" y="0"/>
                  </a:lnTo>
                  <a:lnTo>
                    <a:pt x="842891" y="842891"/>
                  </a:lnTo>
                  <a:lnTo>
                    <a:pt x="0" y="8428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7" name="Google Shape;207;p19"/>
            <p:cNvSpPr txBox="1"/>
            <p:nvPr/>
          </p:nvSpPr>
          <p:spPr>
            <a:xfrm>
              <a:off x="1314460" y="135019"/>
              <a:ext cx="6752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sng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Download the ICC PDF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8" name="Google Shape;208;p19">
            <a:hlinkClick r:id="rId7"/>
          </p:cNvPr>
          <p:cNvSpPr/>
          <p:nvPr/>
        </p:nvSpPr>
        <p:spPr>
          <a:xfrm>
            <a:off x="1637941" y="1398672"/>
            <a:ext cx="5915462" cy="7489657"/>
          </a:xfrm>
          <a:custGeom>
            <a:rect b="b" l="l" r="r" t="t"/>
            <a:pathLst>
              <a:path extrusionOk="0" h="7489657" w="5915462">
                <a:moveTo>
                  <a:pt x="0" y="0"/>
                </a:moveTo>
                <a:lnTo>
                  <a:pt x="5915462" y="0"/>
                </a:lnTo>
                <a:lnTo>
                  <a:pt x="5915462" y="7489656"/>
                </a:lnTo>
                <a:lnTo>
                  <a:pt x="0" y="7489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5977" l="0" r="0" t="-5978"/>
            </a:stretch>
          </a:blipFill>
          <a:ln>
            <a:noFill/>
          </a:ln>
        </p:spPr>
      </p:sp>
      <p:sp>
        <p:nvSpPr>
          <p:cNvPr id="209" name="Google Shape;209;p19"/>
          <p:cNvSpPr txBox="1"/>
          <p:nvPr/>
        </p:nvSpPr>
        <p:spPr>
          <a:xfrm>
            <a:off x="9144000" y="4544951"/>
            <a:ext cx="6897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6" lvl="1" marL="45339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Gunnar Kihl: </a:t>
            </a:r>
            <a:r>
              <a:rPr b="0" i="0" lang="en-US" sz="21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gunnar.kihl@globaldataresources.io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sng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26696" lvl="1" marL="45339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Göran Eklöf: </a:t>
            </a:r>
            <a:r>
              <a:rPr b="0" i="0" lang="en-US" sz="21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goran@globaldataresources.io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9008140" y="3693353"/>
            <a:ext cx="6185798" cy="365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Please reach out to GDR’s ICC team through:</a:t>
            </a: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16261992" y="420485"/>
            <a:ext cx="1526420" cy="1526420"/>
          </a:xfrm>
          <a:custGeom>
            <a:rect b="b" l="l" r="r" t="t"/>
            <a:pathLst>
              <a:path extrusionOk="0" h="1526420" w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-1019" r="-1018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