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8288000" cy="10287000"/>
  <p:notesSz cx="6858000" cy="9144000"/>
  <p:embeddedFontLst>
    <p:embeddedFont>
      <p:font typeface="Montserrat" panose="00000500000000000000" pitchFamily="2" charset="0"/>
      <p:regular r:id="rId11"/>
      <p:bold r:id="rId12"/>
      <p:italic r:id="rId13"/>
      <p:boldItalic r:id="rId14"/>
    </p:embeddedFont>
    <p:embeddedFont>
      <p:font typeface="Montserrat Bold" panose="00000800000000000000" pitchFamily="2" charset="0"/>
      <p:regular r:id="rId15"/>
      <p:bold r:id="rId16"/>
    </p:embeddedFont>
    <p:embeddedFont>
      <p:font typeface="Montserrat Italics" panose="020B0604020202020204" charset="0"/>
      <p:regular r:id="rId17"/>
    </p:embeddedFont>
    <p:embeddedFont>
      <p:font typeface="Montserrat Ultra-Bold" panose="020B0604020202020204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3AAB3B-89CB-48E9-A823-4C85D64DCE49}" v="24" dt="2025-09-13T10:22:08.3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sv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sv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Relationship Id="rId9" Type="http://schemas.openxmlformats.org/officeDocument/2006/relationships/image" Target="../media/image20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9.jpeg"/><Relationship Id="rId7" Type="http://schemas.openxmlformats.org/officeDocument/2006/relationships/image" Target="../media/image32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4.png"/><Relationship Id="rId4" Type="http://schemas.openxmlformats.org/officeDocument/2006/relationships/image" Target="../media/image3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13" Type="http://schemas.openxmlformats.org/officeDocument/2006/relationships/image" Target="../media/image44.sv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svg"/><Relationship Id="rId11" Type="http://schemas.openxmlformats.org/officeDocument/2006/relationships/image" Target="../media/image42.sv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svg"/><Relationship Id="rId9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sv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svg"/><Relationship Id="rId5" Type="http://schemas.openxmlformats.org/officeDocument/2006/relationships/image" Target="../media/image48.png"/><Relationship Id="rId4" Type="http://schemas.openxmlformats.org/officeDocument/2006/relationships/image" Target="../media/image47.sv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62.png"/><Relationship Id="rId18" Type="http://schemas.openxmlformats.org/officeDocument/2006/relationships/image" Target="../media/image67.svg"/><Relationship Id="rId3" Type="http://schemas.openxmlformats.org/officeDocument/2006/relationships/image" Target="../media/image53.svg"/><Relationship Id="rId7" Type="http://schemas.openxmlformats.org/officeDocument/2006/relationships/image" Target="../media/image57.svg"/><Relationship Id="rId12" Type="http://schemas.openxmlformats.org/officeDocument/2006/relationships/image" Target="../media/image61.png"/><Relationship Id="rId17" Type="http://schemas.openxmlformats.org/officeDocument/2006/relationships/image" Target="../media/image66.png"/><Relationship Id="rId2" Type="http://schemas.openxmlformats.org/officeDocument/2006/relationships/image" Target="../media/image52.png"/><Relationship Id="rId16" Type="http://schemas.openxmlformats.org/officeDocument/2006/relationships/image" Target="../media/image6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11" Type="http://schemas.openxmlformats.org/officeDocument/2006/relationships/image" Target="../media/image60.svg"/><Relationship Id="rId5" Type="http://schemas.openxmlformats.org/officeDocument/2006/relationships/image" Target="../media/image55.svg"/><Relationship Id="rId15" Type="http://schemas.openxmlformats.org/officeDocument/2006/relationships/image" Target="../media/image64.png"/><Relationship Id="rId10" Type="http://schemas.openxmlformats.org/officeDocument/2006/relationships/image" Target="../media/image59.png"/><Relationship Id="rId4" Type="http://schemas.openxmlformats.org/officeDocument/2006/relationships/image" Target="../media/image54.png"/><Relationship Id="rId9" Type="http://schemas.openxmlformats.org/officeDocument/2006/relationships/image" Target="../media/image58.png"/><Relationship Id="rId14" Type="http://schemas.openxmlformats.org/officeDocument/2006/relationships/image" Target="../media/image63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8.svg"/><Relationship Id="rId3" Type="http://schemas.openxmlformats.org/officeDocument/2006/relationships/image" Target="../media/image4.png"/><Relationship Id="rId7" Type="http://schemas.openxmlformats.org/officeDocument/2006/relationships/image" Target="../media/image72.svg"/><Relationship Id="rId12" Type="http://schemas.openxmlformats.org/officeDocument/2006/relationships/image" Target="../media/image77.pn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11" Type="http://schemas.openxmlformats.org/officeDocument/2006/relationships/image" Target="../media/image76.svg"/><Relationship Id="rId5" Type="http://schemas.openxmlformats.org/officeDocument/2006/relationships/image" Target="../media/image70.svg"/><Relationship Id="rId10" Type="http://schemas.openxmlformats.org/officeDocument/2006/relationships/image" Target="../media/image75.png"/><Relationship Id="rId4" Type="http://schemas.openxmlformats.org/officeDocument/2006/relationships/image" Target="../media/image69.png"/><Relationship Id="rId9" Type="http://schemas.openxmlformats.org/officeDocument/2006/relationships/image" Target="../media/image7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1AB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605045" y="0"/>
            <a:ext cx="9868865" cy="10287000"/>
          </a:xfrm>
          <a:custGeom>
            <a:avLst/>
            <a:gdLst/>
            <a:ahLst/>
            <a:cxnLst/>
            <a:rect l="l" t="t" r="r" b="b"/>
            <a:pathLst>
              <a:path w="9868865" h="10287000">
                <a:moveTo>
                  <a:pt x="0" y="0"/>
                </a:moveTo>
                <a:lnTo>
                  <a:pt x="9868865" y="0"/>
                </a:lnTo>
                <a:lnTo>
                  <a:pt x="9868865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1861" b="-21861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781928" y="409000"/>
            <a:ext cx="1834571" cy="1797879"/>
          </a:xfrm>
          <a:custGeom>
            <a:avLst/>
            <a:gdLst/>
            <a:ahLst/>
            <a:cxnLst/>
            <a:rect l="l" t="t" r="r" b="b"/>
            <a:pathLst>
              <a:path w="1834571" h="1797879">
                <a:moveTo>
                  <a:pt x="0" y="0"/>
                </a:moveTo>
                <a:lnTo>
                  <a:pt x="1834570" y="0"/>
                </a:lnTo>
                <a:lnTo>
                  <a:pt x="1834570" y="1797880"/>
                </a:lnTo>
                <a:lnTo>
                  <a:pt x="0" y="17978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028700" y="3396749"/>
            <a:ext cx="7019390" cy="43973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00"/>
              </a:lnSpc>
            </a:pPr>
            <a:r>
              <a:rPr lang="en-US" sz="5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UNLOCK THE </a:t>
            </a:r>
          </a:p>
          <a:p>
            <a:pPr algn="l">
              <a:lnSpc>
                <a:spcPts val="7000"/>
              </a:lnSpc>
            </a:pPr>
            <a:r>
              <a:rPr lang="en-US" sz="5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VALUE OF YOUR</a:t>
            </a:r>
          </a:p>
          <a:p>
            <a:pPr algn="l">
              <a:lnSpc>
                <a:spcPts val="7000"/>
              </a:lnSpc>
            </a:pPr>
            <a:r>
              <a:rPr lang="en-US" sz="5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INVENTORY WITH GEO-INTELLIGENT</a:t>
            </a:r>
          </a:p>
          <a:p>
            <a:pPr algn="l">
              <a:lnSpc>
                <a:spcPts val="7000"/>
              </a:lnSpc>
            </a:pPr>
            <a:r>
              <a:rPr lang="en-US" sz="5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TARGETING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8902002"/>
            <a:ext cx="7576345" cy="3067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GDR - WHERE PERFORMANCE MEETS PRINCIPLES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144000" y="1269840"/>
            <a:ext cx="8427400" cy="12346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TRANSFORM YOUR DIGITAL INVENTORY WITH </a:t>
            </a:r>
          </a:p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GDR'S CUTTING-EDGE GEO-INTELLIGENT </a:t>
            </a:r>
          </a:p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TARGETING SOLUTIONS.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7810133" cy="10287000"/>
            <a:chOff x="0" y="0"/>
            <a:chExt cx="10413511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6040" b="6040"/>
            <a:stretch>
              <a:fillRect/>
            </a:stretch>
          </p:blipFill>
          <p:spPr>
            <a:xfrm>
              <a:off x="0" y="0"/>
              <a:ext cx="10413511" cy="13716000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17916020" y="-227223"/>
            <a:ext cx="743961" cy="3086100"/>
            <a:chOff x="0" y="0"/>
            <a:chExt cx="19594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5940" cy="812800"/>
            </a:xfrm>
            <a:custGeom>
              <a:avLst/>
              <a:gdLst/>
              <a:ahLst/>
              <a:cxnLst/>
              <a:rect l="l" t="t" r="r" b="b"/>
              <a:pathLst>
                <a:path w="195940" h="812800">
                  <a:moveTo>
                    <a:pt x="0" y="0"/>
                  </a:moveTo>
                  <a:lnTo>
                    <a:pt x="195940" y="0"/>
                  </a:lnTo>
                  <a:lnTo>
                    <a:pt x="19594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91AB67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19594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8482987" y="636913"/>
            <a:ext cx="8115300" cy="10287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8400"/>
              </a:lnSpc>
            </a:pPr>
            <a:r>
              <a:rPr lang="en-US" sz="6000" spc="12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ABOUT GDR</a:t>
            </a:r>
          </a:p>
        </p:txBody>
      </p:sp>
      <p:sp>
        <p:nvSpPr>
          <p:cNvPr id="8" name="Freeform 8"/>
          <p:cNvSpPr/>
          <p:nvPr/>
        </p:nvSpPr>
        <p:spPr>
          <a:xfrm>
            <a:off x="16261992" y="420485"/>
            <a:ext cx="1526420" cy="1526420"/>
          </a:xfrm>
          <a:custGeom>
            <a:avLst/>
            <a:gdLst/>
            <a:ahLst/>
            <a:cxnLst/>
            <a:rect l="l" t="t" r="r" b="b"/>
            <a:pathLst>
              <a:path w="1526420" h="1526420">
                <a:moveTo>
                  <a:pt x="0" y="0"/>
                </a:moveTo>
                <a:lnTo>
                  <a:pt x="1526420" y="0"/>
                </a:lnTo>
                <a:lnTo>
                  <a:pt x="1526420" y="1526419"/>
                </a:lnTo>
                <a:lnTo>
                  <a:pt x="0" y="152641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020" r="-1020"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0136332" y="5640099"/>
            <a:ext cx="2394118" cy="394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01"/>
              </a:lnSpc>
            </a:pPr>
            <a:endParaRPr/>
          </a:p>
        </p:txBody>
      </p:sp>
      <p:sp>
        <p:nvSpPr>
          <p:cNvPr id="10" name="TextBox 10"/>
          <p:cNvSpPr txBox="1"/>
          <p:nvPr/>
        </p:nvSpPr>
        <p:spPr>
          <a:xfrm>
            <a:off x="10015830" y="5649624"/>
            <a:ext cx="4180149" cy="3562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GLOBAL REACH</a:t>
            </a:r>
          </a:p>
        </p:txBody>
      </p:sp>
      <p:sp>
        <p:nvSpPr>
          <p:cNvPr id="11" name="Freeform 11"/>
          <p:cNvSpPr/>
          <p:nvPr/>
        </p:nvSpPr>
        <p:spPr>
          <a:xfrm>
            <a:off x="13459798" y="5767273"/>
            <a:ext cx="902906" cy="996310"/>
          </a:xfrm>
          <a:custGeom>
            <a:avLst/>
            <a:gdLst/>
            <a:ahLst/>
            <a:cxnLst/>
            <a:rect l="l" t="t" r="r" b="b"/>
            <a:pathLst>
              <a:path w="902906" h="996310">
                <a:moveTo>
                  <a:pt x="0" y="0"/>
                </a:moveTo>
                <a:lnTo>
                  <a:pt x="902906" y="0"/>
                </a:lnTo>
                <a:lnTo>
                  <a:pt x="902906" y="996310"/>
                </a:lnTo>
                <a:lnTo>
                  <a:pt x="0" y="9963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8482987" y="7950682"/>
            <a:ext cx="1006025" cy="1059988"/>
          </a:xfrm>
          <a:custGeom>
            <a:avLst/>
            <a:gdLst/>
            <a:ahLst/>
            <a:cxnLst/>
            <a:rect l="l" t="t" r="r" b="b"/>
            <a:pathLst>
              <a:path w="1006025" h="1059988">
                <a:moveTo>
                  <a:pt x="0" y="0"/>
                </a:moveTo>
                <a:lnTo>
                  <a:pt x="1006025" y="0"/>
                </a:lnTo>
                <a:lnTo>
                  <a:pt x="1006025" y="1059988"/>
                </a:lnTo>
                <a:lnTo>
                  <a:pt x="0" y="105998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8445586" y="5663797"/>
            <a:ext cx="913019" cy="913019"/>
          </a:xfrm>
          <a:custGeom>
            <a:avLst/>
            <a:gdLst/>
            <a:ahLst/>
            <a:cxnLst/>
            <a:rect l="l" t="t" r="r" b="b"/>
            <a:pathLst>
              <a:path w="913019" h="913019">
                <a:moveTo>
                  <a:pt x="0" y="0"/>
                </a:moveTo>
                <a:lnTo>
                  <a:pt x="913019" y="0"/>
                </a:lnTo>
                <a:lnTo>
                  <a:pt x="913019" y="913019"/>
                </a:lnTo>
                <a:lnTo>
                  <a:pt x="0" y="91301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3270941" y="7897058"/>
            <a:ext cx="1120751" cy="686460"/>
          </a:xfrm>
          <a:custGeom>
            <a:avLst/>
            <a:gdLst/>
            <a:ahLst/>
            <a:cxnLst/>
            <a:rect l="l" t="t" r="r" b="b"/>
            <a:pathLst>
              <a:path w="1120751" h="686460">
                <a:moveTo>
                  <a:pt x="0" y="0"/>
                </a:moveTo>
                <a:lnTo>
                  <a:pt x="1120751" y="0"/>
                </a:lnTo>
                <a:lnTo>
                  <a:pt x="1120751" y="686460"/>
                </a:lnTo>
                <a:lnTo>
                  <a:pt x="0" y="68646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10136332" y="6582363"/>
            <a:ext cx="2394118" cy="339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25"/>
              </a:lnSpc>
            </a:pPr>
            <a:endParaRPr/>
          </a:p>
        </p:txBody>
      </p:sp>
      <p:sp>
        <p:nvSpPr>
          <p:cNvPr id="16" name="TextBox 16"/>
          <p:cNvSpPr txBox="1"/>
          <p:nvPr/>
        </p:nvSpPr>
        <p:spPr>
          <a:xfrm>
            <a:off x="10015830" y="6193848"/>
            <a:ext cx="2920093" cy="9353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Covering almost 2.5 billion people across global markets.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4856648" y="6038139"/>
            <a:ext cx="2394118" cy="339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25"/>
              </a:lnSpc>
            </a:pPr>
            <a:endParaRPr/>
          </a:p>
        </p:txBody>
      </p:sp>
      <p:sp>
        <p:nvSpPr>
          <p:cNvPr id="18" name="TextBox 18"/>
          <p:cNvSpPr txBox="1"/>
          <p:nvPr/>
        </p:nvSpPr>
        <p:spPr>
          <a:xfrm>
            <a:off x="14683250" y="6193848"/>
            <a:ext cx="2920093" cy="6210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Targeting without cookies or device IDs.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4683250" y="5649624"/>
            <a:ext cx="4180149" cy="3562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PRIVACY-FIRST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9922223" y="7853132"/>
            <a:ext cx="4180149" cy="3562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REVENUE GROWTH</a:t>
            </a:r>
          </a:p>
        </p:txBody>
      </p:sp>
      <p:grpSp>
        <p:nvGrpSpPr>
          <p:cNvPr id="21" name="Group 21"/>
          <p:cNvGrpSpPr/>
          <p:nvPr/>
        </p:nvGrpSpPr>
        <p:grpSpPr>
          <a:xfrm>
            <a:off x="14683250" y="7965152"/>
            <a:ext cx="4180149" cy="1755858"/>
            <a:chOff x="0" y="0"/>
            <a:chExt cx="5573532" cy="2341144"/>
          </a:xfrm>
        </p:grpSpPr>
        <p:sp>
          <p:nvSpPr>
            <p:cNvPr id="22" name="TextBox 22"/>
            <p:cNvSpPr txBox="1"/>
            <p:nvPr/>
          </p:nvSpPr>
          <p:spPr>
            <a:xfrm>
              <a:off x="0" y="687532"/>
              <a:ext cx="3893457" cy="16536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520"/>
                </a:lnSpc>
              </a:pPr>
              <a:r>
                <a:rPr lang="en-US" sz="1800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Trusted by leading publishers like RTL AdAlliance and platforms worldwide.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38100"/>
              <a:ext cx="5573532" cy="4623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940"/>
                </a:lnSpc>
              </a:pPr>
              <a:r>
                <a:rPr lang="en-US" sz="2100" b="1">
                  <a:solidFill>
                    <a:srgbClr val="00000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PARTNER SUCCESS</a:t>
              </a:r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14856648" y="5095875"/>
            <a:ext cx="2394118" cy="394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01"/>
              </a:lnSpc>
            </a:pPr>
            <a:endParaRPr/>
          </a:p>
        </p:txBody>
      </p:sp>
      <p:sp>
        <p:nvSpPr>
          <p:cNvPr id="25" name="TextBox 25"/>
          <p:cNvSpPr txBox="1"/>
          <p:nvPr/>
        </p:nvSpPr>
        <p:spPr>
          <a:xfrm>
            <a:off x="8445586" y="2233389"/>
            <a:ext cx="8566776" cy="25855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40"/>
              </a:lnSpc>
              <a:spcBef>
                <a:spcPct val="0"/>
              </a:spcBef>
            </a:pPr>
            <a:r>
              <a:rPr lang="en-US" sz="21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PRIVACY PIONEER</a:t>
            </a:r>
          </a:p>
          <a:p>
            <a:pPr algn="l">
              <a:lnSpc>
                <a:spcPts val="2940"/>
              </a:lnSpc>
              <a:spcBef>
                <a:spcPct val="0"/>
              </a:spcBef>
            </a:pPr>
            <a:endParaRPr lang="en-US" sz="2100" b="1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l">
              <a:lnSpc>
                <a:spcPts val="2940"/>
              </a:lnSpc>
            </a:pPr>
            <a:r>
              <a:rPr lang="en-US" sz="21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Global Data Resources (GDR) is a geo‑intelligence &amp; targeting company helping marketers get results in a privacy‑first world. </a:t>
            </a:r>
          </a:p>
          <a:p>
            <a:pPr algn="l">
              <a:lnSpc>
                <a:spcPts val="2940"/>
              </a:lnSpc>
            </a:pPr>
            <a:endParaRPr lang="en-US" sz="21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2940"/>
              </a:lnSpc>
            </a:pPr>
            <a:r>
              <a:rPr lang="en-US" sz="21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We enable ethical, insight‑driven audience segmentation and activation without cookies, creepiness, or compromise.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9922223" y="8397356"/>
            <a:ext cx="2920093" cy="6210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Average 40% increase in advertising yield.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004408" y="0"/>
            <a:ext cx="8515173" cy="10287000"/>
            <a:chOff x="0" y="0"/>
            <a:chExt cx="11353565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9730" b="9730"/>
            <a:stretch>
              <a:fillRect/>
            </a:stretch>
          </p:blipFill>
          <p:spPr>
            <a:xfrm>
              <a:off x="0" y="0"/>
              <a:ext cx="11353565" cy="13716000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-371980" y="0"/>
            <a:ext cx="743961" cy="2501094"/>
            <a:chOff x="0" y="0"/>
            <a:chExt cx="195940" cy="65872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5940" cy="658724"/>
            </a:xfrm>
            <a:custGeom>
              <a:avLst/>
              <a:gdLst/>
              <a:ahLst/>
              <a:cxnLst/>
              <a:rect l="l" t="t" r="r" b="b"/>
              <a:pathLst>
                <a:path w="195940" h="658724">
                  <a:moveTo>
                    <a:pt x="0" y="0"/>
                  </a:moveTo>
                  <a:lnTo>
                    <a:pt x="195940" y="0"/>
                  </a:lnTo>
                  <a:lnTo>
                    <a:pt x="195940" y="658724"/>
                  </a:lnTo>
                  <a:lnTo>
                    <a:pt x="0" y="658724"/>
                  </a:lnTo>
                  <a:close/>
                </a:path>
              </a:pathLst>
            </a:custGeom>
            <a:solidFill>
              <a:srgbClr val="91AB67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195940" cy="6968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6261992" y="420485"/>
            <a:ext cx="1526420" cy="1526420"/>
          </a:xfrm>
          <a:custGeom>
            <a:avLst/>
            <a:gdLst/>
            <a:ahLst/>
            <a:cxnLst/>
            <a:rect l="l" t="t" r="r" b="b"/>
            <a:pathLst>
              <a:path w="1526420" h="1526420">
                <a:moveTo>
                  <a:pt x="0" y="0"/>
                </a:moveTo>
                <a:lnTo>
                  <a:pt x="1526420" y="0"/>
                </a:lnTo>
                <a:lnTo>
                  <a:pt x="1526420" y="1526419"/>
                </a:lnTo>
                <a:lnTo>
                  <a:pt x="0" y="152641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020" r="-1020"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028700" y="700057"/>
            <a:ext cx="6955475" cy="889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19"/>
              </a:lnSpc>
            </a:pPr>
            <a:r>
              <a:rPr lang="en-US" sz="60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OVERVIEW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028700" y="2032595"/>
            <a:ext cx="8048467" cy="2801852"/>
            <a:chOff x="0" y="0"/>
            <a:chExt cx="10731290" cy="3735803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0"/>
              <a:ext cx="10731290" cy="3735803"/>
              <a:chOff x="0" y="0"/>
              <a:chExt cx="2304580" cy="802276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2304580" cy="802276"/>
              </a:xfrm>
              <a:custGeom>
                <a:avLst/>
                <a:gdLst/>
                <a:ahLst/>
                <a:cxnLst/>
                <a:rect l="l" t="t" r="r" b="b"/>
                <a:pathLst>
                  <a:path w="2304580" h="802276">
                    <a:moveTo>
                      <a:pt x="0" y="0"/>
                    </a:moveTo>
                    <a:lnTo>
                      <a:pt x="2304580" y="0"/>
                    </a:lnTo>
                    <a:lnTo>
                      <a:pt x="2304580" y="802276"/>
                    </a:lnTo>
                    <a:lnTo>
                      <a:pt x="0" y="802276"/>
                    </a:lnTo>
                    <a:close/>
                  </a:path>
                </a:pathLst>
              </a:custGeom>
              <a:solidFill>
                <a:srgbClr val="91AB67"/>
              </a:solidFill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-47625"/>
                <a:ext cx="2304580" cy="84990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00"/>
                  </a:lnSpc>
                </a:pPr>
                <a:endParaRPr/>
              </a:p>
            </p:txBody>
          </p:sp>
        </p:grpSp>
        <p:sp>
          <p:nvSpPr>
            <p:cNvPr id="13" name="Freeform 13"/>
            <p:cNvSpPr/>
            <p:nvPr/>
          </p:nvSpPr>
          <p:spPr>
            <a:xfrm>
              <a:off x="9482635" y="195850"/>
              <a:ext cx="903586" cy="1162168"/>
            </a:xfrm>
            <a:custGeom>
              <a:avLst/>
              <a:gdLst/>
              <a:ahLst/>
              <a:cxnLst/>
              <a:rect l="l" t="t" r="r" b="b"/>
              <a:pathLst>
                <a:path w="903586" h="1162168">
                  <a:moveTo>
                    <a:pt x="0" y="0"/>
                  </a:moveTo>
                  <a:lnTo>
                    <a:pt x="903586" y="0"/>
                  </a:lnTo>
                  <a:lnTo>
                    <a:pt x="903586" y="1162168"/>
                  </a:lnTo>
                  <a:lnTo>
                    <a:pt x="0" y="11621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TextBox 14"/>
            <p:cNvSpPr txBox="1"/>
            <p:nvPr/>
          </p:nvSpPr>
          <p:spPr>
            <a:xfrm>
              <a:off x="796862" y="500033"/>
              <a:ext cx="8477105" cy="5157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59"/>
                </a:lnSpc>
              </a:pPr>
              <a:r>
                <a:rPr lang="en-US" sz="2400" b="1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STANDARD TAXONOMY LICENSING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796862" y="1319918"/>
              <a:ext cx="9137566" cy="19485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940"/>
                </a:lnSpc>
                <a:spcBef>
                  <a:spcPct val="0"/>
                </a:spcBef>
              </a:pPr>
              <a:r>
                <a:rPr lang="en-US" sz="2100" spc="8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Access hundreds of pre-built audience segments ready to activate across your entire inventory. Enhance your sales offerings with data-enriched packages.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028700" y="5143500"/>
            <a:ext cx="8048467" cy="2430314"/>
            <a:chOff x="0" y="0"/>
            <a:chExt cx="10731290" cy="3240418"/>
          </a:xfrm>
        </p:grpSpPr>
        <p:grpSp>
          <p:nvGrpSpPr>
            <p:cNvPr id="17" name="Group 17"/>
            <p:cNvGrpSpPr/>
            <p:nvPr/>
          </p:nvGrpSpPr>
          <p:grpSpPr>
            <a:xfrm>
              <a:off x="0" y="0"/>
              <a:ext cx="10731290" cy="3240418"/>
              <a:chOff x="0" y="0"/>
              <a:chExt cx="2304580" cy="695891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2304580" cy="695891"/>
              </a:xfrm>
              <a:custGeom>
                <a:avLst/>
                <a:gdLst/>
                <a:ahLst/>
                <a:cxnLst/>
                <a:rect l="l" t="t" r="r" b="b"/>
                <a:pathLst>
                  <a:path w="2304580" h="695891">
                    <a:moveTo>
                      <a:pt x="0" y="0"/>
                    </a:moveTo>
                    <a:lnTo>
                      <a:pt x="2304580" y="0"/>
                    </a:lnTo>
                    <a:lnTo>
                      <a:pt x="2304580" y="695891"/>
                    </a:lnTo>
                    <a:lnTo>
                      <a:pt x="0" y="695891"/>
                    </a:lnTo>
                    <a:close/>
                  </a:path>
                </a:pathLst>
              </a:custGeom>
              <a:solidFill>
                <a:srgbClr val="002E5D"/>
              </a:solidFill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0" y="-47625"/>
                <a:ext cx="2304580" cy="74351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00"/>
                  </a:lnSpc>
                </a:pPr>
                <a:endParaRPr/>
              </a:p>
            </p:txBody>
          </p:sp>
        </p:grpSp>
        <p:sp>
          <p:nvSpPr>
            <p:cNvPr id="20" name="Freeform 20"/>
            <p:cNvSpPr/>
            <p:nvPr/>
          </p:nvSpPr>
          <p:spPr>
            <a:xfrm>
              <a:off x="9413748" y="289621"/>
              <a:ext cx="1041360" cy="1041360"/>
            </a:xfrm>
            <a:custGeom>
              <a:avLst/>
              <a:gdLst/>
              <a:ahLst/>
              <a:cxnLst/>
              <a:rect l="l" t="t" r="r" b="b"/>
              <a:pathLst>
                <a:path w="1041360" h="1041360">
                  <a:moveTo>
                    <a:pt x="0" y="0"/>
                  </a:moveTo>
                  <a:lnTo>
                    <a:pt x="1041360" y="0"/>
                  </a:lnTo>
                  <a:lnTo>
                    <a:pt x="1041360" y="1041360"/>
                  </a:lnTo>
                  <a:lnTo>
                    <a:pt x="0" y="10413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TextBox 21"/>
            <p:cNvSpPr txBox="1"/>
            <p:nvPr/>
          </p:nvSpPr>
          <p:spPr>
            <a:xfrm>
              <a:off x="796862" y="508000"/>
              <a:ext cx="9137566" cy="5157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59"/>
                </a:lnSpc>
              </a:pPr>
              <a:r>
                <a:rPr lang="en-US" sz="2400" b="1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IDFREE GO! – RESEARCH ACTIVATION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796862" y="1220550"/>
              <a:ext cx="9137566" cy="14531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940"/>
                </a:lnSpc>
                <a:spcBef>
                  <a:spcPct val="0"/>
                </a:spcBef>
              </a:pPr>
              <a:r>
                <a:rPr lang="en-US" sz="2100" spc="8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Seamlessly connect agency research tools with your inventory. Enable agencies to activate their defined segments directly on your platforms.</a:t>
              </a:r>
            </a:p>
          </p:txBody>
        </p:sp>
      </p:grpSp>
      <p:sp>
        <p:nvSpPr>
          <p:cNvPr id="23" name="Freeform 23"/>
          <p:cNvSpPr/>
          <p:nvPr/>
        </p:nvSpPr>
        <p:spPr>
          <a:xfrm>
            <a:off x="7647585" y="7916732"/>
            <a:ext cx="673181" cy="673181"/>
          </a:xfrm>
          <a:custGeom>
            <a:avLst/>
            <a:gdLst/>
            <a:ahLst/>
            <a:cxnLst/>
            <a:rect l="l" t="t" r="r" b="b"/>
            <a:pathLst>
              <a:path w="673181" h="673181">
                <a:moveTo>
                  <a:pt x="0" y="0"/>
                </a:moveTo>
                <a:lnTo>
                  <a:pt x="673181" y="0"/>
                </a:lnTo>
                <a:lnTo>
                  <a:pt x="673181" y="673182"/>
                </a:lnTo>
                <a:lnTo>
                  <a:pt x="0" y="67318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4" name="TextBox 24"/>
          <p:cNvSpPr txBox="1"/>
          <p:nvPr/>
        </p:nvSpPr>
        <p:spPr>
          <a:xfrm>
            <a:off x="2460329" y="7993631"/>
            <a:ext cx="5081222" cy="471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UNLOCK NEW REVENUE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028700" y="8662898"/>
            <a:ext cx="8048467" cy="9353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 i="1" spc="7">
                <a:solidFill>
                  <a:srgbClr val="000000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Empower both direct and programmatic sales teams - logged in and non-logged-in users - with high-value targeting capabilities. </a:t>
            </a:r>
          </a:p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 i="1" spc="7">
                <a:solidFill>
                  <a:srgbClr val="000000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Increase CPMs with premium audience packages.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4358201"/>
            <a:chOff x="0" y="0"/>
            <a:chExt cx="24384000" cy="5810935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32126" b="32126"/>
            <a:stretch>
              <a:fillRect/>
            </a:stretch>
          </p:blipFill>
          <p:spPr>
            <a:xfrm>
              <a:off x="0" y="0"/>
              <a:ext cx="24384000" cy="5810935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-147322" y="4358201"/>
            <a:ext cx="18559262" cy="1570598"/>
            <a:chOff x="0" y="0"/>
            <a:chExt cx="4888036" cy="41365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888036" cy="413655"/>
            </a:xfrm>
            <a:custGeom>
              <a:avLst/>
              <a:gdLst/>
              <a:ahLst/>
              <a:cxnLst/>
              <a:rect l="l" t="t" r="r" b="b"/>
              <a:pathLst>
                <a:path w="4888036" h="413655">
                  <a:moveTo>
                    <a:pt x="0" y="0"/>
                  </a:moveTo>
                  <a:lnTo>
                    <a:pt x="4888036" y="0"/>
                  </a:lnTo>
                  <a:lnTo>
                    <a:pt x="4888036" y="413655"/>
                  </a:lnTo>
                  <a:lnTo>
                    <a:pt x="0" y="413655"/>
                  </a:lnTo>
                  <a:close/>
                </a:path>
              </a:pathLst>
            </a:custGeom>
            <a:solidFill>
              <a:srgbClr val="91AB67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4888036" cy="4517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999343" y="6426211"/>
            <a:ext cx="4252506" cy="1972036"/>
            <a:chOff x="0" y="0"/>
            <a:chExt cx="5670008" cy="2629382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5670008" cy="2629382"/>
              <a:chOff x="0" y="0"/>
              <a:chExt cx="1120002" cy="519384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1120002" cy="519384"/>
              </a:xfrm>
              <a:custGeom>
                <a:avLst/>
                <a:gdLst/>
                <a:ahLst/>
                <a:cxnLst/>
                <a:rect l="l" t="t" r="r" b="b"/>
                <a:pathLst>
                  <a:path w="1120002" h="519384">
                    <a:moveTo>
                      <a:pt x="0" y="0"/>
                    </a:moveTo>
                    <a:lnTo>
                      <a:pt x="1120002" y="0"/>
                    </a:lnTo>
                    <a:lnTo>
                      <a:pt x="1120002" y="519384"/>
                    </a:lnTo>
                    <a:lnTo>
                      <a:pt x="0" y="519384"/>
                    </a:lnTo>
                    <a:close/>
                  </a:path>
                </a:pathLst>
              </a:custGeom>
              <a:solidFill>
                <a:srgbClr val="002E5D"/>
              </a:solidFill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47625"/>
                <a:ext cx="1120002" cy="56700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00"/>
                  </a:lnSpc>
                </a:pPr>
                <a:endParaRPr/>
              </a:p>
            </p:txBody>
          </p:sp>
        </p:grpSp>
        <p:sp>
          <p:nvSpPr>
            <p:cNvPr id="11" name="TextBox 11"/>
            <p:cNvSpPr txBox="1"/>
            <p:nvPr/>
          </p:nvSpPr>
          <p:spPr>
            <a:xfrm>
              <a:off x="2473490" y="295329"/>
              <a:ext cx="2846660" cy="9245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880"/>
                </a:lnSpc>
              </a:pPr>
              <a:r>
                <a:rPr lang="en-US" sz="420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350+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2473490" y="1442477"/>
              <a:ext cx="2846660" cy="8153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520"/>
                </a:lnSpc>
              </a:pPr>
              <a:r>
                <a:rPr lang="en-US" sz="180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SEGMENTS PER COUNTRY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7006056" y="6426211"/>
            <a:ext cx="4252506" cy="1972036"/>
            <a:chOff x="0" y="0"/>
            <a:chExt cx="5670008" cy="2629382"/>
          </a:xfrm>
        </p:grpSpPr>
        <p:grpSp>
          <p:nvGrpSpPr>
            <p:cNvPr id="14" name="Group 14"/>
            <p:cNvGrpSpPr/>
            <p:nvPr/>
          </p:nvGrpSpPr>
          <p:grpSpPr>
            <a:xfrm>
              <a:off x="0" y="0"/>
              <a:ext cx="5670008" cy="2629382"/>
              <a:chOff x="0" y="0"/>
              <a:chExt cx="1120002" cy="519384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1120002" cy="519384"/>
              </a:xfrm>
              <a:custGeom>
                <a:avLst/>
                <a:gdLst/>
                <a:ahLst/>
                <a:cxnLst/>
                <a:rect l="l" t="t" r="r" b="b"/>
                <a:pathLst>
                  <a:path w="1120002" h="519384">
                    <a:moveTo>
                      <a:pt x="0" y="0"/>
                    </a:moveTo>
                    <a:lnTo>
                      <a:pt x="1120002" y="0"/>
                    </a:lnTo>
                    <a:lnTo>
                      <a:pt x="1120002" y="519384"/>
                    </a:lnTo>
                    <a:lnTo>
                      <a:pt x="0" y="519384"/>
                    </a:lnTo>
                    <a:close/>
                  </a:path>
                </a:pathLst>
              </a:custGeom>
              <a:solidFill>
                <a:srgbClr val="91AB67"/>
              </a:solidFill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0" y="-47625"/>
                <a:ext cx="1120002" cy="56700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00"/>
                  </a:lnSpc>
                </a:pPr>
                <a:endParaRPr/>
              </a:p>
            </p:txBody>
          </p:sp>
        </p:grpSp>
        <p:sp>
          <p:nvSpPr>
            <p:cNvPr id="17" name="TextBox 17"/>
            <p:cNvSpPr txBox="1"/>
            <p:nvPr/>
          </p:nvSpPr>
          <p:spPr>
            <a:xfrm>
              <a:off x="2473490" y="295329"/>
              <a:ext cx="2846660" cy="9245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880"/>
                </a:lnSpc>
              </a:pPr>
              <a:r>
                <a:rPr lang="en-US" sz="420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100%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2473490" y="1442477"/>
              <a:ext cx="2846660" cy="8153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520"/>
                </a:lnSpc>
              </a:pPr>
              <a:r>
                <a:rPr lang="en-US" sz="180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GDPR </a:t>
              </a:r>
            </a:p>
            <a:p>
              <a:pPr algn="l">
                <a:lnSpc>
                  <a:spcPts val="2520"/>
                </a:lnSpc>
              </a:pPr>
              <a:r>
                <a:rPr lang="en-US" sz="180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COMPLIANT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2012769" y="6426211"/>
            <a:ext cx="4252506" cy="1882454"/>
            <a:chOff x="0" y="0"/>
            <a:chExt cx="5670008" cy="2509939"/>
          </a:xfrm>
        </p:grpSpPr>
        <p:grpSp>
          <p:nvGrpSpPr>
            <p:cNvPr id="20" name="Group 20"/>
            <p:cNvGrpSpPr/>
            <p:nvPr/>
          </p:nvGrpSpPr>
          <p:grpSpPr>
            <a:xfrm>
              <a:off x="0" y="0"/>
              <a:ext cx="5670008" cy="2509939"/>
              <a:chOff x="0" y="0"/>
              <a:chExt cx="1120002" cy="49579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1120002" cy="495790"/>
              </a:xfrm>
              <a:custGeom>
                <a:avLst/>
                <a:gdLst/>
                <a:ahLst/>
                <a:cxnLst/>
                <a:rect l="l" t="t" r="r" b="b"/>
                <a:pathLst>
                  <a:path w="1120002" h="495790">
                    <a:moveTo>
                      <a:pt x="0" y="0"/>
                    </a:moveTo>
                    <a:lnTo>
                      <a:pt x="1120002" y="0"/>
                    </a:lnTo>
                    <a:lnTo>
                      <a:pt x="1120002" y="495790"/>
                    </a:lnTo>
                    <a:lnTo>
                      <a:pt x="0" y="495790"/>
                    </a:lnTo>
                    <a:close/>
                  </a:path>
                </a:pathLst>
              </a:custGeom>
              <a:solidFill>
                <a:srgbClr val="D4AF37"/>
              </a:solidFill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0" y="-47625"/>
                <a:ext cx="1120002" cy="54341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00"/>
                  </a:lnSpc>
                </a:pPr>
                <a:endParaRPr/>
              </a:p>
            </p:txBody>
          </p:sp>
        </p:grpSp>
        <p:sp>
          <p:nvSpPr>
            <p:cNvPr id="23" name="TextBox 23"/>
            <p:cNvSpPr txBox="1"/>
            <p:nvPr/>
          </p:nvSpPr>
          <p:spPr>
            <a:xfrm>
              <a:off x="2473490" y="295329"/>
              <a:ext cx="2846660" cy="9245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880"/>
                </a:lnSpc>
              </a:pPr>
              <a:r>
                <a:rPr lang="en-US" sz="420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20-40%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2473490" y="1323034"/>
              <a:ext cx="2846660" cy="8153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520"/>
                </a:lnSpc>
              </a:pPr>
              <a:r>
                <a:rPr lang="en-US" sz="180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CPM </a:t>
              </a:r>
            </a:p>
            <a:p>
              <a:pPr algn="l">
                <a:lnSpc>
                  <a:spcPts val="2520"/>
                </a:lnSpc>
              </a:pPr>
              <a:r>
                <a:rPr lang="en-US" sz="180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BOOST</a:t>
              </a:r>
            </a:p>
          </p:txBody>
        </p:sp>
      </p:grpSp>
      <p:sp>
        <p:nvSpPr>
          <p:cNvPr id="25" name="Freeform 25"/>
          <p:cNvSpPr/>
          <p:nvPr/>
        </p:nvSpPr>
        <p:spPr>
          <a:xfrm>
            <a:off x="2314914" y="6867929"/>
            <a:ext cx="1088601" cy="1088601"/>
          </a:xfrm>
          <a:custGeom>
            <a:avLst/>
            <a:gdLst/>
            <a:ahLst/>
            <a:cxnLst/>
            <a:rect l="l" t="t" r="r" b="b"/>
            <a:pathLst>
              <a:path w="1088601" h="1088601">
                <a:moveTo>
                  <a:pt x="0" y="0"/>
                </a:moveTo>
                <a:lnTo>
                  <a:pt x="1088600" y="0"/>
                </a:lnTo>
                <a:lnTo>
                  <a:pt x="1088600" y="1088601"/>
                </a:lnTo>
                <a:lnTo>
                  <a:pt x="0" y="108860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7428646" y="6867929"/>
            <a:ext cx="1125169" cy="1088601"/>
          </a:xfrm>
          <a:custGeom>
            <a:avLst/>
            <a:gdLst/>
            <a:ahLst/>
            <a:cxnLst/>
            <a:rect l="l" t="t" r="r" b="b"/>
            <a:pathLst>
              <a:path w="1125169" h="1088601">
                <a:moveTo>
                  <a:pt x="0" y="0"/>
                </a:moveTo>
                <a:lnTo>
                  <a:pt x="1125168" y="0"/>
                </a:lnTo>
                <a:lnTo>
                  <a:pt x="1125168" y="1088601"/>
                </a:lnTo>
                <a:lnTo>
                  <a:pt x="0" y="108860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12439662" y="6857470"/>
            <a:ext cx="1121490" cy="1099060"/>
          </a:xfrm>
          <a:custGeom>
            <a:avLst/>
            <a:gdLst/>
            <a:ahLst/>
            <a:cxnLst/>
            <a:rect l="l" t="t" r="r" b="b"/>
            <a:pathLst>
              <a:path w="1121490" h="1099060">
                <a:moveTo>
                  <a:pt x="0" y="0"/>
                </a:moveTo>
                <a:lnTo>
                  <a:pt x="1121490" y="0"/>
                </a:lnTo>
                <a:lnTo>
                  <a:pt x="1121490" y="1099060"/>
                </a:lnTo>
                <a:lnTo>
                  <a:pt x="0" y="109906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8" name="TextBox 28"/>
          <p:cNvSpPr txBox="1"/>
          <p:nvPr/>
        </p:nvSpPr>
        <p:spPr>
          <a:xfrm>
            <a:off x="0" y="4708274"/>
            <a:ext cx="18288000" cy="8309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52"/>
              </a:lnSpc>
            </a:pPr>
            <a:r>
              <a:rPr lang="en-US" sz="5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STANDARD TAXONOMY LICENSING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2010194" y="8701696"/>
            <a:ext cx="4241655" cy="7278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Pre-built audience segments ready for immediate activation.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7023173" y="8701696"/>
            <a:ext cx="4241655" cy="7278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No cookies or device IDs required.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2036151" y="8701696"/>
            <a:ext cx="4241655" cy="7278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Typical lift with data-driven packages.</a:t>
            </a:r>
          </a:p>
        </p:txBody>
      </p:sp>
      <p:sp>
        <p:nvSpPr>
          <p:cNvPr id="32" name="Freeform 32"/>
          <p:cNvSpPr/>
          <p:nvPr/>
        </p:nvSpPr>
        <p:spPr>
          <a:xfrm>
            <a:off x="16261992" y="420485"/>
            <a:ext cx="1526420" cy="1526420"/>
          </a:xfrm>
          <a:custGeom>
            <a:avLst/>
            <a:gdLst/>
            <a:ahLst/>
            <a:cxnLst/>
            <a:rect l="l" t="t" r="r" b="b"/>
            <a:pathLst>
              <a:path w="1526420" h="1526420">
                <a:moveTo>
                  <a:pt x="0" y="0"/>
                </a:moveTo>
                <a:lnTo>
                  <a:pt x="1526420" y="0"/>
                </a:lnTo>
                <a:lnTo>
                  <a:pt x="1526420" y="1526419"/>
                </a:lnTo>
                <a:lnTo>
                  <a:pt x="0" y="152641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1020" r="-1020"/>
            </a:stretch>
          </a:blip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767497" y="3086100"/>
            <a:ext cx="10491803" cy="2104985"/>
            <a:chOff x="0" y="0"/>
            <a:chExt cx="2763273" cy="55439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63273" cy="554399"/>
            </a:xfrm>
            <a:custGeom>
              <a:avLst/>
              <a:gdLst/>
              <a:ahLst/>
              <a:cxnLst/>
              <a:rect l="l" t="t" r="r" b="b"/>
              <a:pathLst>
                <a:path w="2763273" h="554399">
                  <a:moveTo>
                    <a:pt x="0" y="0"/>
                  </a:moveTo>
                  <a:lnTo>
                    <a:pt x="2763273" y="0"/>
                  </a:lnTo>
                  <a:lnTo>
                    <a:pt x="2763273" y="554399"/>
                  </a:lnTo>
                  <a:lnTo>
                    <a:pt x="0" y="554399"/>
                  </a:lnTo>
                  <a:close/>
                </a:path>
              </a:pathLst>
            </a:custGeom>
            <a:solidFill>
              <a:srgbClr val="91AB6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763273" cy="5924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3086100"/>
            <a:ext cx="5941811" cy="2104985"/>
            <a:chOff x="0" y="0"/>
            <a:chExt cx="7922415" cy="2806646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/>
            <a:srcRect t="23430" b="23430"/>
            <a:stretch>
              <a:fillRect/>
            </a:stretch>
          </p:blipFill>
          <p:spPr>
            <a:xfrm>
              <a:off x="0" y="0"/>
              <a:ext cx="7922415" cy="2806646"/>
            </a:xfrm>
            <a:prstGeom prst="rect">
              <a:avLst/>
            </a:prstGeom>
          </p:spPr>
        </p:pic>
      </p:grpSp>
      <p:grpSp>
        <p:nvGrpSpPr>
          <p:cNvPr id="7" name="Group 7"/>
          <p:cNvGrpSpPr/>
          <p:nvPr/>
        </p:nvGrpSpPr>
        <p:grpSpPr>
          <a:xfrm>
            <a:off x="-371980" y="0"/>
            <a:ext cx="743961" cy="3086100"/>
            <a:chOff x="0" y="0"/>
            <a:chExt cx="19594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95940" cy="812800"/>
            </a:xfrm>
            <a:custGeom>
              <a:avLst/>
              <a:gdLst/>
              <a:ahLst/>
              <a:cxnLst/>
              <a:rect l="l" t="t" r="r" b="b"/>
              <a:pathLst>
                <a:path w="195940" h="812800">
                  <a:moveTo>
                    <a:pt x="0" y="0"/>
                  </a:moveTo>
                  <a:lnTo>
                    <a:pt x="195940" y="0"/>
                  </a:lnTo>
                  <a:lnTo>
                    <a:pt x="19594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91AB67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19594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7916020" y="7200900"/>
            <a:ext cx="743961" cy="3086100"/>
            <a:chOff x="0" y="0"/>
            <a:chExt cx="19594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95940" cy="812800"/>
            </a:xfrm>
            <a:custGeom>
              <a:avLst/>
              <a:gdLst/>
              <a:ahLst/>
              <a:cxnLst/>
              <a:rect l="l" t="t" r="r" b="b"/>
              <a:pathLst>
                <a:path w="195940" h="812800">
                  <a:moveTo>
                    <a:pt x="0" y="0"/>
                  </a:moveTo>
                  <a:lnTo>
                    <a:pt x="195940" y="0"/>
                  </a:lnTo>
                  <a:lnTo>
                    <a:pt x="19594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91AB67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19594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028700" y="664854"/>
            <a:ext cx="13564115" cy="8309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552"/>
              </a:lnSpc>
            </a:pPr>
            <a:r>
              <a:rPr lang="en-US" sz="56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IDFREE GO! RESEARCH ACTIVATION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434374" y="3553285"/>
            <a:ext cx="3000064" cy="1056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8"/>
              </a:lnSpc>
            </a:pPr>
            <a:r>
              <a:rPr lang="en-US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KANTAR </a:t>
            </a:r>
          </a:p>
          <a:p>
            <a:pPr algn="l">
              <a:lnSpc>
                <a:spcPts val="2808"/>
              </a:lnSpc>
            </a:pPr>
            <a:r>
              <a:rPr lang="en-US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MEDIA </a:t>
            </a:r>
          </a:p>
          <a:p>
            <a:pPr algn="l">
              <a:lnSpc>
                <a:spcPts val="2808"/>
              </a:lnSpc>
            </a:pPr>
            <a:r>
              <a:rPr lang="en-US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TOOLS</a:t>
            </a:r>
          </a:p>
        </p:txBody>
      </p:sp>
      <p:sp>
        <p:nvSpPr>
          <p:cNvPr id="15" name="AutoShape 15"/>
          <p:cNvSpPr/>
          <p:nvPr/>
        </p:nvSpPr>
        <p:spPr>
          <a:xfrm flipV="1">
            <a:off x="10434438" y="3355086"/>
            <a:ext cx="0" cy="1254973"/>
          </a:xfrm>
          <a:prstGeom prst="line">
            <a:avLst/>
          </a:prstGeom>
          <a:ln w="476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6" name="Group 16"/>
          <p:cNvGrpSpPr/>
          <p:nvPr/>
        </p:nvGrpSpPr>
        <p:grpSpPr>
          <a:xfrm>
            <a:off x="6767497" y="5438735"/>
            <a:ext cx="10491803" cy="2104985"/>
            <a:chOff x="0" y="0"/>
            <a:chExt cx="2763273" cy="554399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763273" cy="554399"/>
            </a:xfrm>
            <a:custGeom>
              <a:avLst/>
              <a:gdLst/>
              <a:ahLst/>
              <a:cxnLst/>
              <a:rect l="l" t="t" r="r" b="b"/>
              <a:pathLst>
                <a:path w="2763273" h="554399">
                  <a:moveTo>
                    <a:pt x="0" y="0"/>
                  </a:moveTo>
                  <a:lnTo>
                    <a:pt x="2763273" y="0"/>
                  </a:lnTo>
                  <a:lnTo>
                    <a:pt x="2763273" y="554399"/>
                  </a:lnTo>
                  <a:lnTo>
                    <a:pt x="0" y="554399"/>
                  </a:lnTo>
                  <a:close/>
                </a:path>
              </a:pathLst>
            </a:custGeom>
            <a:solidFill>
              <a:srgbClr val="D4AF37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2763273" cy="5924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028700" y="5438735"/>
            <a:ext cx="5941811" cy="2104985"/>
            <a:chOff x="0" y="0"/>
            <a:chExt cx="7922415" cy="2806646"/>
          </a:xfrm>
        </p:grpSpPr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3"/>
            <a:srcRect t="23430" b="23430"/>
            <a:stretch>
              <a:fillRect/>
            </a:stretch>
          </p:blipFill>
          <p:spPr>
            <a:xfrm>
              <a:off x="0" y="0"/>
              <a:ext cx="7922415" cy="2806646"/>
            </a:xfrm>
            <a:prstGeom prst="rect">
              <a:avLst/>
            </a:prstGeom>
          </p:spPr>
        </p:pic>
      </p:grpSp>
      <p:sp>
        <p:nvSpPr>
          <p:cNvPr id="21" name="TextBox 21"/>
          <p:cNvSpPr txBox="1"/>
          <p:nvPr/>
        </p:nvSpPr>
        <p:spPr>
          <a:xfrm>
            <a:off x="7434374" y="6027872"/>
            <a:ext cx="3000064" cy="704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8"/>
              </a:lnSpc>
            </a:pPr>
            <a:r>
              <a:rPr lang="en-US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IDFREE GO! INTEGRATION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6767497" y="7791370"/>
            <a:ext cx="10491803" cy="2104985"/>
            <a:chOff x="0" y="0"/>
            <a:chExt cx="2763273" cy="554399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2763273" cy="554399"/>
            </a:xfrm>
            <a:custGeom>
              <a:avLst/>
              <a:gdLst/>
              <a:ahLst/>
              <a:cxnLst/>
              <a:rect l="l" t="t" r="r" b="b"/>
              <a:pathLst>
                <a:path w="2763273" h="554399">
                  <a:moveTo>
                    <a:pt x="0" y="0"/>
                  </a:moveTo>
                  <a:lnTo>
                    <a:pt x="2763273" y="0"/>
                  </a:lnTo>
                  <a:lnTo>
                    <a:pt x="2763273" y="554399"/>
                  </a:lnTo>
                  <a:lnTo>
                    <a:pt x="0" y="554399"/>
                  </a:lnTo>
                  <a:close/>
                </a:path>
              </a:pathLst>
            </a:custGeom>
            <a:solidFill>
              <a:srgbClr val="002E5D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2763273" cy="5924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028700" y="7791370"/>
            <a:ext cx="5941811" cy="2104985"/>
            <a:chOff x="0" y="0"/>
            <a:chExt cx="7922415" cy="2806646"/>
          </a:xfrm>
        </p:grpSpPr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4"/>
            <a:srcRect t="18579" b="18579"/>
            <a:stretch>
              <a:fillRect/>
            </a:stretch>
          </p:blipFill>
          <p:spPr>
            <a:xfrm>
              <a:off x="0" y="0"/>
              <a:ext cx="7922415" cy="2806646"/>
            </a:xfrm>
            <a:prstGeom prst="rect">
              <a:avLst/>
            </a:prstGeom>
          </p:spPr>
        </p:pic>
      </p:grpSp>
      <p:sp>
        <p:nvSpPr>
          <p:cNvPr id="27" name="TextBox 27"/>
          <p:cNvSpPr txBox="1"/>
          <p:nvPr/>
        </p:nvSpPr>
        <p:spPr>
          <a:xfrm>
            <a:off x="7386752" y="8411399"/>
            <a:ext cx="3000064" cy="704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8"/>
              </a:lnSpc>
            </a:pPr>
            <a:r>
              <a:rPr lang="en-US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DIRECT </a:t>
            </a:r>
          </a:p>
          <a:p>
            <a:pPr algn="l">
              <a:lnSpc>
                <a:spcPts val="2808"/>
              </a:lnSpc>
            </a:pPr>
            <a:r>
              <a:rPr lang="en-US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ACTIVATION</a:t>
            </a:r>
          </a:p>
        </p:txBody>
      </p:sp>
      <p:sp>
        <p:nvSpPr>
          <p:cNvPr id="28" name="Freeform 28"/>
          <p:cNvSpPr/>
          <p:nvPr/>
        </p:nvSpPr>
        <p:spPr>
          <a:xfrm>
            <a:off x="16261992" y="420485"/>
            <a:ext cx="1526420" cy="1526420"/>
          </a:xfrm>
          <a:custGeom>
            <a:avLst/>
            <a:gdLst/>
            <a:ahLst/>
            <a:cxnLst/>
            <a:rect l="l" t="t" r="r" b="b"/>
            <a:pathLst>
              <a:path w="1526420" h="1526420">
                <a:moveTo>
                  <a:pt x="0" y="0"/>
                </a:moveTo>
                <a:lnTo>
                  <a:pt x="1526420" y="0"/>
                </a:lnTo>
                <a:lnTo>
                  <a:pt x="1526420" y="1526419"/>
                </a:lnTo>
                <a:lnTo>
                  <a:pt x="0" y="152641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020" r="-1020"/>
            </a:stretch>
          </a:blipFill>
        </p:spPr>
      </p:sp>
      <p:sp>
        <p:nvSpPr>
          <p:cNvPr id="29" name="AutoShape 29"/>
          <p:cNvSpPr/>
          <p:nvPr/>
        </p:nvSpPr>
        <p:spPr>
          <a:xfrm flipV="1">
            <a:off x="10398719" y="5802518"/>
            <a:ext cx="23812" cy="1500596"/>
          </a:xfrm>
          <a:prstGeom prst="line">
            <a:avLst/>
          </a:prstGeom>
          <a:ln w="476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0" name="AutoShape 30"/>
          <p:cNvSpPr/>
          <p:nvPr/>
        </p:nvSpPr>
        <p:spPr>
          <a:xfrm flipV="1">
            <a:off x="10363004" y="8148785"/>
            <a:ext cx="23812" cy="1500596"/>
          </a:xfrm>
          <a:prstGeom prst="line">
            <a:avLst/>
          </a:prstGeom>
          <a:ln w="476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1" name="Freeform 31"/>
          <p:cNvSpPr/>
          <p:nvPr/>
        </p:nvSpPr>
        <p:spPr>
          <a:xfrm>
            <a:off x="14744886" y="420485"/>
            <a:ext cx="1554957" cy="1554957"/>
          </a:xfrm>
          <a:custGeom>
            <a:avLst/>
            <a:gdLst/>
            <a:ahLst/>
            <a:cxnLst/>
            <a:rect l="l" t="t" r="r" b="b"/>
            <a:pathLst>
              <a:path w="1554957" h="1554957">
                <a:moveTo>
                  <a:pt x="0" y="0"/>
                </a:moveTo>
                <a:lnTo>
                  <a:pt x="1554957" y="0"/>
                </a:lnTo>
                <a:lnTo>
                  <a:pt x="1554957" y="1554957"/>
                </a:lnTo>
                <a:lnTo>
                  <a:pt x="0" y="155495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32" name="Freeform 32"/>
          <p:cNvSpPr/>
          <p:nvPr/>
        </p:nvSpPr>
        <p:spPr>
          <a:xfrm>
            <a:off x="1064601" y="1822594"/>
            <a:ext cx="777731" cy="777731"/>
          </a:xfrm>
          <a:custGeom>
            <a:avLst/>
            <a:gdLst/>
            <a:ahLst/>
            <a:cxnLst/>
            <a:rect l="l" t="t" r="r" b="b"/>
            <a:pathLst>
              <a:path w="777731" h="777731">
                <a:moveTo>
                  <a:pt x="0" y="0"/>
                </a:moveTo>
                <a:lnTo>
                  <a:pt x="777731" y="0"/>
                </a:lnTo>
                <a:lnTo>
                  <a:pt x="777731" y="777731"/>
                </a:lnTo>
                <a:lnTo>
                  <a:pt x="0" y="77773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33" name="TextBox 33"/>
          <p:cNvSpPr txBox="1"/>
          <p:nvPr/>
        </p:nvSpPr>
        <p:spPr>
          <a:xfrm>
            <a:off x="10896401" y="3405037"/>
            <a:ext cx="3477738" cy="3963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DIRECT EXPORT 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0938897" y="3996412"/>
            <a:ext cx="5564059" cy="9353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19"/>
              </a:lnSpc>
              <a:spcBef>
                <a:spcPct val="0"/>
              </a:spcBef>
            </a:pPr>
            <a:r>
              <a:rPr lang="en-US" sz="1799" spc="7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Direct export from Kantar Media tools like Orvesto Konsument (SE), Index Danmark (DK), Forbruker &amp; Media (NO), and Mind (FI).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0896401" y="5757672"/>
            <a:ext cx="5791283" cy="3963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SEAMLESS CONNECTION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0938897" y="6368096"/>
            <a:ext cx="5564059" cy="9353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19"/>
              </a:lnSpc>
              <a:spcBef>
                <a:spcPct val="0"/>
              </a:spcBef>
            </a:pPr>
            <a:r>
              <a:rPr lang="en-US" sz="1799" spc="7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Seamless connection between research insights and your digital inventory. Anything you build directly into your ad server or SSP.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0896401" y="8110307"/>
            <a:ext cx="3477738" cy="3963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MARKET-APPROVED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0938897" y="8720731"/>
            <a:ext cx="5564059" cy="1249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19"/>
              </a:lnSpc>
              <a:spcBef>
                <a:spcPct val="0"/>
              </a:spcBef>
            </a:pPr>
            <a:r>
              <a:rPr lang="en-US" sz="1799" spc="7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Market-approved consumer-centric strategies go beyond basic demographics, creating higher-value audience segments.</a:t>
            </a:r>
          </a:p>
          <a:p>
            <a:pPr algn="l">
              <a:lnSpc>
                <a:spcPts val="2519"/>
              </a:lnSpc>
              <a:spcBef>
                <a:spcPct val="0"/>
              </a:spcBef>
            </a:pPr>
            <a:endParaRPr lang="en-US" sz="1799" spc="7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9" name="TextBox 39"/>
          <p:cNvSpPr txBox="1"/>
          <p:nvPr/>
        </p:nvSpPr>
        <p:spPr>
          <a:xfrm>
            <a:off x="2213807" y="1784862"/>
            <a:ext cx="12160332" cy="8154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 b="1" spc="9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EXPANDED REVENUE:</a:t>
            </a:r>
            <a:r>
              <a:rPr lang="en-US" sz="2400" spc="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Unlock new agency budgets by enabling their preferred planning tools to connect with your platforms.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261992" y="420485"/>
            <a:ext cx="1526420" cy="1526420"/>
          </a:xfrm>
          <a:custGeom>
            <a:avLst/>
            <a:gdLst/>
            <a:ahLst/>
            <a:cxnLst/>
            <a:rect l="l" t="t" r="r" b="b"/>
            <a:pathLst>
              <a:path w="1526420" h="1526420">
                <a:moveTo>
                  <a:pt x="0" y="0"/>
                </a:moveTo>
                <a:lnTo>
                  <a:pt x="1526420" y="0"/>
                </a:lnTo>
                <a:lnTo>
                  <a:pt x="1526420" y="1526419"/>
                </a:lnTo>
                <a:lnTo>
                  <a:pt x="0" y="152641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20" r="-1020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7916020" y="7179608"/>
            <a:ext cx="743961" cy="3395950"/>
            <a:chOff x="0" y="0"/>
            <a:chExt cx="195940" cy="89440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5940" cy="894407"/>
            </a:xfrm>
            <a:custGeom>
              <a:avLst/>
              <a:gdLst/>
              <a:ahLst/>
              <a:cxnLst/>
              <a:rect l="l" t="t" r="r" b="b"/>
              <a:pathLst>
                <a:path w="195940" h="894407">
                  <a:moveTo>
                    <a:pt x="0" y="0"/>
                  </a:moveTo>
                  <a:lnTo>
                    <a:pt x="195940" y="0"/>
                  </a:lnTo>
                  <a:lnTo>
                    <a:pt x="195940" y="894407"/>
                  </a:lnTo>
                  <a:lnTo>
                    <a:pt x="0" y="894407"/>
                  </a:lnTo>
                  <a:close/>
                </a:path>
              </a:pathLst>
            </a:custGeom>
            <a:solidFill>
              <a:srgbClr val="91AB67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195940" cy="9325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-371980" y="-359356"/>
            <a:ext cx="743961" cy="3086100"/>
            <a:chOff x="0" y="0"/>
            <a:chExt cx="19594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5940" cy="812800"/>
            </a:xfrm>
            <a:custGeom>
              <a:avLst/>
              <a:gdLst/>
              <a:ahLst/>
              <a:cxnLst/>
              <a:rect l="l" t="t" r="r" b="b"/>
              <a:pathLst>
                <a:path w="195940" h="812800">
                  <a:moveTo>
                    <a:pt x="0" y="0"/>
                  </a:moveTo>
                  <a:lnTo>
                    <a:pt x="195940" y="0"/>
                  </a:lnTo>
                  <a:lnTo>
                    <a:pt x="19594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91AB67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19594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6842559" y="905785"/>
            <a:ext cx="8496671" cy="8475429"/>
          </a:xfrm>
          <a:custGeom>
            <a:avLst/>
            <a:gdLst/>
            <a:ahLst/>
            <a:cxnLst/>
            <a:rect l="l" t="t" r="r" b="b"/>
            <a:pathLst>
              <a:path w="8496671" h="8475429">
                <a:moveTo>
                  <a:pt x="0" y="0"/>
                </a:moveTo>
                <a:lnTo>
                  <a:pt x="8496671" y="0"/>
                </a:lnTo>
                <a:lnTo>
                  <a:pt x="8496671" y="8475430"/>
                </a:lnTo>
                <a:lnTo>
                  <a:pt x="0" y="847543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3116673" y="3137112"/>
            <a:ext cx="1050115" cy="1050115"/>
          </a:xfrm>
          <a:custGeom>
            <a:avLst/>
            <a:gdLst/>
            <a:ahLst/>
            <a:cxnLst/>
            <a:rect l="l" t="t" r="r" b="b"/>
            <a:pathLst>
              <a:path w="1050115" h="1050115">
                <a:moveTo>
                  <a:pt x="0" y="0"/>
                </a:moveTo>
                <a:lnTo>
                  <a:pt x="1050115" y="0"/>
                </a:lnTo>
                <a:lnTo>
                  <a:pt x="1050115" y="1050115"/>
                </a:lnTo>
                <a:lnTo>
                  <a:pt x="0" y="105011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7761042" y="5267440"/>
            <a:ext cx="1056591" cy="1056591"/>
          </a:xfrm>
          <a:custGeom>
            <a:avLst/>
            <a:gdLst/>
            <a:ahLst/>
            <a:cxnLst/>
            <a:rect l="l" t="t" r="r" b="b"/>
            <a:pathLst>
              <a:path w="1056591" h="1056591">
                <a:moveTo>
                  <a:pt x="0" y="0"/>
                </a:moveTo>
                <a:lnTo>
                  <a:pt x="1056591" y="0"/>
                </a:lnTo>
                <a:lnTo>
                  <a:pt x="1056591" y="1056591"/>
                </a:lnTo>
                <a:lnTo>
                  <a:pt x="0" y="105659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688877" y="3725719"/>
            <a:ext cx="2598312" cy="2598312"/>
          </a:xfrm>
          <a:custGeom>
            <a:avLst/>
            <a:gdLst/>
            <a:ahLst/>
            <a:cxnLst/>
            <a:rect l="l" t="t" r="r" b="b"/>
            <a:pathLst>
              <a:path w="2598312" h="2598312">
                <a:moveTo>
                  <a:pt x="0" y="0"/>
                </a:moveTo>
                <a:lnTo>
                  <a:pt x="2598313" y="0"/>
                </a:lnTo>
                <a:lnTo>
                  <a:pt x="2598313" y="2598312"/>
                </a:lnTo>
                <a:lnTo>
                  <a:pt x="0" y="259831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2247248" y="6506204"/>
            <a:ext cx="1053722" cy="1053722"/>
          </a:xfrm>
          <a:custGeom>
            <a:avLst/>
            <a:gdLst/>
            <a:ahLst/>
            <a:cxnLst/>
            <a:rect l="l" t="t" r="r" b="b"/>
            <a:pathLst>
              <a:path w="1053722" h="1053722">
                <a:moveTo>
                  <a:pt x="0" y="0"/>
                </a:moveTo>
                <a:lnTo>
                  <a:pt x="1053723" y="0"/>
                </a:lnTo>
                <a:lnTo>
                  <a:pt x="1053723" y="1053722"/>
                </a:lnTo>
                <a:lnTo>
                  <a:pt x="0" y="105372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9003543" y="2376551"/>
            <a:ext cx="1015467" cy="1014455"/>
          </a:xfrm>
          <a:custGeom>
            <a:avLst/>
            <a:gdLst/>
            <a:ahLst/>
            <a:cxnLst/>
            <a:rect l="l" t="t" r="r" b="b"/>
            <a:pathLst>
              <a:path w="1015467" h="1014455">
                <a:moveTo>
                  <a:pt x="0" y="0"/>
                </a:moveTo>
                <a:lnTo>
                  <a:pt x="1015467" y="0"/>
                </a:lnTo>
                <a:lnTo>
                  <a:pt x="1015467" y="1014454"/>
                </a:lnTo>
                <a:lnTo>
                  <a:pt x="0" y="101445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9164173" y="2113600"/>
            <a:ext cx="3477738" cy="8154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CUSTOM </a:t>
            </a:r>
          </a:p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BUILD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28700" y="6597041"/>
            <a:ext cx="6598812" cy="25164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50"/>
              </a:lnSpc>
            </a:pPr>
            <a:r>
              <a:rPr lang="en-US" sz="50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BONUS</a:t>
            </a:r>
            <a:r>
              <a:rPr lang="en-US" sz="50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</a:p>
          <a:p>
            <a:pPr algn="l">
              <a:lnSpc>
                <a:spcPts val="7019"/>
              </a:lnSpc>
            </a:pPr>
            <a:r>
              <a:rPr lang="en-US" sz="60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ACCESS TO</a:t>
            </a:r>
          </a:p>
          <a:p>
            <a:pPr algn="l">
              <a:lnSpc>
                <a:spcPts val="7019"/>
              </a:lnSpc>
            </a:pPr>
            <a:r>
              <a:rPr lang="en-US" sz="60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IDFREE.COM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667168" y="1209354"/>
            <a:ext cx="2960345" cy="14274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 b="1">
                <a:solidFill>
                  <a:srgbClr val="91AB6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CUSTOM BUILD</a:t>
            </a:r>
          </a:p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Create bespoke audience segments for specific campaigns.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5141585" y="2789238"/>
            <a:ext cx="2960345" cy="1113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50" b="1" dirty="0">
                <a:solidFill>
                  <a:srgbClr val="002E5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LAUNCH</a:t>
            </a:r>
          </a:p>
          <a:p>
            <a:pPr algn="ctr">
              <a:lnSpc>
                <a:spcPts val="2520"/>
              </a:lnSpc>
            </a:pPr>
            <a:r>
              <a:rPr lang="en-US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Implement</a:t>
            </a:r>
            <a:r>
              <a:rPr lang="en-US" sz="18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segments </a:t>
            </a:r>
            <a:endParaRPr lang="en-US" sz="1800" dirty="0">
              <a:solidFill>
                <a:srgbClr val="000000"/>
              </a:solidFill>
              <a:latin typeface="Montserrat"/>
              <a:ea typeface="Montserrat"/>
              <a:cs typeface="Montserrat"/>
            </a:endParaRPr>
          </a:p>
          <a:p>
            <a:pPr algn="ctr">
              <a:lnSpc>
                <a:spcPts val="2520"/>
              </a:lnSpc>
            </a:pPr>
            <a:r>
              <a:rPr lang="en-US" sz="18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across your inventory.</a:t>
            </a:r>
            <a:endParaRPr lang="en-US" sz="1800" dirty="0">
              <a:solidFill>
                <a:srgbClr val="000000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2068115" y="4500433"/>
            <a:ext cx="3477738" cy="3963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LAUNCH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4298955" y="7835460"/>
            <a:ext cx="2960345" cy="1438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50" b="1" dirty="0">
                <a:solidFill>
                  <a:srgbClr val="7DB6B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MONETIZE</a:t>
            </a:r>
          </a:p>
          <a:p>
            <a:pPr algn="ctr">
              <a:lnSpc>
                <a:spcPts val="2520"/>
              </a:lnSpc>
            </a:pPr>
            <a:r>
              <a:rPr lang="en-US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Package</a:t>
            </a:r>
            <a:r>
              <a:rPr lang="en-US" sz="18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custom audiences for </a:t>
            </a:r>
            <a:endParaRPr lang="en-US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>
              <a:lnSpc>
                <a:spcPts val="2520"/>
              </a:lnSpc>
            </a:pPr>
            <a:r>
              <a:rPr lang="en-US" sz="18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premium sales.</a:t>
            </a:r>
            <a:endParaRPr lang="en-US" sz="1800" dirty="0">
              <a:solidFill>
                <a:srgbClr val="000000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10163993" y="7844985"/>
            <a:ext cx="3477738" cy="3963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MONETIZE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7264674" y="6539891"/>
            <a:ext cx="3477738" cy="3963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OPTIMIZE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3882215" y="5535868"/>
            <a:ext cx="2960345" cy="1113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 b="1">
                <a:solidFill>
                  <a:srgbClr val="D4AF37">
                    <a:alpha val="80000"/>
                  </a:srgbClr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OPTIMIZE</a:t>
            </a:r>
          </a:p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000000">
                    <a:alpha val="80000"/>
                  </a:srgbClr>
                </a:solidFill>
                <a:latin typeface="Montserrat"/>
                <a:ea typeface="Montserrat"/>
                <a:cs typeface="Montserrat"/>
                <a:sym typeface="Montserrat"/>
              </a:rPr>
              <a:t>Refine segments based on performance data.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4358201"/>
            <a:chOff x="0" y="0"/>
            <a:chExt cx="24384000" cy="5810935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28816" b="28816"/>
            <a:stretch>
              <a:fillRect/>
            </a:stretch>
          </p:blipFill>
          <p:spPr>
            <a:xfrm>
              <a:off x="0" y="0"/>
              <a:ext cx="24384000" cy="5810935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-135631" y="3874538"/>
            <a:ext cx="18559262" cy="1570598"/>
            <a:chOff x="0" y="0"/>
            <a:chExt cx="4888036" cy="41365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888036" cy="413655"/>
            </a:xfrm>
            <a:custGeom>
              <a:avLst/>
              <a:gdLst/>
              <a:ahLst/>
              <a:cxnLst/>
              <a:rect l="l" t="t" r="r" b="b"/>
              <a:pathLst>
                <a:path w="4888036" h="413655">
                  <a:moveTo>
                    <a:pt x="0" y="0"/>
                  </a:moveTo>
                  <a:lnTo>
                    <a:pt x="4888036" y="0"/>
                  </a:lnTo>
                  <a:lnTo>
                    <a:pt x="4888036" y="413655"/>
                  </a:lnTo>
                  <a:lnTo>
                    <a:pt x="0" y="413655"/>
                  </a:lnTo>
                  <a:close/>
                </a:path>
              </a:pathLst>
            </a:custGeom>
            <a:solidFill>
              <a:srgbClr val="91AB67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4888036" cy="4517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2073832" y="5911637"/>
            <a:ext cx="4252506" cy="1972036"/>
            <a:chOff x="0" y="0"/>
            <a:chExt cx="1120002" cy="51938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120002" cy="519384"/>
            </a:xfrm>
            <a:custGeom>
              <a:avLst/>
              <a:gdLst/>
              <a:ahLst/>
              <a:cxnLst/>
              <a:rect l="l" t="t" r="r" b="b"/>
              <a:pathLst>
                <a:path w="1120002" h="519384">
                  <a:moveTo>
                    <a:pt x="0" y="0"/>
                  </a:moveTo>
                  <a:lnTo>
                    <a:pt x="1120002" y="0"/>
                  </a:lnTo>
                  <a:lnTo>
                    <a:pt x="1120002" y="519384"/>
                  </a:lnTo>
                  <a:lnTo>
                    <a:pt x="0" y="519384"/>
                  </a:lnTo>
                  <a:close/>
                </a:path>
              </a:pathLst>
            </a:custGeom>
            <a:solidFill>
              <a:srgbClr val="002E5D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1120002" cy="55748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7006162" y="5911637"/>
            <a:ext cx="4252506" cy="1972036"/>
            <a:chOff x="0" y="0"/>
            <a:chExt cx="1120002" cy="51938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120002" cy="519384"/>
            </a:xfrm>
            <a:custGeom>
              <a:avLst/>
              <a:gdLst/>
              <a:ahLst/>
              <a:cxnLst/>
              <a:rect l="l" t="t" r="r" b="b"/>
              <a:pathLst>
                <a:path w="1120002" h="519384">
                  <a:moveTo>
                    <a:pt x="0" y="0"/>
                  </a:moveTo>
                  <a:lnTo>
                    <a:pt x="1120002" y="0"/>
                  </a:lnTo>
                  <a:lnTo>
                    <a:pt x="1120002" y="519384"/>
                  </a:lnTo>
                  <a:lnTo>
                    <a:pt x="0" y="519384"/>
                  </a:lnTo>
                  <a:close/>
                </a:path>
              </a:pathLst>
            </a:custGeom>
            <a:solidFill>
              <a:srgbClr val="91AB67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1120002" cy="55748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2012662" y="5906407"/>
            <a:ext cx="4252506" cy="1972036"/>
            <a:chOff x="0" y="0"/>
            <a:chExt cx="1120002" cy="519384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120002" cy="519384"/>
            </a:xfrm>
            <a:custGeom>
              <a:avLst/>
              <a:gdLst/>
              <a:ahLst/>
              <a:cxnLst/>
              <a:rect l="l" t="t" r="r" b="b"/>
              <a:pathLst>
                <a:path w="1120002" h="519384">
                  <a:moveTo>
                    <a:pt x="0" y="0"/>
                  </a:moveTo>
                  <a:lnTo>
                    <a:pt x="1120002" y="0"/>
                  </a:lnTo>
                  <a:lnTo>
                    <a:pt x="1120002" y="519384"/>
                  </a:lnTo>
                  <a:lnTo>
                    <a:pt x="0" y="519384"/>
                  </a:lnTo>
                  <a:close/>
                </a:path>
              </a:pathLst>
            </a:custGeom>
            <a:solidFill>
              <a:srgbClr val="D4AF37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1120002" cy="55748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4940010" y="6127684"/>
            <a:ext cx="1046978" cy="1046978"/>
          </a:xfrm>
          <a:custGeom>
            <a:avLst/>
            <a:gdLst/>
            <a:ahLst/>
            <a:cxnLst/>
            <a:rect l="l" t="t" r="r" b="b"/>
            <a:pathLst>
              <a:path w="1046978" h="1046978">
                <a:moveTo>
                  <a:pt x="0" y="0"/>
                </a:moveTo>
                <a:lnTo>
                  <a:pt x="1046977" y="0"/>
                </a:lnTo>
                <a:lnTo>
                  <a:pt x="1046977" y="1046978"/>
                </a:lnTo>
                <a:lnTo>
                  <a:pt x="0" y="104697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9709653" y="6185086"/>
            <a:ext cx="1287977" cy="932174"/>
          </a:xfrm>
          <a:custGeom>
            <a:avLst/>
            <a:gdLst/>
            <a:ahLst/>
            <a:cxnLst/>
            <a:rect l="l" t="t" r="r" b="b"/>
            <a:pathLst>
              <a:path w="1287977" h="932174">
                <a:moveTo>
                  <a:pt x="0" y="0"/>
                </a:moveTo>
                <a:lnTo>
                  <a:pt x="1287978" y="0"/>
                </a:lnTo>
                <a:lnTo>
                  <a:pt x="1287978" y="932174"/>
                </a:lnTo>
                <a:lnTo>
                  <a:pt x="0" y="93217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5003512" y="6222254"/>
            <a:ext cx="1003573" cy="1020269"/>
          </a:xfrm>
          <a:custGeom>
            <a:avLst/>
            <a:gdLst/>
            <a:ahLst/>
            <a:cxnLst/>
            <a:rect l="l" t="t" r="r" b="b"/>
            <a:pathLst>
              <a:path w="1003573" h="1020269">
                <a:moveTo>
                  <a:pt x="0" y="0"/>
                </a:moveTo>
                <a:lnTo>
                  <a:pt x="1003574" y="0"/>
                </a:lnTo>
                <a:lnTo>
                  <a:pt x="1003574" y="1020269"/>
                </a:lnTo>
                <a:lnTo>
                  <a:pt x="0" y="102026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11691" y="4224611"/>
            <a:ext cx="18288000" cy="8309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52"/>
              </a:lnSpc>
            </a:pPr>
            <a:r>
              <a:rPr lang="en-US" sz="5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WHAT'S REQUIRED FROM YOU?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084683" y="8118739"/>
            <a:ext cx="4241655" cy="6210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Most platforms already support </a:t>
            </a:r>
          </a:p>
          <a:p>
            <a:pPr algn="ctr">
              <a:lnSpc>
                <a:spcPts val="2520"/>
              </a:lnSpc>
            </a:pPr>
            <a:r>
              <a:rPr lang="en-US" sz="18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geo-targeting capabilities.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2363025" y="6854325"/>
            <a:ext cx="4252506" cy="7278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AD SERVER &amp; </a:t>
            </a:r>
          </a:p>
          <a:p>
            <a:pPr algn="l">
              <a:lnSpc>
                <a:spcPts val="2940"/>
              </a:lnSpc>
            </a:pPr>
            <a:r>
              <a:rPr lang="en-US" sz="21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SSP COMPATIBILITY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7369631" y="6859555"/>
            <a:ext cx="4252506" cy="7278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INTERNAL SALES </a:t>
            </a:r>
          </a:p>
          <a:p>
            <a:pPr algn="l">
              <a:lnSpc>
                <a:spcPts val="2940"/>
              </a:lnSpc>
            </a:pPr>
            <a:r>
              <a:rPr lang="en-US" sz="21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INTEGRATION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2364875" y="6849096"/>
            <a:ext cx="4252506" cy="7278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WE DELIVER, </a:t>
            </a:r>
          </a:p>
          <a:p>
            <a:pPr algn="l">
              <a:lnSpc>
                <a:spcPts val="2940"/>
              </a:lnSpc>
            </a:pPr>
            <a:r>
              <a:rPr lang="en-US" sz="21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YOU DEPLOY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2080338" y="8860285"/>
            <a:ext cx="4241655" cy="9353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Simply verify that your current ad server and SSP configuration can handle our data format.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7034864" y="8118739"/>
            <a:ext cx="4241655" cy="6210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Align audience usage with your </a:t>
            </a:r>
          </a:p>
          <a:p>
            <a:pPr algn="ctr">
              <a:lnSpc>
                <a:spcPts val="2520"/>
              </a:lnSpc>
            </a:pPr>
            <a:r>
              <a:rPr lang="en-US" sz="18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existing sales processes.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7036886" y="8860285"/>
            <a:ext cx="4241655" cy="9353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Ensure your team understands how </a:t>
            </a:r>
          </a:p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to package and position these new targeting options.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2023514" y="8107309"/>
            <a:ext cx="4241655" cy="6210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GDR delivers all audience data in your required format.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2023514" y="8864182"/>
            <a:ext cx="4412335" cy="8713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GDR can support your integration and setup needs. Tech help is available, but not included in licensing fees.</a:t>
            </a:r>
          </a:p>
        </p:txBody>
      </p:sp>
      <p:sp>
        <p:nvSpPr>
          <p:cNvPr id="29" name="Freeform 29"/>
          <p:cNvSpPr/>
          <p:nvPr/>
        </p:nvSpPr>
        <p:spPr>
          <a:xfrm>
            <a:off x="16261992" y="420485"/>
            <a:ext cx="1526420" cy="1526420"/>
          </a:xfrm>
          <a:custGeom>
            <a:avLst/>
            <a:gdLst/>
            <a:ahLst/>
            <a:cxnLst/>
            <a:rect l="l" t="t" r="r" b="b"/>
            <a:pathLst>
              <a:path w="1526420" h="1526420">
                <a:moveTo>
                  <a:pt x="0" y="0"/>
                </a:moveTo>
                <a:lnTo>
                  <a:pt x="1526420" y="0"/>
                </a:lnTo>
                <a:lnTo>
                  <a:pt x="1526420" y="1526419"/>
                </a:lnTo>
                <a:lnTo>
                  <a:pt x="0" y="152641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1020" r="-1020"/>
            </a:stretch>
          </a:blipFill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56006" y="3360166"/>
            <a:ext cx="3122798" cy="5231384"/>
            <a:chOff x="0" y="0"/>
            <a:chExt cx="822465" cy="137781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22465" cy="1377813"/>
            </a:xfrm>
            <a:custGeom>
              <a:avLst/>
              <a:gdLst/>
              <a:ahLst/>
              <a:cxnLst/>
              <a:rect l="l" t="t" r="r" b="b"/>
              <a:pathLst>
                <a:path w="822465" h="1377813">
                  <a:moveTo>
                    <a:pt x="0" y="0"/>
                  </a:moveTo>
                  <a:lnTo>
                    <a:pt x="822465" y="0"/>
                  </a:lnTo>
                  <a:lnTo>
                    <a:pt x="822465" y="1377813"/>
                  </a:lnTo>
                  <a:lnTo>
                    <a:pt x="0" y="1377813"/>
                  </a:lnTo>
                  <a:close/>
                </a:path>
              </a:pathLst>
            </a:custGeom>
            <a:solidFill>
              <a:srgbClr val="002E5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22465" cy="14159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269304" y="3360166"/>
            <a:ext cx="3122798" cy="5231384"/>
            <a:chOff x="0" y="0"/>
            <a:chExt cx="822465" cy="137781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22465" cy="1377813"/>
            </a:xfrm>
            <a:custGeom>
              <a:avLst/>
              <a:gdLst/>
              <a:ahLst/>
              <a:cxnLst/>
              <a:rect l="l" t="t" r="r" b="b"/>
              <a:pathLst>
                <a:path w="822465" h="1377813">
                  <a:moveTo>
                    <a:pt x="0" y="0"/>
                  </a:moveTo>
                  <a:lnTo>
                    <a:pt x="822465" y="0"/>
                  </a:lnTo>
                  <a:lnTo>
                    <a:pt x="822465" y="1377813"/>
                  </a:lnTo>
                  <a:lnTo>
                    <a:pt x="0" y="1377813"/>
                  </a:lnTo>
                  <a:close/>
                </a:path>
              </a:pathLst>
            </a:custGeom>
            <a:solidFill>
              <a:srgbClr val="91AB67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22465" cy="14159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rot="-10800000">
            <a:off x="1583881" y="3028155"/>
            <a:ext cx="1943249" cy="1846086"/>
          </a:xfrm>
          <a:custGeom>
            <a:avLst/>
            <a:gdLst/>
            <a:ahLst/>
            <a:cxnLst/>
            <a:rect l="l" t="t" r="r" b="b"/>
            <a:pathLst>
              <a:path w="1943249" h="1846086">
                <a:moveTo>
                  <a:pt x="0" y="0"/>
                </a:moveTo>
                <a:lnTo>
                  <a:pt x="1943248" y="0"/>
                </a:lnTo>
                <a:lnTo>
                  <a:pt x="1943248" y="1846086"/>
                </a:lnTo>
                <a:lnTo>
                  <a:pt x="0" y="18460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10800000">
            <a:off x="4858303" y="2994585"/>
            <a:ext cx="1943249" cy="1846086"/>
          </a:xfrm>
          <a:custGeom>
            <a:avLst/>
            <a:gdLst/>
            <a:ahLst/>
            <a:cxnLst/>
            <a:rect l="l" t="t" r="r" b="b"/>
            <a:pathLst>
              <a:path w="1943249" h="1846086">
                <a:moveTo>
                  <a:pt x="0" y="0"/>
                </a:moveTo>
                <a:lnTo>
                  <a:pt x="1943248" y="0"/>
                </a:lnTo>
                <a:lnTo>
                  <a:pt x="1943248" y="1846086"/>
                </a:lnTo>
                <a:lnTo>
                  <a:pt x="0" y="18460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7582601" y="3360166"/>
            <a:ext cx="3122798" cy="5231384"/>
            <a:chOff x="0" y="0"/>
            <a:chExt cx="822465" cy="137781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22465" cy="1377813"/>
            </a:xfrm>
            <a:custGeom>
              <a:avLst/>
              <a:gdLst/>
              <a:ahLst/>
              <a:cxnLst/>
              <a:rect l="l" t="t" r="r" b="b"/>
              <a:pathLst>
                <a:path w="822465" h="1377813">
                  <a:moveTo>
                    <a:pt x="0" y="0"/>
                  </a:moveTo>
                  <a:lnTo>
                    <a:pt x="822465" y="0"/>
                  </a:lnTo>
                  <a:lnTo>
                    <a:pt x="822465" y="1377813"/>
                  </a:lnTo>
                  <a:lnTo>
                    <a:pt x="0" y="1377813"/>
                  </a:lnTo>
                  <a:close/>
                </a:path>
              </a:pathLst>
            </a:custGeom>
            <a:solidFill>
              <a:srgbClr val="D4AF37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822465" cy="14159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 rot="-10800000">
            <a:off x="8240367" y="3028155"/>
            <a:ext cx="1943249" cy="1846086"/>
          </a:xfrm>
          <a:custGeom>
            <a:avLst/>
            <a:gdLst/>
            <a:ahLst/>
            <a:cxnLst/>
            <a:rect l="l" t="t" r="r" b="b"/>
            <a:pathLst>
              <a:path w="1943249" h="1846086">
                <a:moveTo>
                  <a:pt x="0" y="0"/>
                </a:moveTo>
                <a:lnTo>
                  <a:pt x="1943249" y="0"/>
                </a:lnTo>
                <a:lnTo>
                  <a:pt x="1943249" y="1846086"/>
                </a:lnTo>
                <a:lnTo>
                  <a:pt x="0" y="184608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14" name="Group 14"/>
          <p:cNvGrpSpPr/>
          <p:nvPr/>
        </p:nvGrpSpPr>
        <p:grpSpPr>
          <a:xfrm>
            <a:off x="10895899" y="3360166"/>
            <a:ext cx="3122798" cy="5231384"/>
            <a:chOff x="0" y="0"/>
            <a:chExt cx="822465" cy="137781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22465" cy="1377813"/>
            </a:xfrm>
            <a:custGeom>
              <a:avLst/>
              <a:gdLst/>
              <a:ahLst/>
              <a:cxnLst/>
              <a:rect l="l" t="t" r="r" b="b"/>
              <a:pathLst>
                <a:path w="822465" h="1377813">
                  <a:moveTo>
                    <a:pt x="0" y="0"/>
                  </a:moveTo>
                  <a:lnTo>
                    <a:pt x="822465" y="0"/>
                  </a:lnTo>
                  <a:lnTo>
                    <a:pt x="822465" y="1377813"/>
                  </a:lnTo>
                  <a:lnTo>
                    <a:pt x="0" y="1377813"/>
                  </a:lnTo>
                  <a:close/>
                </a:path>
              </a:pathLst>
            </a:custGeom>
            <a:solidFill>
              <a:srgbClr val="002E5D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822465" cy="14159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 rot="-10800000">
            <a:off x="11469043" y="3028155"/>
            <a:ext cx="1943249" cy="1846086"/>
          </a:xfrm>
          <a:custGeom>
            <a:avLst/>
            <a:gdLst/>
            <a:ahLst/>
            <a:cxnLst/>
            <a:rect l="l" t="t" r="r" b="b"/>
            <a:pathLst>
              <a:path w="1943249" h="1846086">
                <a:moveTo>
                  <a:pt x="0" y="0"/>
                </a:moveTo>
                <a:lnTo>
                  <a:pt x="1943249" y="0"/>
                </a:lnTo>
                <a:lnTo>
                  <a:pt x="1943249" y="1846086"/>
                </a:lnTo>
                <a:lnTo>
                  <a:pt x="0" y="18460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8" name="Group 18"/>
          <p:cNvGrpSpPr/>
          <p:nvPr/>
        </p:nvGrpSpPr>
        <p:grpSpPr>
          <a:xfrm>
            <a:off x="14209196" y="3360166"/>
            <a:ext cx="3122798" cy="5231384"/>
            <a:chOff x="0" y="0"/>
            <a:chExt cx="822465" cy="1377813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22465" cy="1377813"/>
            </a:xfrm>
            <a:custGeom>
              <a:avLst/>
              <a:gdLst/>
              <a:ahLst/>
              <a:cxnLst/>
              <a:rect l="l" t="t" r="r" b="b"/>
              <a:pathLst>
                <a:path w="822465" h="1377813">
                  <a:moveTo>
                    <a:pt x="0" y="0"/>
                  </a:moveTo>
                  <a:lnTo>
                    <a:pt x="822465" y="0"/>
                  </a:lnTo>
                  <a:lnTo>
                    <a:pt x="822465" y="1377813"/>
                  </a:lnTo>
                  <a:lnTo>
                    <a:pt x="0" y="1377813"/>
                  </a:lnTo>
                  <a:close/>
                </a:path>
              </a:pathLst>
            </a:custGeom>
            <a:solidFill>
              <a:srgbClr val="91AB67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822465" cy="14159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21" name="Freeform 21"/>
          <p:cNvSpPr/>
          <p:nvPr/>
        </p:nvSpPr>
        <p:spPr>
          <a:xfrm rot="-10800000">
            <a:off x="14798971" y="3028155"/>
            <a:ext cx="1943249" cy="1846086"/>
          </a:xfrm>
          <a:custGeom>
            <a:avLst/>
            <a:gdLst/>
            <a:ahLst/>
            <a:cxnLst/>
            <a:rect l="l" t="t" r="r" b="b"/>
            <a:pathLst>
              <a:path w="1943249" h="1846086">
                <a:moveTo>
                  <a:pt x="0" y="0"/>
                </a:moveTo>
                <a:lnTo>
                  <a:pt x="1943248" y="0"/>
                </a:lnTo>
                <a:lnTo>
                  <a:pt x="1943248" y="1846086"/>
                </a:lnTo>
                <a:lnTo>
                  <a:pt x="0" y="18460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22" name="Group 22"/>
          <p:cNvGrpSpPr/>
          <p:nvPr/>
        </p:nvGrpSpPr>
        <p:grpSpPr>
          <a:xfrm>
            <a:off x="2328654" y="8937093"/>
            <a:ext cx="453701" cy="453701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2E5D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5603852" y="8937093"/>
            <a:ext cx="453701" cy="453701"/>
            <a:chOff x="0" y="0"/>
            <a:chExt cx="812800" cy="8128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1AB67"/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8869524" y="8937093"/>
            <a:ext cx="453701" cy="453701"/>
            <a:chOff x="0" y="0"/>
            <a:chExt cx="812800" cy="8128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4AF37"/>
            </a:solidFill>
          </p:spPr>
        </p:sp>
        <p:sp>
          <p:nvSpPr>
            <p:cNvPr id="30" name="TextBox 3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12230447" y="8937093"/>
            <a:ext cx="453701" cy="453701"/>
            <a:chOff x="0" y="0"/>
            <a:chExt cx="812800" cy="81280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2E5D"/>
            </a:solidFill>
          </p:spPr>
        </p:sp>
        <p:sp>
          <p:nvSpPr>
            <p:cNvPr id="33" name="TextBox 3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15636898" y="8937093"/>
            <a:ext cx="453701" cy="453701"/>
            <a:chOff x="0" y="0"/>
            <a:chExt cx="812800" cy="812800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1AB67"/>
            </a:solidFill>
          </p:spPr>
        </p:sp>
        <p:sp>
          <p:nvSpPr>
            <p:cNvPr id="36" name="TextBox 3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17916020" y="-227223"/>
            <a:ext cx="743961" cy="3086100"/>
            <a:chOff x="0" y="0"/>
            <a:chExt cx="195940" cy="812800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195940" cy="812800"/>
            </a:xfrm>
            <a:custGeom>
              <a:avLst/>
              <a:gdLst/>
              <a:ahLst/>
              <a:cxnLst/>
              <a:rect l="l" t="t" r="r" b="b"/>
              <a:pathLst>
                <a:path w="195940" h="812800">
                  <a:moveTo>
                    <a:pt x="0" y="0"/>
                  </a:moveTo>
                  <a:lnTo>
                    <a:pt x="195940" y="0"/>
                  </a:lnTo>
                  <a:lnTo>
                    <a:pt x="19594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91AB67"/>
            </a:solidFill>
          </p:spPr>
        </p:sp>
        <p:sp>
          <p:nvSpPr>
            <p:cNvPr id="39" name="TextBox 39"/>
            <p:cNvSpPr txBox="1"/>
            <p:nvPr/>
          </p:nvSpPr>
          <p:spPr>
            <a:xfrm>
              <a:off x="0" y="-38100"/>
              <a:ext cx="19594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40" name="Freeform 40"/>
          <p:cNvSpPr/>
          <p:nvPr/>
        </p:nvSpPr>
        <p:spPr>
          <a:xfrm>
            <a:off x="16261992" y="420485"/>
            <a:ext cx="1526420" cy="1526420"/>
          </a:xfrm>
          <a:custGeom>
            <a:avLst/>
            <a:gdLst/>
            <a:ahLst/>
            <a:cxnLst/>
            <a:rect l="l" t="t" r="r" b="b"/>
            <a:pathLst>
              <a:path w="1526420" h="1526420">
                <a:moveTo>
                  <a:pt x="0" y="0"/>
                </a:moveTo>
                <a:lnTo>
                  <a:pt x="1526420" y="0"/>
                </a:lnTo>
                <a:lnTo>
                  <a:pt x="1526420" y="1526419"/>
                </a:lnTo>
                <a:lnTo>
                  <a:pt x="0" y="152641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1020" r="-1020"/>
            </a:stretch>
          </a:blipFill>
        </p:spPr>
      </p:sp>
      <p:grpSp>
        <p:nvGrpSpPr>
          <p:cNvPr id="41" name="Group 41"/>
          <p:cNvGrpSpPr/>
          <p:nvPr/>
        </p:nvGrpSpPr>
        <p:grpSpPr>
          <a:xfrm>
            <a:off x="-371980" y="7444198"/>
            <a:ext cx="743961" cy="3086100"/>
            <a:chOff x="0" y="0"/>
            <a:chExt cx="195940" cy="812800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195940" cy="812800"/>
            </a:xfrm>
            <a:custGeom>
              <a:avLst/>
              <a:gdLst/>
              <a:ahLst/>
              <a:cxnLst/>
              <a:rect l="l" t="t" r="r" b="b"/>
              <a:pathLst>
                <a:path w="195940" h="812800">
                  <a:moveTo>
                    <a:pt x="0" y="0"/>
                  </a:moveTo>
                  <a:lnTo>
                    <a:pt x="195940" y="0"/>
                  </a:lnTo>
                  <a:lnTo>
                    <a:pt x="19594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91AB67"/>
            </a:solidFill>
          </p:spPr>
        </p:sp>
        <p:sp>
          <p:nvSpPr>
            <p:cNvPr id="43" name="TextBox 43"/>
            <p:cNvSpPr txBox="1"/>
            <p:nvPr/>
          </p:nvSpPr>
          <p:spPr>
            <a:xfrm>
              <a:off x="0" y="-38100"/>
              <a:ext cx="19594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44" name="Freeform 44"/>
          <p:cNvSpPr/>
          <p:nvPr/>
        </p:nvSpPr>
        <p:spPr>
          <a:xfrm>
            <a:off x="8538216" y="1107316"/>
            <a:ext cx="1211569" cy="757231"/>
          </a:xfrm>
          <a:custGeom>
            <a:avLst/>
            <a:gdLst/>
            <a:ahLst/>
            <a:cxnLst/>
            <a:rect l="l" t="t" r="r" b="b"/>
            <a:pathLst>
              <a:path w="1211569" h="757231">
                <a:moveTo>
                  <a:pt x="0" y="0"/>
                </a:moveTo>
                <a:lnTo>
                  <a:pt x="1211568" y="0"/>
                </a:lnTo>
                <a:lnTo>
                  <a:pt x="1211568" y="757230"/>
                </a:lnTo>
                <a:lnTo>
                  <a:pt x="0" y="75723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45" name="Freeform 45"/>
          <p:cNvSpPr/>
          <p:nvPr/>
        </p:nvSpPr>
        <p:spPr>
          <a:xfrm>
            <a:off x="9096375" y="4010803"/>
            <a:ext cx="262075" cy="274066"/>
          </a:xfrm>
          <a:custGeom>
            <a:avLst/>
            <a:gdLst/>
            <a:ahLst/>
            <a:cxnLst/>
            <a:rect l="l" t="t" r="r" b="b"/>
            <a:pathLst>
              <a:path w="262075" h="274066">
                <a:moveTo>
                  <a:pt x="0" y="0"/>
                </a:moveTo>
                <a:lnTo>
                  <a:pt x="262075" y="0"/>
                </a:lnTo>
                <a:lnTo>
                  <a:pt x="262075" y="274065"/>
                </a:lnTo>
                <a:lnTo>
                  <a:pt x="0" y="27406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46" name="Freeform 46"/>
          <p:cNvSpPr/>
          <p:nvPr/>
        </p:nvSpPr>
        <p:spPr>
          <a:xfrm>
            <a:off x="11794985" y="3716223"/>
            <a:ext cx="1291364" cy="821630"/>
          </a:xfrm>
          <a:custGeom>
            <a:avLst/>
            <a:gdLst/>
            <a:ahLst/>
            <a:cxnLst/>
            <a:rect l="l" t="t" r="r" b="b"/>
            <a:pathLst>
              <a:path w="1291364" h="821630">
                <a:moveTo>
                  <a:pt x="0" y="0"/>
                </a:moveTo>
                <a:lnTo>
                  <a:pt x="1291364" y="0"/>
                </a:lnTo>
                <a:lnTo>
                  <a:pt x="1291364" y="821630"/>
                </a:lnTo>
                <a:lnTo>
                  <a:pt x="0" y="821630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47" name="Freeform 47"/>
          <p:cNvSpPr/>
          <p:nvPr/>
        </p:nvSpPr>
        <p:spPr>
          <a:xfrm>
            <a:off x="15267738" y="3696379"/>
            <a:ext cx="1005713" cy="990628"/>
          </a:xfrm>
          <a:custGeom>
            <a:avLst/>
            <a:gdLst/>
            <a:ahLst/>
            <a:cxnLst/>
            <a:rect l="l" t="t" r="r" b="b"/>
            <a:pathLst>
              <a:path w="1005713" h="990628">
                <a:moveTo>
                  <a:pt x="0" y="0"/>
                </a:moveTo>
                <a:lnTo>
                  <a:pt x="1005714" y="0"/>
                </a:lnTo>
                <a:lnTo>
                  <a:pt x="1005714" y="990628"/>
                </a:lnTo>
                <a:lnTo>
                  <a:pt x="0" y="990628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48" name="Freeform 48"/>
          <p:cNvSpPr/>
          <p:nvPr/>
        </p:nvSpPr>
        <p:spPr>
          <a:xfrm>
            <a:off x="2074166" y="3666497"/>
            <a:ext cx="962678" cy="962678"/>
          </a:xfrm>
          <a:custGeom>
            <a:avLst/>
            <a:gdLst/>
            <a:ahLst/>
            <a:cxnLst/>
            <a:rect l="l" t="t" r="r" b="b"/>
            <a:pathLst>
              <a:path w="962678" h="962678">
                <a:moveTo>
                  <a:pt x="0" y="0"/>
                </a:moveTo>
                <a:lnTo>
                  <a:pt x="962678" y="0"/>
                </a:lnTo>
                <a:lnTo>
                  <a:pt x="962678" y="962677"/>
                </a:lnTo>
                <a:lnTo>
                  <a:pt x="0" y="962677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49" name="Freeform 49"/>
          <p:cNvSpPr/>
          <p:nvPr/>
        </p:nvSpPr>
        <p:spPr>
          <a:xfrm>
            <a:off x="5356399" y="3653510"/>
            <a:ext cx="947057" cy="947057"/>
          </a:xfrm>
          <a:custGeom>
            <a:avLst/>
            <a:gdLst/>
            <a:ahLst/>
            <a:cxnLst/>
            <a:rect l="l" t="t" r="r" b="b"/>
            <a:pathLst>
              <a:path w="947057" h="947057">
                <a:moveTo>
                  <a:pt x="0" y="0"/>
                </a:moveTo>
                <a:lnTo>
                  <a:pt x="947056" y="0"/>
                </a:lnTo>
                <a:lnTo>
                  <a:pt x="947056" y="947057"/>
                </a:lnTo>
                <a:lnTo>
                  <a:pt x="0" y="947057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50" name="TextBox 50"/>
          <p:cNvSpPr txBox="1"/>
          <p:nvPr/>
        </p:nvSpPr>
        <p:spPr>
          <a:xfrm>
            <a:off x="1083727" y="914400"/>
            <a:ext cx="6687169" cy="10287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00"/>
              </a:lnSpc>
            </a:pPr>
            <a:r>
              <a:rPr lang="en-US" sz="6000" spc="131">
                <a:solidFill>
                  <a:srgbClr val="212D37"/>
                </a:solidFill>
                <a:latin typeface="Montserrat"/>
                <a:ea typeface="Montserrat"/>
                <a:cs typeface="Montserrat"/>
                <a:sym typeface="Montserrat"/>
              </a:rPr>
              <a:t>PRICING MODEL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4427312" y="5194680"/>
            <a:ext cx="2825349" cy="7278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B. IDfree GO! Research Activation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1138202" y="6401729"/>
            <a:ext cx="2758405" cy="13873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sz="1999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Standard Taxonomy Licensing</a:t>
            </a:r>
          </a:p>
          <a:p>
            <a:pPr algn="ctr">
              <a:lnSpc>
                <a:spcPts val="2799"/>
              </a:lnSpc>
            </a:pPr>
            <a:endParaRPr lang="en-US" sz="1999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>
              <a:lnSpc>
                <a:spcPts val="2799"/>
              </a:lnSpc>
            </a:pPr>
            <a:r>
              <a:rPr lang="en-US" sz="1999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€10,000/month</a:t>
            </a:r>
            <a:r>
              <a:rPr lang="en-US" sz="1999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​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4524280" y="6379413"/>
            <a:ext cx="2631414" cy="17397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sz="1999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IDfree GO! Research Activation</a:t>
            </a:r>
          </a:p>
          <a:p>
            <a:pPr algn="ctr">
              <a:lnSpc>
                <a:spcPts val="2799"/>
              </a:lnSpc>
            </a:pPr>
            <a:endParaRPr lang="en-US" sz="1999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>
              <a:lnSpc>
                <a:spcPts val="2799"/>
              </a:lnSpc>
            </a:pPr>
            <a:r>
              <a:rPr lang="en-US" sz="1999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€7,500/month </a:t>
            </a:r>
          </a:p>
          <a:p>
            <a:pPr algn="ctr">
              <a:lnSpc>
                <a:spcPts val="2799"/>
              </a:lnSpc>
            </a:pPr>
            <a:r>
              <a:rPr lang="en-US" sz="1999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per country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8292372" y="5194680"/>
            <a:ext cx="1703255" cy="7278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b="1">
                <a:solidFill>
                  <a:srgbClr val="FFFFFF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A. + B. Bundle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8045849" y="6379413"/>
            <a:ext cx="2101053" cy="17397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sz="1999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 A + B Bundle</a:t>
            </a:r>
          </a:p>
          <a:p>
            <a:pPr algn="ctr">
              <a:lnSpc>
                <a:spcPts val="2799"/>
              </a:lnSpc>
            </a:pPr>
            <a:endParaRPr lang="en-US" sz="1999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>
              <a:lnSpc>
                <a:spcPts val="2799"/>
              </a:lnSpc>
            </a:pPr>
            <a:endParaRPr lang="en-US" sz="1999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>
              <a:lnSpc>
                <a:spcPts val="2799"/>
              </a:lnSpc>
            </a:pPr>
            <a:r>
              <a:rPr lang="en-US" sz="1999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€15,000/month​</a:t>
            </a:r>
            <a:r>
              <a:rPr lang="en-US" sz="1999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per country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11250784" y="5194680"/>
            <a:ext cx="2413026" cy="7278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b="1">
                <a:solidFill>
                  <a:srgbClr val="FFFFFF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IDfree</a:t>
            </a:r>
          </a:p>
          <a:p>
            <a:pPr algn="ctr">
              <a:lnSpc>
                <a:spcPts val="2940"/>
              </a:lnSpc>
            </a:pPr>
            <a:r>
              <a:rPr lang="en-US" sz="2100" b="1">
                <a:solidFill>
                  <a:srgbClr val="FFFFFF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Access​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11198722" y="6401729"/>
            <a:ext cx="2483890" cy="13873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sz="1999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Access to idfree.com is included </a:t>
            </a:r>
            <a:r>
              <a:rPr lang="en-US" sz="1999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free</a:t>
            </a:r>
            <a:r>
              <a:rPr lang="en-US" sz="1999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with any license​.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14918967" y="5194680"/>
            <a:ext cx="1703255" cy="7278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b="1">
                <a:solidFill>
                  <a:srgbClr val="FFFFFF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Technical Support​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14466371" y="6379413"/>
            <a:ext cx="2670063" cy="17397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sz="1999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Our support team is ready to help.</a:t>
            </a:r>
          </a:p>
          <a:p>
            <a:pPr algn="ctr">
              <a:lnSpc>
                <a:spcPts val="2799"/>
              </a:lnSpc>
            </a:pPr>
            <a:endParaRPr lang="en-US" sz="1999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>
              <a:lnSpc>
                <a:spcPts val="2799"/>
              </a:lnSpc>
            </a:pPr>
            <a:r>
              <a:rPr lang="en-US" sz="1999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€180/hour </a:t>
            </a:r>
          </a:p>
          <a:p>
            <a:pPr algn="ctr">
              <a:lnSpc>
                <a:spcPts val="2799"/>
              </a:lnSpc>
            </a:pPr>
            <a:r>
              <a:rPr lang="en-US" sz="1999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as needed​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1066715" y="5194680"/>
            <a:ext cx="2901380" cy="7278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A. Standard Taxonomy Licensing</a:t>
            </a:r>
          </a:p>
        </p:txBody>
      </p:sp>
      <p:sp>
        <p:nvSpPr>
          <p:cNvPr id="61" name="Freeform 61"/>
          <p:cNvSpPr/>
          <p:nvPr/>
        </p:nvSpPr>
        <p:spPr>
          <a:xfrm>
            <a:off x="8566791" y="3951198"/>
            <a:ext cx="448978" cy="448978"/>
          </a:xfrm>
          <a:custGeom>
            <a:avLst/>
            <a:gdLst/>
            <a:ahLst/>
            <a:cxnLst/>
            <a:rect l="l" t="t" r="r" b="b"/>
            <a:pathLst>
              <a:path w="448978" h="448978">
                <a:moveTo>
                  <a:pt x="0" y="0"/>
                </a:moveTo>
                <a:lnTo>
                  <a:pt x="448978" y="0"/>
                </a:lnTo>
                <a:lnTo>
                  <a:pt x="448978" y="448978"/>
                </a:lnTo>
                <a:lnTo>
                  <a:pt x="0" y="448978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62" name="Freeform 62"/>
          <p:cNvSpPr/>
          <p:nvPr/>
        </p:nvSpPr>
        <p:spPr>
          <a:xfrm>
            <a:off x="9444175" y="3935478"/>
            <a:ext cx="443764" cy="443764"/>
          </a:xfrm>
          <a:custGeom>
            <a:avLst/>
            <a:gdLst/>
            <a:ahLst/>
            <a:cxnLst/>
            <a:rect l="l" t="t" r="r" b="b"/>
            <a:pathLst>
              <a:path w="443764" h="443764">
                <a:moveTo>
                  <a:pt x="0" y="0"/>
                </a:moveTo>
                <a:lnTo>
                  <a:pt x="443765" y="0"/>
                </a:lnTo>
                <a:lnTo>
                  <a:pt x="443765" y="443765"/>
                </a:lnTo>
                <a:lnTo>
                  <a:pt x="0" y="443765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7810133" cy="10287000"/>
            <a:chOff x="0" y="0"/>
            <a:chExt cx="10413511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5891" r="5891"/>
            <a:stretch>
              <a:fillRect/>
            </a:stretch>
          </p:blipFill>
          <p:spPr>
            <a:xfrm>
              <a:off x="0" y="0"/>
              <a:ext cx="10413511" cy="13716000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17916020" y="-227223"/>
            <a:ext cx="743961" cy="3086100"/>
            <a:chOff x="0" y="0"/>
            <a:chExt cx="19594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5940" cy="812800"/>
            </a:xfrm>
            <a:custGeom>
              <a:avLst/>
              <a:gdLst/>
              <a:ahLst/>
              <a:cxnLst/>
              <a:rect l="l" t="t" r="r" b="b"/>
              <a:pathLst>
                <a:path w="195940" h="812800">
                  <a:moveTo>
                    <a:pt x="0" y="0"/>
                  </a:moveTo>
                  <a:lnTo>
                    <a:pt x="195940" y="0"/>
                  </a:lnTo>
                  <a:lnTo>
                    <a:pt x="19594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91AB67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19594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8472799" y="543586"/>
            <a:ext cx="8115300" cy="20956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8400"/>
              </a:lnSpc>
            </a:pPr>
            <a:r>
              <a:rPr lang="en-US" sz="6000" spc="12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WHY PARTNER </a:t>
            </a:r>
          </a:p>
          <a:p>
            <a:pPr algn="just">
              <a:lnSpc>
                <a:spcPts val="8400"/>
              </a:lnSpc>
            </a:pPr>
            <a:r>
              <a:rPr lang="en-US" sz="6000" spc="12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WITH GDR? </a:t>
            </a:r>
          </a:p>
        </p:txBody>
      </p:sp>
      <p:sp>
        <p:nvSpPr>
          <p:cNvPr id="8" name="Freeform 8"/>
          <p:cNvSpPr/>
          <p:nvPr/>
        </p:nvSpPr>
        <p:spPr>
          <a:xfrm>
            <a:off x="16261992" y="420485"/>
            <a:ext cx="1526420" cy="1526420"/>
          </a:xfrm>
          <a:custGeom>
            <a:avLst/>
            <a:gdLst/>
            <a:ahLst/>
            <a:cxnLst/>
            <a:rect l="l" t="t" r="r" b="b"/>
            <a:pathLst>
              <a:path w="1526420" h="1526420">
                <a:moveTo>
                  <a:pt x="0" y="0"/>
                </a:moveTo>
                <a:lnTo>
                  <a:pt x="1526420" y="0"/>
                </a:lnTo>
                <a:lnTo>
                  <a:pt x="1526420" y="1526419"/>
                </a:lnTo>
                <a:lnTo>
                  <a:pt x="0" y="152641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020" r="-1020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7086600" y="6617807"/>
            <a:ext cx="583093" cy="583093"/>
          </a:xfrm>
          <a:custGeom>
            <a:avLst/>
            <a:gdLst/>
            <a:ahLst/>
            <a:cxnLst/>
            <a:rect l="l" t="t" r="r" b="b"/>
            <a:pathLst>
              <a:path w="583093" h="583093">
                <a:moveTo>
                  <a:pt x="0" y="0"/>
                </a:moveTo>
                <a:lnTo>
                  <a:pt x="583093" y="0"/>
                </a:lnTo>
                <a:lnTo>
                  <a:pt x="583093" y="583093"/>
                </a:lnTo>
                <a:lnTo>
                  <a:pt x="0" y="58309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8525774" y="4815770"/>
            <a:ext cx="916086" cy="916086"/>
          </a:xfrm>
          <a:custGeom>
            <a:avLst/>
            <a:gdLst/>
            <a:ahLst/>
            <a:cxnLst/>
            <a:rect l="l" t="t" r="r" b="b"/>
            <a:pathLst>
              <a:path w="916086" h="916086">
                <a:moveTo>
                  <a:pt x="0" y="0"/>
                </a:moveTo>
                <a:lnTo>
                  <a:pt x="916086" y="0"/>
                </a:lnTo>
                <a:lnTo>
                  <a:pt x="916086" y="916086"/>
                </a:lnTo>
                <a:lnTo>
                  <a:pt x="0" y="91608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8525774" y="6617807"/>
            <a:ext cx="916086" cy="916086"/>
          </a:xfrm>
          <a:custGeom>
            <a:avLst/>
            <a:gdLst/>
            <a:ahLst/>
            <a:cxnLst/>
            <a:rect l="l" t="t" r="r" b="b"/>
            <a:pathLst>
              <a:path w="916086" h="916086">
                <a:moveTo>
                  <a:pt x="0" y="0"/>
                </a:moveTo>
                <a:lnTo>
                  <a:pt x="916086" y="0"/>
                </a:lnTo>
                <a:lnTo>
                  <a:pt x="916086" y="916086"/>
                </a:lnTo>
                <a:lnTo>
                  <a:pt x="0" y="91608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8525774" y="8375642"/>
            <a:ext cx="913839" cy="913839"/>
          </a:xfrm>
          <a:custGeom>
            <a:avLst/>
            <a:gdLst/>
            <a:ahLst/>
            <a:cxnLst/>
            <a:rect l="l" t="t" r="r" b="b"/>
            <a:pathLst>
              <a:path w="913839" h="913839">
                <a:moveTo>
                  <a:pt x="0" y="0"/>
                </a:moveTo>
                <a:lnTo>
                  <a:pt x="913838" y="0"/>
                </a:lnTo>
                <a:lnTo>
                  <a:pt x="913838" y="913838"/>
                </a:lnTo>
                <a:lnTo>
                  <a:pt x="0" y="91383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8523526" y="3101999"/>
            <a:ext cx="916086" cy="916086"/>
          </a:xfrm>
          <a:custGeom>
            <a:avLst/>
            <a:gdLst/>
            <a:ahLst/>
            <a:cxnLst/>
            <a:rect l="l" t="t" r="r" b="b"/>
            <a:pathLst>
              <a:path w="916086" h="916086">
                <a:moveTo>
                  <a:pt x="0" y="0"/>
                </a:moveTo>
                <a:lnTo>
                  <a:pt x="916086" y="0"/>
                </a:lnTo>
                <a:lnTo>
                  <a:pt x="916086" y="916086"/>
                </a:lnTo>
                <a:lnTo>
                  <a:pt x="0" y="91608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10136332" y="5640099"/>
            <a:ext cx="2394118" cy="394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01"/>
              </a:lnSpc>
            </a:pPr>
            <a:endParaRPr/>
          </a:p>
        </p:txBody>
      </p:sp>
      <p:sp>
        <p:nvSpPr>
          <p:cNvPr id="15" name="TextBox 15"/>
          <p:cNvSpPr txBox="1"/>
          <p:nvPr/>
        </p:nvSpPr>
        <p:spPr>
          <a:xfrm>
            <a:off x="14856648" y="6038139"/>
            <a:ext cx="2394118" cy="339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25"/>
              </a:lnSpc>
            </a:pPr>
            <a:endParaRPr/>
          </a:p>
        </p:txBody>
      </p:sp>
      <p:grpSp>
        <p:nvGrpSpPr>
          <p:cNvPr id="16" name="Group 16"/>
          <p:cNvGrpSpPr/>
          <p:nvPr/>
        </p:nvGrpSpPr>
        <p:grpSpPr>
          <a:xfrm>
            <a:off x="10005642" y="3101999"/>
            <a:ext cx="6729734" cy="1233960"/>
            <a:chOff x="0" y="0"/>
            <a:chExt cx="8972979" cy="1645280"/>
          </a:xfrm>
        </p:grpSpPr>
        <p:sp>
          <p:nvSpPr>
            <p:cNvPr id="17" name="TextBox 17"/>
            <p:cNvSpPr txBox="1"/>
            <p:nvPr/>
          </p:nvSpPr>
          <p:spPr>
            <a:xfrm>
              <a:off x="0" y="687532"/>
              <a:ext cx="8972979" cy="9577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940"/>
                </a:lnSpc>
              </a:pPr>
              <a:r>
                <a:rPr lang="en-US" sz="2100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Simple pricing with no impression limits. Deploy across all inventory without additional costs.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6256517" cy="4623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940"/>
                </a:lnSpc>
              </a:pPr>
              <a:r>
                <a:rPr lang="en-US" sz="2100" b="1">
                  <a:solidFill>
                    <a:srgbClr val="91AB67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UNLIMITED SCALE​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0005642" y="4859903"/>
            <a:ext cx="6729734" cy="1233960"/>
            <a:chOff x="0" y="0"/>
            <a:chExt cx="8972979" cy="1645280"/>
          </a:xfrm>
        </p:grpSpPr>
        <p:sp>
          <p:nvSpPr>
            <p:cNvPr id="20" name="TextBox 20"/>
            <p:cNvSpPr txBox="1"/>
            <p:nvPr/>
          </p:nvSpPr>
          <p:spPr>
            <a:xfrm>
              <a:off x="0" y="687532"/>
              <a:ext cx="8972979" cy="9577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940"/>
                </a:lnSpc>
              </a:pPr>
              <a:r>
                <a:rPr lang="en-US" sz="2100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No reliance on cookies or device IDs. Fully compliant with evolving privacy regulations.​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6256517" cy="4623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940"/>
                </a:lnSpc>
              </a:pPr>
              <a:r>
                <a:rPr lang="en-US" sz="2100" b="1">
                  <a:solidFill>
                    <a:srgbClr val="002E5D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FUTURE-PROOF TARGETING​</a:t>
              </a: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0058616" y="6617807"/>
            <a:ext cx="6676760" cy="1233960"/>
            <a:chOff x="0" y="0"/>
            <a:chExt cx="8902346" cy="1645280"/>
          </a:xfrm>
        </p:grpSpPr>
        <p:sp>
          <p:nvSpPr>
            <p:cNvPr id="23" name="TextBox 23"/>
            <p:cNvSpPr txBox="1"/>
            <p:nvPr/>
          </p:nvSpPr>
          <p:spPr>
            <a:xfrm>
              <a:off x="0" y="687532"/>
              <a:ext cx="8902346" cy="9577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940"/>
                </a:lnSpc>
              </a:pPr>
              <a:r>
                <a:rPr lang="en-US" sz="2100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Directly connect with how media agencies plan. Become an essential partner in their workflow.​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6207268" cy="4623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940"/>
                </a:lnSpc>
              </a:pPr>
              <a:r>
                <a:rPr lang="en-US" sz="2100" b="1">
                  <a:solidFill>
                    <a:srgbClr val="91AB67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AGENCY ALIGNMENT​</a:t>
              </a: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0058616" y="8375642"/>
            <a:ext cx="6529483" cy="1233960"/>
            <a:chOff x="0" y="0"/>
            <a:chExt cx="8705977" cy="1645280"/>
          </a:xfrm>
        </p:grpSpPr>
        <p:sp>
          <p:nvSpPr>
            <p:cNvPr id="26" name="TextBox 26"/>
            <p:cNvSpPr txBox="1"/>
            <p:nvPr/>
          </p:nvSpPr>
          <p:spPr>
            <a:xfrm>
              <a:off x="0" y="687532"/>
              <a:ext cx="8705977" cy="9577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940"/>
                </a:lnSpc>
              </a:pPr>
              <a:r>
                <a:rPr lang="en-US" sz="2100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Boost CPMs with value-added targeting. Equip your sales team with powerful data tools.​</a:t>
              </a: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-38100"/>
              <a:ext cx="6070347" cy="4623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940"/>
                </a:lnSpc>
              </a:pPr>
              <a:r>
                <a:rPr lang="en-US" sz="2100" b="1">
                  <a:solidFill>
                    <a:srgbClr val="002E5D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REVENUE GROWTH​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GDR-Publishers-SE-3</dc:title>
  <cp:revision>10</cp:revision>
  <dcterms:created xsi:type="dcterms:W3CDTF">2006-08-16T00:00:00Z</dcterms:created>
  <dcterms:modified xsi:type="dcterms:W3CDTF">2025-09-13T10:23:54Z</dcterms:modified>
  <dc:identifier>DAGmwIFW2A4</dc:identifier>
</cp:coreProperties>
</file>