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10287000" cx="18288000"/>
  <p:notesSz cx="6858000" cy="9144000"/>
  <p:embeddedFontLst>
    <p:embeddedFont>
      <p:font typeface="Anton"/>
      <p:regular r:id="rId35"/>
    </p:embeddedFont>
    <p:embeddedFont>
      <p:font typeface="Lato"/>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Anton-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Lato-boldItalic.fntdata"/><Relationship Id="rId14" Type="http://schemas.openxmlformats.org/officeDocument/2006/relationships/slide" Target="slides/slide9.xml"/><Relationship Id="rId36" Type="http://schemas.openxmlformats.org/officeDocument/2006/relationships/font" Target="fonts/Lato-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86" name="Google Shape;86;p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87" name="Google Shape;87;p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Den er fino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NDR </a:t>
            </a:r>
            <a:endParaRPr/>
          </a:p>
          <a:p>
            <a:pPr indent="0" lvl="0" marL="0" rtl="0" algn="l">
              <a:spcBef>
                <a:spcPts val="0"/>
              </a:spcBef>
              <a:spcAft>
                <a:spcPts val="0"/>
              </a:spcAft>
              <a:buNone/>
            </a:pPr>
            <a:r>
              <a:rPr lang="en-US"/>
              <a:t>IPG/ION</a:t>
            </a:r>
            <a:endParaRPr/>
          </a:p>
          <a:p>
            <a:pPr indent="0" lvl="0" marL="0" rtl="0" algn="l">
              <a:spcBef>
                <a:spcPts val="0"/>
              </a:spcBef>
              <a:spcAft>
                <a:spcPts val="0"/>
              </a:spcAft>
              <a:buNone/>
            </a:pPr>
            <a:r>
              <a:rPr lang="en-US"/>
              <a:t>Magical Mosaic</a:t>
            </a:r>
            <a:endParaRPr/>
          </a:p>
          <a:p>
            <a:pPr indent="0" lvl="0" marL="0" rtl="0" algn="l">
              <a:spcBef>
                <a:spcPts val="0"/>
              </a:spcBef>
              <a:spcAft>
                <a:spcPts val="0"/>
              </a:spcAft>
              <a:buNone/>
            </a:pPr>
            <a:r>
              <a:rPr lang="en-US"/>
              <a:t>Lifestyles matter (3 women)</a:t>
            </a:r>
            <a:endParaRPr/>
          </a:p>
          <a:p>
            <a:pPr indent="0" lvl="0" marL="0" rtl="0" algn="l">
              <a:spcBef>
                <a:spcPts val="0"/>
              </a:spcBef>
              <a:spcAft>
                <a:spcPts val="0"/>
              </a:spcAft>
              <a:buNone/>
            </a:pPr>
            <a:r>
              <a:rPr lang="en-US"/>
              <a:t>What can we use that for </a:t>
            </a:r>
            <a:endParaRPr/>
          </a:p>
          <a:p>
            <a:pPr indent="0" lvl="0" marL="0" rtl="0" algn="l">
              <a:spcBef>
                <a:spcPts val="0"/>
              </a:spcBef>
              <a:spcAft>
                <a:spcPts val="0"/>
              </a:spcAft>
              <a:buNone/>
            </a:pPr>
            <a:r>
              <a:rPr lang="en-US"/>
              <a:t>- Brief</a:t>
            </a:r>
            <a:endParaRPr/>
          </a:p>
          <a:p>
            <a:pPr indent="0" lvl="0" marL="0" rtl="0" algn="l">
              <a:spcBef>
                <a:spcPts val="0"/>
              </a:spcBef>
              <a:spcAft>
                <a:spcPts val="0"/>
              </a:spcAft>
              <a:buNone/>
            </a:pPr>
            <a:r>
              <a:rPr lang="en-US"/>
              <a:t>- Hotspots</a:t>
            </a:r>
            <a:endParaRPr/>
          </a:p>
          <a:p>
            <a:pPr indent="0" lvl="0" marL="0" rtl="0" algn="l">
              <a:spcBef>
                <a:spcPts val="0"/>
              </a:spcBef>
              <a:spcAft>
                <a:spcPts val="0"/>
              </a:spcAft>
              <a:buNone/>
            </a:pPr>
            <a:r>
              <a:rPr lang="en-US"/>
              <a:t>- Zoom in</a:t>
            </a:r>
            <a:endParaRPr/>
          </a:p>
          <a:p>
            <a:pPr indent="0" lvl="0" marL="0" rtl="0" algn="l">
              <a:spcBef>
                <a:spcPts val="0"/>
              </a:spcBef>
              <a:spcAft>
                <a:spcPts val="0"/>
              </a:spcAft>
              <a:buNone/>
            </a:pPr>
            <a:r>
              <a:rPr lang="en-US"/>
              <a:t>- </a:t>
            </a:r>
            <a:r>
              <a:rPr lang="en-US"/>
              <a:t>Dead Spots</a:t>
            </a:r>
            <a:r>
              <a:rPr lang="en-US"/>
              <a:t> </a:t>
            </a:r>
            <a:endParaRPr/>
          </a:p>
          <a:p>
            <a:pPr indent="0" lvl="0" marL="0" rtl="0" algn="l">
              <a:spcBef>
                <a:spcPts val="0"/>
              </a:spcBef>
              <a:spcAft>
                <a:spcPts val="0"/>
              </a:spcAft>
              <a:buNone/>
            </a:pPr>
            <a:r>
              <a:rPr lang="en-US"/>
              <a:t>- LL file </a:t>
            </a:r>
            <a:endParaRPr/>
          </a:p>
          <a:p>
            <a:pPr indent="0" lvl="0" marL="0" rtl="0" algn="l">
              <a:spcBef>
                <a:spcPts val="0"/>
              </a:spcBef>
              <a:spcAft>
                <a:spcPts val="0"/>
              </a:spcAft>
              <a:buNone/>
            </a:pPr>
            <a:r>
              <a:rPr lang="en-US"/>
              <a:t>- Or IDFree (I will get back to that)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Unique </a:t>
            </a:r>
            <a:r>
              <a:rPr lang="en-US"/>
              <a:t>understanding</a:t>
            </a:r>
            <a:r>
              <a:rPr lang="en-US"/>
              <a:t> </a:t>
            </a:r>
            <a:endParaRPr/>
          </a:p>
          <a:p>
            <a:pPr indent="0" lvl="0" marL="0" rtl="0" algn="l">
              <a:spcBef>
                <a:spcPts val="0"/>
              </a:spcBef>
              <a:spcAft>
                <a:spcPts val="0"/>
              </a:spcAft>
              <a:buNone/>
            </a:pPr>
            <a:r>
              <a:rPr lang="en-US"/>
              <a:t>4 products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IDfree -custom audience activation in the time it takes to drink coffee </a:t>
            </a:r>
            <a:endParaRPr/>
          </a:p>
          <a:p>
            <a:pPr indent="0" lvl="0" marL="0" rtl="0" algn="l">
              <a:spcBef>
                <a:spcPts val="0"/>
              </a:spcBef>
              <a:spcAft>
                <a:spcPts val="0"/>
              </a:spcAft>
              <a:buNone/>
            </a:pPr>
            <a:r>
              <a:rPr lang="en-US"/>
              <a:t>Built, validate activate (video of slider)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Audience lists</a:t>
            </a:r>
            <a:endParaRPr/>
          </a:p>
          <a:p>
            <a:pPr indent="0" lvl="0" marL="0" rtl="0" algn="l">
              <a:spcBef>
                <a:spcPts val="0"/>
              </a:spcBef>
              <a:spcAft>
                <a:spcPts val="0"/>
              </a:spcAft>
              <a:buNone/>
            </a:pPr>
            <a:r>
              <a:rPr lang="en-US"/>
              <a:t>Questions</a:t>
            </a:r>
            <a:endParaRPr/>
          </a:p>
          <a:p>
            <a:pPr indent="0" lvl="0" marL="0" rtl="0" algn="l">
              <a:spcBef>
                <a:spcPts val="0"/>
              </a:spcBef>
              <a:spcAft>
                <a:spcPts val="0"/>
              </a:spcAft>
              <a:buNone/>
            </a:pPr>
            <a:r>
              <a:rPr lang="en-US"/>
              <a:t>Thank you </a:t>
            </a:r>
            <a:endParaRPr/>
          </a:p>
        </p:txBody>
      </p:sp>
      <p:sp>
        <p:nvSpPr>
          <p:cNvPr id="89" name="Google Shape;89;p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90" name="Google Shape;90;p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04" name="Google Shape;104;p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05" name="Google Shape;105;p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Slide 1: NDR – Who/What Are We?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Heading:</a:t>
            </a:r>
            <a:endParaRPr/>
          </a:p>
          <a:p>
            <a:pPr indent="0" lvl="0" marL="0" rtl="0" algn="l">
              <a:spcBef>
                <a:spcPts val="0"/>
              </a:spcBef>
              <a:spcAft>
                <a:spcPts val="0"/>
              </a:spcAft>
              <a:buNone/>
            </a:pPr>
            <a:r>
              <a:rPr lang="en-US"/>
              <a:t>"NDR: Pioneers in Data-Driven Nordic Marketing"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Text for the Slide:</a:t>
            </a:r>
            <a:endParaRPr/>
          </a:p>
          <a:p>
            <a:pPr indent="0" lvl="0" marL="0" rtl="0" algn="l">
              <a:spcBef>
                <a:spcPts val="0"/>
              </a:spcBef>
              <a:spcAft>
                <a:spcPts val="0"/>
              </a:spcAft>
              <a:buNone/>
            </a:pPr>
            <a:r>
              <a:rPr lang="en-US"/>
              <a:t>"Discover NDR - Your Nordic partner in insightful, ethical, and impactful data-driven marketing solutions."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Speaker Notes: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Story Behind the Slide: Begin by introducing Nordic Data Resources (NDR) as a leader in the field of data-driven marketing in the Nordic region. Emphasize the company's pioneering role in leveraging data ethically and effectively to create marketing strategies that are not only results-oriented but also privacy-compliant.</a:t>
            </a:r>
            <a:endParaRPr/>
          </a:p>
          <a:p>
            <a:pPr indent="0" lvl="0" marL="0" rtl="0" algn="l">
              <a:spcBef>
                <a:spcPts val="0"/>
              </a:spcBef>
              <a:spcAft>
                <a:spcPts val="0"/>
              </a:spcAft>
              <a:buNone/>
            </a:pPr>
            <a:r>
              <a:rPr lang="en-US"/>
              <a:t>Highlight NDR's unique approach to understanding consumer behavior through advanced data analytics. This approach focuses on geolocation data and lifestyle-based segmentation, avoiding reliance on invasive tracking methods like third-party cookies.</a:t>
            </a:r>
            <a:endParaRPr/>
          </a:p>
          <a:p>
            <a:pPr indent="0" lvl="0" marL="0" rtl="0" algn="l">
              <a:spcBef>
                <a:spcPts val="0"/>
              </a:spcBef>
              <a:spcAft>
                <a:spcPts val="0"/>
              </a:spcAft>
              <a:buNone/>
            </a:pPr>
            <a:r>
              <a:rPr lang="en-US"/>
              <a:t>Mention the significance of NDR's solutions in today's fast-evolving digital landscape, where data privacy concerns are paramount. This positions NDR as a forward-thinking and responsible player in the marketing industry.</a:t>
            </a:r>
            <a:endParaRPr/>
          </a:p>
          <a:p>
            <a:pPr indent="0" lvl="0" marL="0" rtl="0" algn="l">
              <a:spcBef>
                <a:spcPts val="0"/>
              </a:spcBef>
              <a:spcAft>
                <a:spcPts val="0"/>
              </a:spcAft>
              <a:buNone/>
            </a:pPr>
            <a:r>
              <a:rPr lang="en-US"/>
              <a:t>Conclude this slide by setting the stage for the rest of the presentation, which will delve deeper into NDR's methods, philosophy, partnerships, and how they translate insights into actionable strategies for their clients. This introduction should create a solid foundation for understanding the value and distinctiveness of NDR in the realm of data-driven marketing.</a:t>
            </a:r>
            <a:endParaRPr/>
          </a:p>
        </p:txBody>
      </p:sp>
      <p:sp>
        <p:nvSpPr>
          <p:cNvPr id="107" name="Google Shape;107;p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08" name="Google Shape;108;p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52" name="Google Shape;352;p2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53" name="Google Shape;353;p2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Fino</a:t>
            </a:r>
            <a:endParaRPr/>
          </a:p>
        </p:txBody>
      </p:sp>
      <p:sp>
        <p:nvSpPr>
          <p:cNvPr id="355" name="Google Shape;355;p2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56" name="Google Shape;356;p2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09" name="Google Shape;409;p2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10" name="Google Shape;410;p2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Den er fin</a:t>
            </a:r>
            <a:endParaRPr/>
          </a:p>
        </p:txBody>
      </p:sp>
      <p:sp>
        <p:nvSpPr>
          <p:cNvPr id="412" name="Google Shape;412;p2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13" name="Google Shape;413;p2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44" name="Google Shape;444;p2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45" name="Google Shape;445;p2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den er fin</a:t>
            </a:r>
            <a:endParaRPr/>
          </a:p>
        </p:txBody>
      </p:sp>
      <p:sp>
        <p:nvSpPr>
          <p:cNvPr id="447" name="Google Shape;447;p2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48" name="Google Shape;448;p2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61" name="Google Shape;461;p2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62" name="Google Shape;462;p2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den er fin</a:t>
            </a:r>
            <a:endParaRPr/>
          </a:p>
        </p:txBody>
      </p:sp>
      <p:sp>
        <p:nvSpPr>
          <p:cNvPr id="464" name="Google Shape;464;p2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65" name="Google Shape;465;p2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75" name="Google Shape;475;p2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76" name="Google Shape;476;p2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den er fin</a:t>
            </a:r>
            <a:endParaRPr/>
          </a:p>
        </p:txBody>
      </p:sp>
      <p:sp>
        <p:nvSpPr>
          <p:cNvPr id="478" name="Google Shape;478;p2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79" name="Google Shape;479;p2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17" name="Google Shape;117;p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18" name="Google Shape;118;p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Heading:</a:t>
            </a:r>
            <a:endParaRPr/>
          </a:p>
          <a:p>
            <a:pPr indent="0" lvl="0" marL="0" rtl="0" algn="l">
              <a:spcBef>
                <a:spcPts val="0"/>
              </a:spcBef>
              <a:spcAft>
                <a:spcPts val="0"/>
              </a:spcAft>
              <a:buNone/>
            </a:pPr>
            <a:r>
              <a:rPr lang="en-US"/>
              <a:t>"Four Years of Data Excellence with IPG MediaBrands"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Text for the Slide:</a:t>
            </a:r>
            <a:endParaRPr/>
          </a:p>
          <a:p>
            <a:pPr indent="0" lvl="0" marL="0" rtl="0" algn="l">
              <a:spcBef>
                <a:spcPts val="0"/>
              </a:spcBef>
              <a:spcAft>
                <a:spcPts val="0"/>
              </a:spcAft>
              <a:buNone/>
            </a:pPr>
            <a:r>
              <a:rPr lang="en-US"/>
              <a:t>"Marking four transformative years with IPG MediaBrands, NDR has been pivotal in enriching their data landscape. As a primary data partner, we've granted access to over 2,000 meticulously curated standard audiences, unfolding new dimensions in data-driven strategies across the Nordics."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Heading:</a:t>
            </a:r>
            <a:endParaRPr/>
          </a:p>
          <a:p>
            <a:pPr indent="0" lvl="0" marL="0" rtl="0" algn="l">
              <a:spcBef>
                <a:spcPts val="0"/>
              </a:spcBef>
              <a:spcAft>
                <a:spcPts val="0"/>
              </a:spcAft>
              <a:buNone/>
            </a:pPr>
            <a:r>
              <a:rPr lang="en-US"/>
              <a:t>"InsightOne &amp; NDR: Synergizing Mosaic for Targeted Impact"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Text for the Slide:</a:t>
            </a:r>
            <a:endParaRPr/>
          </a:p>
          <a:p>
            <a:pPr indent="0" lvl="0" marL="0" rtl="0" algn="l">
              <a:spcBef>
                <a:spcPts val="0"/>
              </a:spcBef>
              <a:spcAft>
                <a:spcPts val="0"/>
              </a:spcAft>
              <a:buNone/>
            </a:pPr>
            <a:r>
              <a:rPr lang="en-US"/>
              <a:t>"In a groundbreaking alliance, NDR and InsightOne unlock the full potential of Mosaic in the Nordics. As the exclusive online targeting partner, we translate InsightOne’s detailed Mosaic analysis into actionable online audiences, creating a seamless bridge between in-depth analytics and digital targeting."</a:t>
            </a:r>
            <a:endParaRPr/>
          </a:p>
        </p:txBody>
      </p:sp>
      <p:sp>
        <p:nvSpPr>
          <p:cNvPr id="120" name="Google Shape;120;p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21" name="Google Shape;121;p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34" name="Google Shape;134;p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35" name="Google Shape;135;p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Kan vi bytte om på 1 og 2 så Mosaic er nummer 1? </a:t>
            </a:r>
            <a:endParaRPr/>
          </a:p>
        </p:txBody>
      </p:sp>
      <p:sp>
        <p:nvSpPr>
          <p:cNvPr id="137" name="Google Shape;137;p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38" name="Google Shape;138;p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7.jpg"/><Relationship Id="rId4" Type="http://schemas.openxmlformats.org/officeDocument/2006/relationships/image" Target="../media/image2.jpg"/><Relationship Id="rId5" Type="http://schemas.openxmlformats.org/officeDocument/2006/relationships/image" Target="../media/image1.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4.png"/><Relationship Id="rId5" Type="http://schemas.openxmlformats.org/officeDocument/2006/relationships/image" Target="../media/image31.jpg"/><Relationship Id="rId6" Type="http://schemas.openxmlformats.org/officeDocument/2006/relationships/image" Target="../media/image38.png"/><Relationship Id="rId7" Type="http://schemas.openxmlformats.org/officeDocument/2006/relationships/image" Target="../media/image4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4.png"/><Relationship Id="rId5" Type="http://schemas.openxmlformats.org/officeDocument/2006/relationships/image" Target="../media/image4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4.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4.png"/><Relationship Id="rId5" Type="http://schemas.openxmlformats.org/officeDocument/2006/relationships/image" Target="../media/image4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37.jp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4.png"/><Relationship Id="rId5"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4.png"/><Relationship Id="rId5"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34.jpg"/><Relationship Id="rId5" Type="http://schemas.openxmlformats.org/officeDocument/2006/relationships/image" Target="../media/image16.png"/><Relationship Id="rId6"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3.jpg"/><Relationship Id="rId4" Type="http://schemas.openxmlformats.org/officeDocument/2006/relationships/image" Target="../media/image16.png"/><Relationship Id="rId5"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7.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6.jpg"/><Relationship Id="rId4" Type="http://schemas.openxmlformats.org/officeDocument/2006/relationships/image" Target="../media/image33.png"/><Relationship Id="rId5"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jp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28.jpg"/><Relationship Id="rId5" Type="http://schemas.openxmlformats.org/officeDocument/2006/relationships/image" Target="../media/image5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8.jpg"/><Relationship Id="rId4" Type="http://schemas.openxmlformats.org/officeDocument/2006/relationships/image" Target="../media/image54.jpg"/><Relationship Id="rId5"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7.png"/><Relationship Id="rId4" Type="http://schemas.openxmlformats.org/officeDocument/2006/relationships/image" Target="../media/image45.jpg"/><Relationship Id="rId5" Type="http://schemas.openxmlformats.org/officeDocument/2006/relationships/image" Target="../media/image33.png"/><Relationship Id="rId6"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7.png"/><Relationship Id="rId4" Type="http://schemas.openxmlformats.org/officeDocument/2006/relationships/image" Target="../media/image33.png"/><Relationship Id="rId5" Type="http://schemas.openxmlformats.org/officeDocument/2006/relationships/image" Target="../media/image65.jpg"/><Relationship Id="rId6"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42.jpg"/><Relationship Id="rId10" Type="http://schemas.openxmlformats.org/officeDocument/2006/relationships/image" Target="../media/image16.png"/><Relationship Id="rId9" Type="http://schemas.openxmlformats.org/officeDocument/2006/relationships/image" Target="../media/image59.jpg"/><Relationship Id="rId5" Type="http://schemas.openxmlformats.org/officeDocument/2006/relationships/image" Target="../media/image48.jpg"/><Relationship Id="rId6" Type="http://schemas.openxmlformats.org/officeDocument/2006/relationships/image" Target="../media/image52.jpg"/><Relationship Id="rId7" Type="http://schemas.openxmlformats.org/officeDocument/2006/relationships/image" Target="../media/image50.jpg"/><Relationship Id="rId8" Type="http://schemas.openxmlformats.org/officeDocument/2006/relationships/image" Target="../media/image53.jpg"/></Relationships>
</file>

<file path=ppt/slides/_rels/slide27.xml.rels><?xml version="1.0" encoding="UTF-8" standalone="yes"?><Relationships xmlns="http://schemas.openxmlformats.org/package/2006/relationships"><Relationship Id="rId11" Type="http://schemas.openxmlformats.org/officeDocument/2006/relationships/hyperlink" Target="https://www.nordicdataresources.com/audiencelists" TargetMode="External"/><Relationship Id="rId10" Type="http://schemas.openxmlformats.org/officeDocument/2006/relationships/image" Target="../media/image49.jpg"/><Relationship Id="rId13" Type="http://schemas.openxmlformats.org/officeDocument/2006/relationships/image" Target="../media/image62.png"/><Relationship Id="rId12" Type="http://schemas.openxmlformats.org/officeDocument/2006/relationships/hyperlink" Target="https://www.nordicdataresources.com/_files/ugd/129284_faa0971fb30a47c6a9fd79f96f7c0f96.pdf?index=true" TargetMode="External"/><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s://www.nordicdataresources.com/_files/ugd/129284_01c0f0801c9f4bcc8cc2c3ecc3949fdf.pdf?index=true" TargetMode="External"/><Relationship Id="rId4" Type="http://schemas.openxmlformats.org/officeDocument/2006/relationships/image" Target="../media/image61.png"/><Relationship Id="rId9" Type="http://schemas.openxmlformats.org/officeDocument/2006/relationships/image" Target="../media/image16.png"/><Relationship Id="rId5" Type="http://schemas.openxmlformats.org/officeDocument/2006/relationships/hyperlink" Target="https://www.nordicdataresources.com/_files/ugd/129284_59440a1c95484a1aa23b68604e3b93a7.pdf?index=true" TargetMode="External"/><Relationship Id="rId6" Type="http://schemas.openxmlformats.org/officeDocument/2006/relationships/image" Target="../media/image58.png"/><Relationship Id="rId7" Type="http://schemas.openxmlformats.org/officeDocument/2006/relationships/hyperlink" Target="https://www.nordicdataresources.com/_files/ugd/129284_6074edd509154824a6cb1982f727ae3d.pdf?index=true" TargetMode="External"/><Relationship Id="rId8"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5.jpg"/><Relationship Id="rId4" Type="http://schemas.openxmlformats.org/officeDocument/2006/relationships/image" Target="../media/image4.png"/><Relationship Id="rId5" Type="http://schemas.openxmlformats.org/officeDocument/2006/relationships/hyperlink" Target="https://www.nordicdataresources.com/contac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6.png"/><Relationship Id="rId4" Type="http://schemas.openxmlformats.org/officeDocument/2006/relationships/hyperlink" Target="https://www.nordicdataresources.com/contac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4.png"/><Relationship Id="rId10" Type="http://schemas.openxmlformats.org/officeDocument/2006/relationships/image" Target="../media/image8.png"/><Relationship Id="rId9"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9.jpg"/><Relationship Id="rId7" Type="http://schemas.openxmlformats.org/officeDocument/2006/relationships/image" Target="../media/image10.pn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6.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7.jp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7.jpg"/><Relationship Id="rId5" Type="http://schemas.openxmlformats.org/officeDocument/2006/relationships/image" Target="../media/image14.png"/><Relationship Id="rId6"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7.jpg"/><Relationship Id="rId5" Type="http://schemas.openxmlformats.org/officeDocument/2006/relationships/image" Target="../media/image14.png"/><Relationship Id="rId6" Type="http://schemas.openxmlformats.org/officeDocument/2006/relationships/image" Target="../media/image13.jpg"/><Relationship Id="rId7"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7.jpg"/><Relationship Id="rId5" Type="http://schemas.openxmlformats.org/officeDocument/2006/relationships/image" Target="../media/image14.png"/><Relationship Id="rId6" Type="http://schemas.openxmlformats.org/officeDocument/2006/relationships/image" Target="../media/image13.jpg"/><Relationship Id="rId7" Type="http://schemas.openxmlformats.org/officeDocument/2006/relationships/image" Target="../media/image21.jpg"/><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83582" l="0" r="0" t="-83582"/>
            </a:stretch>
          </a:blipFill>
          <a:ln>
            <a:noFill/>
          </a:ln>
        </p:spPr>
      </p:sp>
      <p:pic>
        <p:nvPicPr>
          <p:cNvPr id="93" name="Google Shape;93;p13"/>
          <p:cNvPicPr preferRelativeResize="0"/>
          <p:nvPr/>
        </p:nvPicPr>
        <p:blipFill rotWithShape="1">
          <a:blip r:embed="rId4">
            <a:alphaModFix/>
          </a:blip>
          <a:srcRect b="0" l="0" r="0" t="0"/>
          <a:stretch/>
        </p:blipFill>
        <p:spPr>
          <a:xfrm>
            <a:off x="0" y="0"/>
            <a:ext cx="18288000" cy="10287000"/>
          </a:xfrm>
          <a:prstGeom prst="rect">
            <a:avLst/>
          </a:prstGeom>
          <a:noFill/>
          <a:ln>
            <a:noFill/>
          </a:ln>
        </p:spPr>
      </p:pic>
      <p:sp>
        <p:nvSpPr>
          <p:cNvPr id="94" name="Google Shape;94;p13"/>
          <p:cNvSpPr/>
          <p:nvPr/>
        </p:nvSpPr>
        <p:spPr>
          <a:xfrm>
            <a:off x="0" y="0"/>
            <a:ext cx="11851156" cy="10287000"/>
          </a:xfrm>
          <a:custGeom>
            <a:rect b="b" l="l" r="r" t="t"/>
            <a:pathLst>
              <a:path extrusionOk="0" h="10287000" w="11851156">
                <a:moveTo>
                  <a:pt x="0" y="0"/>
                </a:moveTo>
                <a:lnTo>
                  <a:pt x="11851156" y="0"/>
                </a:lnTo>
                <a:lnTo>
                  <a:pt x="11851156" y="10287000"/>
                </a:lnTo>
                <a:lnTo>
                  <a:pt x="0" y="10287000"/>
                </a:lnTo>
                <a:lnTo>
                  <a:pt x="0" y="0"/>
                </a:lnTo>
                <a:close/>
              </a:path>
            </a:pathLst>
          </a:custGeom>
          <a:blipFill rotWithShape="1">
            <a:blip r:embed="rId5">
              <a:alphaModFix/>
            </a:blip>
            <a:stretch>
              <a:fillRect b="-15203" l="0" r="0" t="0"/>
            </a:stretch>
          </a:blipFill>
          <a:ln>
            <a:noFill/>
          </a:ln>
        </p:spPr>
      </p:sp>
      <p:sp>
        <p:nvSpPr>
          <p:cNvPr id="95" name="Google Shape;95;p13"/>
          <p:cNvSpPr/>
          <p:nvPr/>
        </p:nvSpPr>
        <p:spPr>
          <a:xfrm>
            <a:off x="246514" y="850546"/>
            <a:ext cx="8098040" cy="1781569"/>
          </a:xfrm>
          <a:custGeom>
            <a:rect b="b" l="l" r="r" t="t"/>
            <a:pathLst>
              <a:path extrusionOk="0" h="1781569" w="8098040">
                <a:moveTo>
                  <a:pt x="0" y="0"/>
                </a:moveTo>
                <a:lnTo>
                  <a:pt x="8098040" y="0"/>
                </a:lnTo>
                <a:lnTo>
                  <a:pt x="8098040" y="1781569"/>
                </a:lnTo>
                <a:lnTo>
                  <a:pt x="0" y="1781569"/>
                </a:lnTo>
                <a:lnTo>
                  <a:pt x="0" y="0"/>
                </a:lnTo>
                <a:close/>
              </a:path>
            </a:pathLst>
          </a:custGeom>
          <a:blipFill rotWithShape="1">
            <a:blip r:embed="rId6">
              <a:alphaModFix/>
            </a:blip>
            <a:stretch>
              <a:fillRect b="0" l="0" r="0" t="0"/>
            </a:stretch>
          </a:blipFill>
          <a:ln>
            <a:noFill/>
          </a:ln>
        </p:spPr>
      </p:sp>
      <p:sp>
        <p:nvSpPr>
          <p:cNvPr id="96" name="Google Shape;96;p13"/>
          <p:cNvSpPr txBox="1"/>
          <p:nvPr/>
        </p:nvSpPr>
        <p:spPr>
          <a:xfrm>
            <a:off x="1028700" y="3232524"/>
            <a:ext cx="13273800" cy="18471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12000" u="none" cap="none" strike="noStrike">
                <a:solidFill>
                  <a:srgbClr val="FFFFFF"/>
                </a:solidFill>
              </a:rPr>
              <a:t>Unlock</a:t>
            </a:r>
            <a:endParaRPr b="1"/>
          </a:p>
        </p:txBody>
      </p:sp>
      <p:sp>
        <p:nvSpPr>
          <p:cNvPr id="97" name="Google Shape;97;p13"/>
          <p:cNvSpPr txBox="1"/>
          <p:nvPr/>
        </p:nvSpPr>
        <p:spPr>
          <a:xfrm>
            <a:off x="1028700" y="7398614"/>
            <a:ext cx="2106057" cy="54729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B63F38"/>
                </a:solidFill>
                <a:latin typeface="Lato"/>
                <a:ea typeface="Lato"/>
                <a:cs typeface="Lato"/>
                <a:sym typeface="Lato"/>
              </a:rPr>
              <a:t>NORWAY</a:t>
            </a:r>
            <a:endParaRPr/>
          </a:p>
        </p:txBody>
      </p:sp>
      <p:sp>
        <p:nvSpPr>
          <p:cNvPr id="98" name="Google Shape;98;p13"/>
          <p:cNvSpPr txBox="1"/>
          <p:nvPr/>
        </p:nvSpPr>
        <p:spPr>
          <a:xfrm>
            <a:off x="3258113" y="7398614"/>
            <a:ext cx="1913854" cy="54729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B63F38"/>
                </a:solidFill>
                <a:latin typeface="Lato"/>
                <a:ea typeface="Lato"/>
                <a:cs typeface="Lato"/>
                <a:sym typeface="Lato"/>
              </a:rPr>
              <a:t>SWEDEN</a:t>
            </a:r>
            <a:endParaRPr/>
          </a:p>
        </p:txBody>
      </p:sp>
      <p:sp>
        <p:nvSpPr>
          <p:cNvPr id="99" name="Google Shape;99;p13"/>
          <p:cNvSpPr txBox="1"/>
          <p:nvPr/>
        </p:nvSpPr>
        <p:spPr>
          <a:xfrm>
            <a:off x="5352473" y="7398614"/>
            <a:ext cx="2544529" cy="54729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B63F38"/>
                </a:solidFill>
                <a:latin typeface="Lato"/>
                <a:ea typeface="Lato"/>
                <a:cs typeface="Lato"/>
                <a:sym typeface="Lato"/>
              </a:rPr>
              <a:t>DENMARK</a:t>
            </a:r>
            <a:endParaRPr/>
          </a:p>
        </p:txBody>
      </p:sp>
      <p:sp>
        <p:nvSpPr>
          <p:cNvPr id="100" name="Google Shape;100;p13"/>
          <p:cNvSpPr txBox="1"/>
          <p:nvPr/>
        </p:nvSpPr>
        <p:spPr>
          <a:xfrm>
            <a:off x="7773177" y="7398614"/>
            <a:ext cx="2150773" cy="54729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B63F38"/>
                </a:solidFill>
                <a:latin typeface="Lato"/>
                <a:ea typeface="Lato"/>
                <a:cs typeface="Lato"/>
                <a:sym typeface="Lato"/>
              </a:rPr>
              <a:t>FINLAND</a:t>
            </a:r>
            <a:endParaRPr/>
          </a:p>
        </p:txBody>
      </p:sp>
      <p:sp>
        <p:nvSpPr>
          <p:cNvPr id="101" name="Google Shape;101;p13"/>
          <p:cNvSpPr txBox="1"/>
          <p:nvPr/>
        </p:nvSpPr>
        <p:spPr>
          <a:xfrm>
            <a:off x="1028700" y="5392705"/>
            <a:ext cx="8393700" cy="1773000"/>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i="0" lang="en-US" sz="4800" u="none" cap="none" strike="noStrike">
                <a:solidFill>
                  <a:srgbClr val="000000"/>
                </a:solidFill>
              </a:rPr>
              <a:t>Insights-Driven Targeting In</a:t>
            </a:r>
            <a:endParaRPr/>
          </a:p>
          <a:p>
            <a:pPr indent="0" lvl="0" marL="0" marR="0" rtl="0" algn="l">
              <a:lnSpc>
                <a:spcPct val="139979"/>
              </a:lnSpc>
              <a:spcBef>
                <a:spcPts val="0"/>
              </a:spcBef>
              <a:spcAft>
                <a:spcPts val="0"/>
              </a:spcAft>
              <a:buNone/>
            </a:pPr>
            <a:r>
              <a:t/>
            </a:r>
            <a:endParaRPr i="0" sz="4800" u="none" cap="none" strike="noStrike">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2"/>
          <p:cNvSpPr/>
          <p:nvPr/>
        </p:nvSpPr>
        <p:spPr>
          <a:xfrm>
            <a:off x="16909335" y="924996"/>
            <a:ext cx="349965" cy="1399860"/>
          </a:xfrm>
          <a:custGeom>
            <a:rect b="b" l="l" r="r" t="t"/>
            <a:pathLst>
              <a:path extrusionOk="0" h="1399860" w="349965">
                <a:moveTo>
                  <a:pt x="0" y="0"/>
                </a:moveTo>
                <a:lnTo>
                  <a:pt x="349965" y="0"/>
                </a:lnTo>
                <a:lnTo>
                  <a:pt x="349965" y="1399859"/>
                </a:lnTo>
                <a:lnTo>
                  <a:pt x="0" y="1399859"/>
                </a:lnTo>
                <a:lnTo>
                  <a:pt x="0" y="0"/>
                </a:lnTo>
                <a:close/>
              </a:path>
            </a:pathLst>
          </a:custGeom>
          <a:blipFill rotWithShape="1">
            <a:blip r:embed="rId3">
              <a:alphaModFix/>
            </a:blip>
            <a:stretch>
              <a:fillRect b="0" l="0" r="0" t="0"/>
            </a:stretch>
          </a:blipFill>
          <a:ln>
            <a:noFill/>
          </a:ln>
        </p:spPr>
      </p:sp>
      <p:sp>
        <p:nvSpPr>
          <p:cNvPr id="258" name="Google Shape;258;p22"/>
          <p:cNvSpPr/>
          <p:nvPr/>
        </p:nvSpPr>
        <p:spPr>
          <a:xfrm>
            <a:off x="398725" y="490773"/>
            <a:ext cx="1259950" cy="1228452"/>
          </a:xfrm>
          <a:custGeom>
            <a:rect b="b" l="l" r="r" t="t"/>
            <a:pathLst>
              <a:path extrusionOk="0" h="1228452" w="1259950">
                <a:moveTo>
                  <a:pt x="0" y="0"/>
                </a:moveTo>
                <a:lnTo>
                  <a:pt x="1259950" y="0"/>
                </a:lnTo>
                <a:lnTo>
                  <a:pt x="1259950" y="1228452"/>
                </a:lnTo>
                <a:lnTo>
                  <a:pt x="0" y="1228452"/>
                </a:lnTo>
                <a:lnTo>
                  <a:pt x="0" y="0"/>
                </a:lnTo>
                <a:close/>
              </a:path>
            </a:pathLst>
          </a:custGeom>
          <a:blipFill rotWithShape="1">
            <a:blip r:embed="rId4">
              <a:alphaModFix/>
            </a:blip>
            <a:stretch>
              <a:fillRect b="0" l="0" r="0" t="0"/>
            </a:stretch>
          </a:blipFill>
          <a:ln>
            <a:noFill/>
          </a:ln>
        </p:spPr>
      </p:sp>
      <p:sp>
        <p:nvSpPr>
          <p:cNvPr id="259" name="Google Shape;259;p22"/>
          <p:cNvSpPr/>
          <p:nvPr/>
        </p:nvSpPr>
        <p:spPr>
          <a:xfrm>
            <a:off x="3144292" y="1028700"/>
            <a:ext cx="11999417" cy="8229600"/>
          </a:xfrm>
          <a:custGeom>
            <a:rect b="b" l="l" r="r" t="t"/>
            <a:pathLst>
              <a:path extrusionOk="0" h="8229600" w="11999417">
                <a:moveTo>
                  <a:pt x="0" y="0"/>
                </a:moveTo>
                <a:lnTo>
                  <a:pt x="11999416" y="0"/>
                </a:lnTo>
                <a:lnTo>
                  <a:pt x="11999416" y="8229600"/>
                </a:lnTo>
                <a:lnTo>
                  <a:pt x="0" y="8229600"/>
                </a:lnTo>
                <a:lnTo>
                  <a:pt x="0" y="0"/>
                </a:lnTo>
                <a:close/>
              </a:path>
            </a:pathLst>
          </a:custGeom>
          <a:blipFill rotWithShape="1">
            <a:blip r:embed="rId5">
              <a:alphaModFix/>
            </a:blip>
            <a:stretch>
              <a:fillRect b="0" l="0" r="0" t="0"/>
            </a:stretch>
          </a:blipFill>
          <a:ln>
            <a:noFill/>
          </a:ln>
        </p:spPr>
      </p:sp>
      <p:sp>
        <p:nvSpPr>
          <p:cNvPr id="260" name="Google Shape;260;p22"/>
          <p:cNvSpPr/>
          <p:nvPr/>
        </p:nvSpPr>
        <p:spPr>
          <a:xfrm>
            <a:off x="6693980" y="1028700"/>
            <a:ext cx="4900041" cy="8229600"/>
          </a:xfrm>
          <a:custGeom>
            <a:rect b="b" l="l" r="r" t="t"/>
            <a:pathLst>
              <a:path extrusionOk="0" h="8229600" w="4900041">
                <a:moveTo>
                  <a:pt x="0" y="0"/>
                </a:moveTo>
                <a:lnTo>
                  <a:pt x="4900041" y="0"/>
                </a:lnTo>
                <a:lnTo>
                  <a:pt x="4900041" y="8229600"/>
                </a:lnTo>
                <a:lnTo>
                  <a:pt x="0" y="8229600"/>
                </a:lnTo>
                <a:lnTo>
                  <a:pt x="0" y="0"/>
                </a:lnTo>
                <a:close/>
              </a:path>
            </a:pathLst>
          </a:custGeom>
          <a:blipFill rotWithShape="1">
            <a:blip r:embed="rId6">
              <a:alphaModFix/>
            </a:blip>
            <a:stretch>
              <a:fillRect b="0" l="0" r="0" t="0"/>
            </a:stretch>
          </a:blipFill>
          <a:ln>
            <a:noFill/>
          </a:ln>
        </p:spPr>
      </p:sp>
      <p:sp>
        <p:nvSpPr>
          <p:cNvPr id="261" name="Google Shape;261;p22"/>
          <p:cNvSpPr/>
          <p:nvPr/>
        </p:nvSpPr>
        <p:spPr>
          <a:xfrm>
            <a:off x="-176015" y="0"/>
            <a:ext cx="19091862" cy="12099467"/>
          </a:xfrm>
          <a:custGeom>
            <a:rect b="b" l="l" r="r" t="t"/>
            <a:pathLst>
              <a:path extrusionOk="0" h="12099467" w="19091862">
                <a:moveTo>
                  <a:pt x="0" y="0"/>
                </a:moveTo>
                <a:lnTo>
                  <a:pt x="19091862" y="0"/>
                </a:lnTo>
                <a:lnTo>
                  <a:pt x="19091862" y="12099467"/>
                </a:lnTo>
                <a:lnTo>
                  <a:pt x="0" y="12099467"/>
                </a:lnTo>
                <a:lnTo>
                  <a:pt x="0" y="0"/>
                </a:lnTo>
                <a:close/>
              </a:path>
            </a:pathLst>
          </a:custGeom>
          <a:blipFill rotWithShape="1">
            <a:blip r:embed="rId7">
              <a:alphaModFix/>
            </a:blip>
            <a:stretch>
              <a:fillRect b="0" l="0" r="0" t="0"/>
            </a:stretch>
          </a:blipFill>
          <a:ln>
            <a:noFill/>
          </a:ln>
        </p:spPr>
      </p:sp>
      <p:sp>
        <p:nvSpPr>
          <p:cNvPr id="262" name="Google Shape;262;p22"/>
          <p:cNvSpPr txBox="1"/>
          <p:nvPr/>
        </p:nvSpPr>
        <p:spPr>
          <a:xfrm>
            <a:off x="831075" y="1829350"/>
            <a:ext cx="10398300" cy="2955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rPr>
              <a:t>What is </a:t>
            </a:r>
            <a:endParaRPr b="1" i="0" sz="8000" u="none" cap="none" strike="noStrike">
              <a:solidFill>
                <a:srgbClr val="FFFFFF"/>
              </a:solidFill>
            </a:endParaRPr>
          </a:p>
          <a:p>
            <a:pPr indent="0" lvl="0" marL="0" marR="0" rtl="0" algn="l">
              <a:lnSpc>
                <a:spcPct val="140000"/>
              </a:lnSpc>
              <a:spcBef>
                <a:spcPts val="0"/>
              </a:spcBef>
              <a:spcAft>
                <a:spcPts val="0"/>
              </a:spcAft>
              <a:buNone/>
            </a:pPr>
            <a:r>
              <a:rPr b="1" i="0" lang="en-US" sz="8000" u="none" cap="none" strike="noStrike">
                <a:solidFill>
                  <a:srgbClr val="FFFFFF"/>
                </a:solidFill>
              </a:rPr>
              <a:t>the point?</a:t>
            </a:r>
            <a:endParaRPr b="1" sz="8000"/>
          </a:p>
        </p:txBody>
      </p:sp>
      <p:sp>
        <p:nvSpPr>
          <p:cNvPr id="263" name="Google Shape;263;p22"/>
          <p:cNvSpPr txBox="1"/>
          <p:nvPr/>
        </p:nvSpPr>
        <p:spPr>
          <a:xfrm>
            <a:off x="7343251" y="6457513"/>
            <a:ext cx="8278800" cy="20688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5600" u="none" cap="none" strike="noStrike">
                <a:solidFill>
                  <a:srgbClr val="000000"/>
                </a:solidFill>
              </a:rPr>
              <a:t>How can </a:t>
            </a:r>
            <a:r>
              <a:rPr b="1" i="0" lang="en-US" sz="5600" u="none" cap="none" strike="noStrike">
                <a:solidFill>
                  <a:srgbClr val="B63F38"/>
                </a:solidFill>
              </a:rPr>
              <a:t>WE</a:t>
            </a:r>
            <a:r>
              <a:rPr b="1" i="0" lang="en-US" sz="5600" u="none" cap="none" strike="noStrike">
                <a:solidFill>
                  <a:srgbClr val="000000"/>
                </a:solidFill>
              </a:rPr>
              <a:t> </a:t>
            </a:r>
            <a:endParaRPr b="1" i="0" sz="5600" u="none" cap="none" strike="noStrike">
              <a:solidFill>
                <a:srgbClr val="000000"/>
              </a:solidFill>
            </a:endParaRPr>
          </a:p>
          <a:p>
            <a:pPr indent="0" lvl="0" marL="0" marR="0" rtl="0" algn="r">
              <a:lnSpc>
                <a:spcPct val="140000"/>
              </a:lnSpc>
              <a:spcBef>
                <a:spcPts val="0"/>
              </a:spcBef>
              <a:spcAft>
                <a:spcPts val="0"/>
              </a:spcAft>
              <a:buNone/>
            </a:pPr>
            <a:r>
              <a:rPr b="1" i="0" lang="en-US" sz="5600" u="none" cap="none" strike="noStrike">
                <a:solidFill>
                  <a:srgbClr val="000000"/>
                </a:solidFill>
              </a:rPr>
              <a:t>use this?</a:t>
            </a:r>
            <a:endParaRPr/>
          </a:p>
        </p:txBody>
      </p:sp>
      <p:sp>
        <p:nvSpPr>
          <p:cNvPr id="264" name="Google Shape;264;p22"/>
          <p:cNvSpPr/>
          <p:nvPr/>
        </p:nvSpPr>
        <p:spPr>
          <a:xfrm>
            <a:off x="16909322" y="490773"/>
            <a:ext cx="1259950" cy="1228452"/>
          </a:xfrm>
          <a:custGeom>
            <a:rect b="b" l="l" r="r" t="t"/>
            <a:pathLst>
              <a:path extrusionOk="0" h="1228452" w="1259950">
                <a:moveTo>
                  <a:pt x="0" y="0"/>
                </a:moveTo>
                <a:lnTo>
                  <a:pt x="1259950" y="0"/>
                </a:lnTo>
                <a:lnTo>
                  <a:pt x="1259950" y="1228452"/>
                </a:lnTo>
                <a:lnTo>
                  <a:pt x="0" y="122845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3"/>
          <p:cNvSpPr/>
          <p:nvPr/>
        </p:nvSpPr>
        <p:spPr>
          <a:xfrm>
            <a:off x="16909335" y="924996"/>
            <a:ext cx="349965" cy="1399860"/>
          </a:xfrm>
          <a:custGeom>
            <a:rect b="b" l="l" r="r" t="t"/>
            <a:pathLst>
              <a:path extrusionOk="0" h="1399860" w="349965">
                <a:moveTo>
                  <a:pt x="0" y="0"/>
                </a:moveTo>
                <a:lnTo>
                  <a:pt x="349965" y="0"/>
                </a:lnTo>
                <a:lnTo>
                  <a:pt x="349965" y="1399859"/>
                </a:lnTo>
                <a:lnTo>
                  <a:pt x="0" y="1399859"/>
                </a:lnTo>
                <a:lnTo>
                  <a:pt x="0" y="0"/>
                </a:lnTo>
                <a:close/>
              </a:path>
            </a:pathLst>
          </a:custGeom>
          <a:blipFill rotWithShape="1">
            <a:blip r:embed="rId3">
              <a:alphaModFix/>
            </a:blip>
            <a:stretch>
              <a:fillRect b="0" l="0" r="0" t="0"/>
            </a:stretch>
          </a:blipFill>
          <a:ln>
            <a:noFill/>
          </a:ln>
        </p:spPr>
      </p:sp>
      <p:sp>
        <p:nvSpPr>
          <p:cNvPr id="270" name="Google Shape;270;p23"/>
          <p:cNvSpPr/>
          <p:nvPr/>
        </p:nvSpPr>
        <p:spPr>
          <a:xfrm>
            <a:off x="398725" y="490773"/>
            <a:ext cx="1259950" cy="1228452"/>
          </a:xfrm>
          <a:custGeom>
            <a:rect b="b" l="l" r="r" t="t"/>
            <a:pathLst>
              <a:path extrusionOk="0" h="1228452" w="1259950">
                <a:moveTo>
                  <a:pt x="0" y="0"/>
                </a:moveTo>
                <a:lnTo>
                  <a:pt x="1259950" y="0"/>
                </a:lnTo>
                <a:lnTo>
                  <a:pt x="1259950" y="1228452"/>
                </a:lnTo>
                <a:lnTo>
                  <a:pt x="0" y="1228452"/>
                </a:lnTo>
                <a:lnTo>
                  <a:pt x="0" y="0"/>
                </a:lnTo>
                <a:close/>
              </a:path>
            </a:pathLst>
          </a:custGeom>
          <a:blipFill rotWithShape="1">
            <a:blip r:embed="rId4">
              <a:alphaModFix/>
            </a:blip>
            <a:stretch>
              <a:fillRect b="0" l="0" r="0" t="0"/>
            </a:stretch>
          </a:blipFill>
          <a:ln>
            <a:noFill/>
          </a:ln>
        </p:spPr>
      </p:sp>
      <p:sp>
        <p:nvSpPr>
          <p:cNvPr id="271" name="Google Shape;271;p23"/>
          <p:cNvSpPr/>
          <p:nvPr/>
        </p:nvSpPr>
        <p:spPr>
          <a:xfrm>
            <a:off x="-547470" y="-780144"/>
            <a:ext cx="18942226" cy="12628151"/>
          </a:xfrm>
          <a:custGeom>
            <a:rect b="b" l="l" r="r" t="t"/>
            <a:pathLst>
              <a:path extrusionOk="0" h="12628151" w="18942226">
                <a:moveTo>
                  <a:pt x="0" y="0"/>
                </a:moveTo>
                <a:lnTo>
                  <a:pt x="18942227" y="0"/>
                </a:lnTo>
                <a:lnTo>
                  <a:pt x="18942227" y="12628150"/>
                </a:lnTo>
                <a:lnTo>
                  <a:pt x="0" y="12628150"/>
                </a:lnTo>
                <a:lnTo>
                  <a:pt x="0" y="0"/>
                </a:lnTo>
                <a:close/>
              </a:path>
            </a:pathLst>
          </a:custGeom>
          <a:blipFill rotWithShape="1">
            <a:blip r:embed="rId5">
              <a:alphaModFix/>
            </a:blip>
            <a:stretch>
              <a:fillRect b="0" l="0" r="0" t="0"/>
            </a:stretch>
          </a:blipFill>
          <a:ln>
            <a:noFill/>
          </a:ln>
        </p:spPr>
      </p:sp>
      <p:sp>
        <p:nvSpPr>
          <p:cNvPr id="272" name="Google Shape;272;p23"/>
          <p:cNvSpPr/>
          <p:nvPr/>
        </p:nvSpPr>
        <p:spPr>
          <a:xfrm>
            <a:off x="15396547" y="490773"/>
            <a:ext cx="1259950" cy="1228452"/>
          </a:xfrm>
          <a:custGeom>
            <a:rect b="b" l="l" r="r" t="t"/>
            <a:pathLst>
              <a:path extrusionOk="0" h="1228452" w="1259950">
                <a:moveTo>
                  <a:pt x="0" y="0"/>
                </a:moveTo>
                <a:lnTo>
                  <a:pt x="1259950" y="0"/>
                </a:lnTo>
                <a:lnTo>
                  <a:pt x="1259950" y="1228452"/>
                </a:lnTo>
                <a:lnTo>
                  <a:pt x="0" y="1228452"/>
                </a:lnTo>
                <a:lnTo>
                  <a:pt x="0" y="0"/>
                </a:lnTo>
                <a:close/>
              </a:path>
            </a:pathLst>
          </a:custGeom>
          <a:blipFill rotWithShape="1">
            <a:blip r:embed="rId4">
              <a:alphaModFix/>
            </a:blip>
            <a:stretch>
              <a:fillRect b="0" l="0" r="0" t="0"/>
            </a:stretch>
          </a:blipFill>
          <a:ln>
            <a:noFill/>
          </a:ln>
        </p:spPr>
      </p:sp>
      <p:sp>
        <p:nvSpPr>
          <p:cNvPr id="273" name="Google Shape;273;p23"/>
          <p:cNvSpPr txBox="1"/>
          <p:nvPr/>
        </p:nvSpPr>
        <p:spPr>
          <a:xfrm>
            <a:off x="1091240" y="1038303"/>
            <a:ext cx="8278800" cy="13854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9000" u="none" cap="none" strike="noStrike">
                <a:solidFill>
                  <a:srgbClr val="000000"/>
                </a:solidFill>
              </a:rPr>
              <a:t>Brief</a:t>
            </a:r>
            <a:endParaRPr b="1" sz="9000"/>
          </a:p>
        </p:txBody>
      </p:sp>
      <p:sp>
        <p:nvSpPr>
          <p:cNvPr id="274" name="Google Shape;274;p23"/>
          <p:cNvSpPr txBox="1"/>
          <p:nvPr/>
        </p:nvSpPr>
        <p:spPr>
          <a:xfrm>
            <a:off x="1091240" y="3111742"/>
            <a:ext cx="7281900" cy="609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6000" u="none" cap="none" strike="noStrike">
                <a:solidFill>
                  <a:srgbClr val="FFFFFF"/>
                </a:solidFill>
              </a:rPr>
              <a:t>Upper middle-class families with 1-2 children driving a Volvo and are interested in tennis.</a:t>
            </a:r>
            <a:endParaRPr b="1" sz="6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4"/>
          <p:cNvSpPr/>
          <p:nvPr/>
        </p:nvSpPr>
        <p:spPr>
          <a:xfrm>
            <a:off x="0" y="0"/>
            <a:ext cx="9006943" cy="10287000"/>
          </a:xfrm>
          <a:custGeom>
            <a:rect b="b" l="l" r="r" t="t"/>
            <a:pathLst>
              <a:path extrusionOk="0" h="10287000" w="9006943">
                <a:moveTo>
                  <a:pt x="0" y="0"/>
                </a:moveTo>
                <a:lnTo>
                  <a:pt x="9006943" y="0"/>
                </a:lnTo>
                <a:lnTo>
                  <a:pt x="9006943" y="10287000"/>
                </a:lnTo>
                <a:lnTo>
                  <a:pt x="0" y="10287000"/>
                </a:lnTo>
                <a:lnTo>
                  <a:pt x="0" y="0"/>
                </a:lnTo>
                <a:close/>
              </a:path>
            </a:pathLst>
          </a:custGeom>
          <a:blipFill rotWithShape="1">
            <a:blip r:embed="rId3">
              <a:alphaModFix/>
            </a:blip>
            <a:stretch>
              <a:fillRect b="0" l="0" r="0" t="0"/>
            </a:stretch>
          </a:blipFill>
          <a:ln>
            <a:noFill/>
          </a:ln>
        </p:spPr>
      </p:sp>
      <p:sp>
        <p:nvSpPr>
          <p:cNvPr id="280" name="Google Shape;280;p24"/>
          <p:cNvSpPr/>
          <p:nvPr/>
        </p:nvSpPr>
        <p:spPr>
          <a:xfrm>
            <a:off x="9144000" y="111889"/>
            <a:ext cx="1259950" cy="1228452"/>
          </a:xfrm>
          <a:custGeom>
            <a:rect b="b" l="l" r="r" t="t"/>
            <a:pathLst>
              <a:path extrusionOk="0" h="1228452" w="1259950">
                <a:moveTo>
                  <a:pt x="0" y="0"/>
                </a:moveTo>
                <a:lnTo>
                  <a:pt x="1259950" y="0"/>
                </a:lnTo>
                <a:lnTo>
                  <a:pt x="1259950" y="1228451"/>
                </a:lnTo>
                <a:lnTo>
                  <a:pt x="0" y="1228451"/>
                </a:lnTo>
                <a:lnTo>
                  <a:pt x="0" y="0"/>
                </a:lnTo>
                <a:close/>
              </a:path>
            </a:pathLst>
          </a:custGeom>
          <a:blipFill rotWithShape="1">
            <a:blip r:embed="rId4">
              <a:alphaModFix/>
            </a:blip>
            <a:stretch>
              <a:fillRect b="0" l="0" r="0" t="0"/>
            </a:stretch>
          </a:blipFill>
          <a:ln>
            <a:noFill/>
          </a:ln>
        </p:spPr>
      </p:sp>
      <p:sp>
        <p:nvSpPr>
          <p:cNvPr id="281" name="Google Shape;281;p24"/>
          <p:cNvSpPr txBox="1"/>
          <p:nvPr/>
        </p:nvSpPr>
        <p:spPr>
          <a:xfrm>
            <a:off x="147586" y="1866703"/>
            <a:ext cx="4482963" cy="820970"/>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78938A"/>
                </a:solidFill>
                <a:latin typeface="Lato"/>
                <a:ea typeface="Lato"/>
                <a:cs typeface="Lato"/>
                <a:sym typeface="Lato"/>
              </a:rPr>
              <a:t>HOTSPOTS</a:t>
            </a:r>
            <a:endParaRPr/>
          </a:p>
        </p:txBody>
      </p:sp>
      <p:sp>
        <p:nvSpPr>
          <p:cNvPr id="282" name="Google Shape;282;p24"/>
          <p:cNvSpPr txBox="1"/>
          <p:nvPr/>
        </p:nvSpPr>
        <p:spPr>
          <a:xfrm>
            <a:off x="9773975" y="3238713"/>
            <a:ext cx="8387100" cy="48027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US" sz="6000" u="none" cap="none" strike="noStrike">
                <a:solidFill>
                  <a:srgbClr val="000000"/>
                </a:solidFill>
              </a:rPr>
              <a:t>We can pinpoint </a:t>
            </a:r>
            <a:r>
              <a:rPr b="1" i="0" lang="en-US" sz="6000" u="none" cap="none" strike="noStrike">
                <a:solidFill>
                  <a:srgbClr val="B63F38"/>
                </a:solidFill>
              </a:rPr>
              <a:t>hotspots</a:t>
            </a:r>
            <a:r>
              <a:rPr b="1" i="0" lang="en-US" sz="6000" u="none" cap="none" strike="noStrike">
                <a:solidFill>
                  <a:srgbClr val="000000"/>
                </a:solidFill>
              </a:rPr>
              <a:t> with a high concentration of specific lifestyles.</a:t>
            </a:r>
            <a:endParaRPr b="1" sz="6000"/>
          </a:p>
        </p:txBody>
      </p:sp>
      <p:sp>
        <p:nvSpPr>
          <p:cNvPr id="283" name="Google Shape;283;p24"/>
          <p:cNvSpPr/>
          <p:nvPr/>
        </p:nvSpPr>
        <p:spPr>
          <a:xfrm>
            <a:off x="16437836" y="587694"/>
            <a:ext cx="1005067" cy="944763"/>
          </a:xfrm>
          <a:custGeom>
            <a:rect b="b" l="l" r="r" t="t"/>
            <a:pathLst>
              <a:path extrusionOk="0" h="944763" w="1005067">
                <a:moveTo>
                  <a:pt x="0" y="0"/>
                </a:moveTo>
                <a:lnTo>
                  <a:pt x="1005067" y="0"/>
                </a:lnTo>
                <a:lnTo>
                  <a:pt x="1005067" y="944763"/>
                </a:lnTo>
                <a:lnTo>
                  <a:pt x="0" y="94476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5"/>
          <p:cNvSpPr/>
          <p:nvPr/>
        </p:nvSpPr>
        <p:spPr>
          <a:xfrm>
            <a:off x="0" y="0"/>
            <a:ext cx="9006943" cy="10287000"/>
          </a:xfrm>
          <a:custGeom>
            <a:rect b="b" l="l" r="r" t="t"/>
            <a:pathLst>
              <a:path extrusionOk="0" h="10287000" w="9006943">
                <a:moveTo>
                  <a:pt x="0" y="0"/>
                </a:moveTo>
                <a:lnTo>
                  <a:pt x="9006943" y="0"/>
                </a:lnTo>
                <a:lnTo>
                  <a:pt x="9006943" y="10287000"/>
                </a:lnTo>
                <a:lnTo>
                  <a:pt x="0" y="10287000"/>
                </a:lnTo>
                <a:lnTo>
                  <a:pt x="0" y="0"/>
                </a:lnTo>
                <a:close/>
              </a:path>
            </a:pathLst>
          </a:custGeom>
          <a:blipFill rotWithShape="1">
            <a:blip r:embed="rId3">
              <a:alphaModFix/>
            </a:blip>
            <a:stretch>
              <a:fillRect b="0" l="0" r="0" t="0"/>
            </a:stretch>
          </a:blipFill>
          <a:ln>
            <a:noFill/>
          </a:ln>
        </p:spPr>
      </p:sp>
      <p:sp>
        <p:nvSpPr>
          <p:cNvPr id="289" name="Google Shape;289;p25"/>
          <p:cNvSpPr/>
          <p:nvPr/>
        </p:nvSpPr>
        <p:spPr>
          <a:xfrm>
            <a:off x="9144000" y="111889"/>
            <a:ext cx="1259950" cy="1228452"/>
          </a:xfrm>
          <a:custGeom>
            <a:rect b="b" l="l" r="r" t="t"/>
            <a:pathLst>
              <a:path extrusionOk="0" h="1228452" w="1259950">
                <a:moveTo>
                  <a:pt x="0" y="0"/>
                </a:moveTo>
                <a:lnTo>
                  <a:pt x="1259950" y="0"/>
                </a:lnTo>
                <a:lnTo>
                  <a:pt x="1259950" y="1228451"/>
                </a:lnTo>
                <a:lnTo>
                  <a:pt x="0" y="1228451"/>
                </a:lnTo>
                <a:lnTo>
                  <a:pt x="0" y="0"/>
                </a:lnTo>
                <a:close/>
              </a:path>
            </a:pathLst>
          </a:custGeom>
          <a:blipFill rotWithShape="1">
            <a:blip r:embed="rId4">
              <a:alphaModFix/>
            </a:blip>
            <a:stretch>
              <a:fillRect b="0" l="0" r="0" t="0"/>
            </a:stretch>
          </a:blipFill>
          <a:ln>
            <a:noFill/>
          </a:ln>
        </p:spPr>
      </p:sp>
      <p:sp>
        <p:nvSpPr>
          <p:cNvPr id="290" name="Google Shape;290;p25"/>
          <p:cNvSpPr/>
          <p:nvPr/>
        </p:nvSpPr>
        <p:spPr>
          <a:xfrm>
            <a:off x="9806404" y="3049260"/>
            <a:ext cx="7405042" cy="6651641"/>
          </a:xfrm>
          <a:custGeom>
            <a:rect b="b" l="l" r="r" t="t"/>
            <a:pathLst>
              <a:path extrusionOk="0" h="6651641" w="7405042">
                <a:moveTo>
                  <a:pt x="0" y="0"/>
                </a:moveTo>
                <a:lnTo>
                  <a:pt x="7405041" y="0"/>
                </a:lnTo>
                <a:lnTo>
                  <a:pt x="7405041" y="6651642"/>
                </a:lnTo>
                <a:lnTo>
                  <a:pt x="0" y="6651642"/>
                </a:lnTo>
                <a:lnTo>
                  <a:pt x="0" y="0"/>
                </a:lnTo>
                <a:close/>
              </a:path>
            </a:pathLst>
          </a:custGeom>
          <a:blipFill rotWithShape="1">
            <a:blip r:embed="rId5">
              <a:alphaModFix/>
            </a:blip>
            <a:stretch>
              <a:fillRect b="0" l="0" r="0" t="0"/>
            </a:stretch>
          </a:blipFill>
          <a:ln>
            <a:noFill/>
          </a:ln>
        </p:spPr>
      </p:sp>
      <p:sp>
        <p:nvSpPr>
          <p:cNvPr id="291" name="Google Shape;291;p25"/>
          <p:cNvSpPr txBox="1"/>
          <p:nvPr/>
        </p:nvSpPr>
        <p:spPr>
          <a:xfrm>
            <a:off x="9806404" y="829746"/>
            <a:ext cx="6800700" cy="1773000"/>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000000"/>
                </a:solidFill>
              </a:rPr>
              <a:t>Here is a closeup of Bergen for audience X.</a:t>
            </a:r>
            <a:endParaRPr b="1"/>
          </a:p>
        </p:txBody>
      </p:sp>
      <p:sp>
        <p:nvSpPr>
          <p:cNvPr id="292" name="Google Shape;292;p25"/>
          <p:cNvSpPr txBox="1"/>
          <p:nvPr/>
        </p:nvSpPr>
        <p:spPr>
          <a:xfrm>
            <a:off x="147586" y="1866703"/>
            <a:ext cx="4482963" cy="820970"/>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800" u="none" cap="none" strike="noStrike">
                <a:solidFill>
                  <a:srgbClr val="78938A"/>
                </a:solidFill>
                <a:latin typeface="Lato"/>
                <a:ea typeface="Lato"/>
                <a:cs typeface="Lato"/>
                <a:sym typeface="Lato"/>
              </a:rPr>
              <a:t>HOTSPOTS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6"/>
          <p:cNvSpPr/>
          <p:nvPr/>
        </p:nvSpPr>
        <p:spPr>
          <a:xfrm>
            <a:off x="9144000" y="111889"/>
            <a:ext cx="1259950" cy="1228452"/>
          </a:xfrm>
          <a:custGeom>
            <a:rect b="b" l="l" r="r" t="t"/>
            <a:pathLst>
              <a:path extrusionOk="0" h="1228452" w="1259950">
                <a:moveTo>
                  <a:pt x="0" y="0"/>
                </a:moveTo>
                <a:lnTo>
                  <a:pt x="1259950" y="0"/>
                </a:lnTo>
                <a:lnTo>
                  <a:pt x="1259950" y="1228451"/>
                </a:lnTo>
                <a:lnTo>
                  <a:pt x="0" y="1228451"/>
                </a:lnTo>
                <a:lnTo>
                  <a:pt x="0" y="0"/>
                </a:lnTo>
                <a:close/>
              </a:path>
            </a:pathLst>
          </a:custGeom>
          <a:blipFill rotWithShape="1">
            <a:blip r:embed="rId3">
              <a:alphaModFix/>
            </a:blip>
            <a:stretch>
              <a:fillRect b="0" l="0" r="0" t="0"/>
            </a:stretch>
          </a:blipFill>
          <a:ln>
            <a:noFill/>
          </a:ln>
        </p:spPr>
      </p:sp>
      <p:sp>
        <p:nvSpPr>
          <p:cNvPr id="298" name="Google Shape;298;p26"/>
          <p:cNvSpPr/>
          <p:nvPr/>
        </p:nvSpPr>
        <p:spPr>
          <a:xfrm>
            <a:off x="0" y="0"/>
            <a:ext cx="9178927" cy="10287000"/>
          </a:xfrm>
          <a:custGeom>
            <a:rect b="b" l="l" r="r" t="t"/>
            <a:pathLst>
              <a:path extrusionOk="0" h="10287000" w="9178927">
                <a:moveTo>
                  <a:pt x="0" y="0"/>
                </a:moveTo>
                <a:lnTo>
                  <a:pt x="9178927" y="0"/>
                </a:lnTo>
                <a:lnTo>
                  <a:pt x="9178927" y="10287000"/>
                </a:lnTo>
                <a:lnTo>
                  <a:pt x="0" y="10287000"/>
                </a:lnTo>
                <a:lnTo>
                  <a:pt x="0" y="0"/>
                </a:lnTo>
                <a:close/>
              </a:path>
            </a:pathLst>
          </a:custGeom>
          <a:blipFill rotWithShape="1">
            <a:blip r:embed="rId4">
              <a:alphaModFix/>
            </a:blip>
            <a:stretch>
              <a:fillRect b="0" l="0" r="0" t="0"/>
            </a:stretch>
          </a:blipFill>
          <a:ln>
            <a:noFill/>
          </a:ln>
        </p:spPr>
      </p:sp>
      <p:sp>
        <p:nvSpPr>
          <p:cNvPr id="299" name="Google Shape;299;p26"/>
          <p:cNvSpPr txBox="1"/>
          <p:nvPr/>
        </p:nvSpPr>
        <p:spPr>
          <a:xfrm>
            <a:off x="244178" y="2358389"/>
            <a:ext cx="4482900" cy="738900"/>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lang="en-US" sz="4800">
                <a:solidFill>
                  <a:srgbClr val="B63F38"/>
                </a:solidFill>
                <a:latin typeface="Lato"/>
                <a:ea typeface="Lato"/>
                <a:cs typeface="Lato"/>
                <a:sym typeface="Lato"/>
              </a:rPr>
              <a:t>DEAD SPOTS</a:t>
            </a:r>
            <a:endParaRPr/>
          </a:p>
        </p:txBody>
      </p:sp>
      <p:sp>
        <p:nvSpPr>
          <p:cNvPr id="300" name="Google Shape;300;p26"/>
          <p:cNvSpPr txBox="1"/>
          <p:nvPr/>
        </p:nvSpPr>
        <p:spPr>
          <a:xfrm>
            <a:off x="9808225" y="2232388"/>
            <a:ext cx="7693800" cy="7388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6000" u="none" cap="none" strike="noStrike">
                <a:solidFill>
                  <a:srgbClr val="000000"/>
                </a:solidFill>
              </a:rPr>
              <a:t>We can also </a:t>
            </a:r>
            <a:r>
              <a:rPr b="1" i="0" lang="en-US" sz="6000" u="none" cap="none" strike="noStrike">
                <a:solidFill>
                  <a:srgbClr val="B63F38"/>
                </a:solidFill>
              </a:rPr>
              <a:t>flip-the-script</a:t>
            </a:r>
            <a:r>
              <a:rPr b="1" i="0" lang="en-US" sz="6000" u="none" cap="none" strike="noStrike">
                <a:solidFill>
                  <a:srgbClr val="000000"/>
                </a:solidFill>
              </a:rPr>
              <a:t> and pinpoint </a:t>
            </a:r>
            <a:r>
              <a:rPr b="1" lang="en-US" sz="6000"/>
              <a:t>dead spots</a:t>
            </a:r>
            <a:r>
              <a:rPr b="1" i="0" lang="en-US" sz="6000" u="none" cap="none" strike="noStrike">
                <a:solidFill>
                  <a:srgbClr val="000000"/>
                </a:solidFill>
              </a:rPr>
              <a:t> with a low concentration </a:t>
            </a:r>
            <a:endParaRPr b="1" sz="6000"/>
          </a:p>
          <a:p>
            <a:pPr indent="0" lvl="0" marL="0" marR="0" rtl="0" algn="l">
              <a:lnSpc>
                <a:spcPct val="140000"/>
              </a:lnSpc>
              <a:spcBef>
                <a:spcPts val="0"/>
              </a:spcBef>
              <a:spcAft>
                <a:spcPts val="0"/>
              </a:spcAft>
              <a:buNone/>
            </a:pPr>
            <a:r>
              <a:rPr b="1" i="0" lang="en-US" sz="6000" u="none" cap="none" strike="noStrike">
                <a:solidFill>
                  <a:srgbClr val="000000"/>
                </a:solidFill>
              </a:rPr>
              <a:t>of specific lifestyles. </a:t>
            </a:r>
            <a:endParaRPr b="1" sz="6000"/>
          </a:p>
        </p:txBody>
      </p:sp>
      <p:sp>
        <p:nvSpPr>
          <p:cNvPr id="301" name="Google Shape;301;p26"/>
          <p:cNvSpPr/>
          <p:nvPr/>
        </p:nvSpPr>
        <p:spPr>
          <a:xfrm>
            <a:off x="16496961" y="697262"/>
            <a:ext cx="1005067" cy="944763"/>
          </a:xfrm>
          <a:custGeom>
            <a:rect b="b" l="l" r="r" t="t"/>
            <a:pathLst>
              <a:path extrusionOk="0" h="944763" w="1005067">
                <a:moveTo>
                  <a:pt x="0" y="0"/>
                </a:moveTo>
                <a:lnTo>
                  <a:pt x="1005067" y="0"/>
                </a:lnTo>
                <a:lnTo>
                  <a:pt x="1005067" y="944763"/>
                </a:lnTo>
                <a:lnTo>
                  <a:pt x="0" y="94476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7"/>
          <p:cNvSpPr/>
          <p:nvPr/>
        </p:nvSpPr>
        <p:spPr>
          <a:xfrm>
            <a:off x="16909335" y="924996"/>
            <a:ext cx="349965" cy="1399860"/>
          </a:xfrm>
          <a:custGeom>
            <a:rect b="b" l="l" r="r" t="t"/>
            <a:pathLst>
              <a:path extrusionOk="0" h="1399860" w="349965">
                <a:moveTo>
                  <a:pt x="0" y="0"/>
                </a:moveTo>
                <a:lnTo>
                  <a:pt x="349965" y="0"/>
                </a:lnTo>
                <a:lnTo>
                  <a:pt x="349965" y="1399859"/>
                </a:lnTo>
                <a:lnTo>
                  <a:pt x="0" y="1399859"/>
                </a:lnTo>
                <a:lnTo>
                  <a:pt x="0" y="0"/>
                </a:lnTo>
                <a:close/>
              </a:path>
            </a:pathLst>
          </a:custGeom>
          <a:blipFill rotWithShape="1">
            <a:blip r:embed="rId3">
              <a:alphaModFix/>
            </a:blip>
            <a:stretch>
              <a:fillRect b="0" l="0" r="0" t="0"/>
            </a:stretch>
          </a:blipFill>
          <a:ln>
            <a:noFill/>
          </a:ln>
        </p:spPr>
      </p:sp>
      <p:sp>
        <p:nvSpPr>
          <p:cNvPr id="307" name="Google Shape;307;p27"/>
          <p:cNvSpPr/>
          <p:nvPr/>
        </p:nvSpPr>
        <p:spPr>
          <a:xfrm>
            <a:off x="398725" y="490773"/>
            <a:ext cx="1259950" cy="1228452"/>
          </a:xfrm>
          <a:custGeom>
            <a:rect b="b" l="l" r="r" t="t"/>
            <a:pathLst>
              <a:path extrusionOk="0" h="1228452" w="1259950">
                <a:moveTo>
                  <a:pt x="0" y="0"/>
                </a:moveTo>
                <a:lnTo>
                  <a:pt x="1259950" y="0"/>
                </a:lnTo>
                <a:lnTo>
                  <a:pt x="1259950" y="1228452"/>
                </a:lnTo>
                <a:lnTo>
                  <a:pt x="0" y="1228452"/>
                </a:lnTo>
                <a:lnTo>
                  <a:pt x="0" y="0"/>
                </a:lnTo>
                <a:close/>
              </a:path>
            </a:pathLst>
          </a:custGeom>
          <a:blipFill rotWithShape="1">
            <a:blip r:embed="rId4">
              <a:alphaModFix/>
            </a:blip>
            <a:stretch>
              <a:fillRect b="0" l="0" r="0" t="0"/>
            </a:stretch>
          </a:blipFill>
          <a:ln>
            <a:noFill/>
          </a:ln>
        </p:spPr>
      </p:sp>
      <p:sp>
        <p:nvSpPr>
          <p:cNvPr id="308" name="Google Shape;308;p27"/>
          <p:cNvSpPr/>
          <p:nvPr/>
        </p:nvSpPr>
        <p:spPr>
          <a:xfrm>
            <a:off x="-372619" y="-2118966"/>
            <a:ext cx="22937137" cy="13074593"/>
          </a:xfrm>
          <a:custGeom>
            <a:rect b="b" l="l" r="r" t="t"/>
            <a:pathLst>
              <a:path extrusionOk="0" h="13074593" w="22937137">
                <a:moveTo>
                  <a:pt x="0" y="0"/>
                </a:moveTo>
                <a:lnTo>
                  <a:pt x="22937137" y="0"/>
                </a:lnTo>
                <a:lnTo>
                  <a:pt x="22937137" y="13074593"/>
                </a:lnTo>
                <a:lnTo>
                  <a:pt x="0" y="13074593"/>
                </a:lnTo>
                <a:lnTo>
                  <a:pt x="0" y="0"/>
                </a:lnTo>
                <a:close/>
              </a:path>
            </a:pathLst>
          </a:custGeom>
          <a:blipFill rotWithShape="1">
            <a:blip r:embed="rId5">
              <a:alphaModFix/>
            </a:blip>
            <a:stretch>
              <a:fillRect b="-25924" l="-1140" r="-216" t="-1952"/>
            </a:stretch>
          </a:blipFill>
          <a:ln>
            <a:noFill/>
          </a:ln>
        </p:spPr>
      </p:sp>
      <p:sp>
        <p:nvSpPr>
          <p:cNvPr id="309" name="Google Shape;309;p27"/>
          <p:cNvSpPr txBox="1"/>
          <p:nvPr/>
        </p:nvSpPr>
        <p:spPr>
          <a:xfrm>
            <a:off x="303521" y="1376625"/>
            <a:ext cx="10706400" cy="7203300"/>
          </a:xfrm>
          <a:prstGeom prst="rect">
            <a:avLst/>
          </a:prstGeom>
          <a:noFill/>
          <a:ln>
            <a:noFill/>
          </a:ln>
        </p:spPr>
        <p:txBody>
          <a:bodyPr anchorCtr="0" anchor="t" bIns="0" lIns="0" spcFirstLastPara="1" rIns="0" wrap="square" tIns="0">
            <a:spAutoFit/>
          </a:bodyPr>
          <a:lstStyle/>
          <a:p>
            <a:pPr indent="0" lvl="0" marL="0" marR="0" rtl="0" algn="r">
              <a:lnSpc>
                <a:spcPct val="139988"/>
              </a:lnSpc>
              <a:spcBef>
                <a:spcPts val="0"/>
              </a:spcBef>
              <a:spcAft>
                <a:spcPts val="0"/>
              </a:spcAft>
              <a:buNone/>
            </a:pPr>
            <a:r>
              <a:rPr b="1" i="0" lang="en-US" sz="9000" u="none" cap="none" strike="noStrike">
                <a:solidFill>
                  <a:srgbClr val="FFFFFF"/>
                </a:solidFill>
              </a:rPr>
              <a:t>How do we use this</a:t>
            </a:r>
            <a:endParaRPr b="1"/>
          </a:p>
          <a:p>
            <a:pPr indent="0" lvl="0" marL="0" marR="0" rtl="0" algn="r">
              <a:lnSpc>
                <a:spcPct val="139988"/>
              </a:lnSpc>
              <a:spcBef>
                <a:spcPts val="0"/>
              </a:spcBef>
              <a:spcAft>
                <a:spcPts val="0"/>
              </a:spcAft>
              <a:buNone/>
            </a:pPr>
            <a:r>
              <a:t/>
            </a:r>
            <a:endParaRPr b="1" i="0" sz="9000" u="none" cap="none" strike="noStrike">
              <a:solidFill>
                <a:srgbClr val="FFFFFF"/>
              </a:solidFill>
            </a:endParaRPr>
          </a:p>
          <a:p>
            <a:pPr indent="0" lvl="0" marL="0" marR="0" rtl="0" algn="r">
              <a:lnSpc>
                <a:spcPct val="139988"/>
              </a:lnSpc>
              <a:spcBef>
                <a:spcPts val="0"/>
              </a:spcBef>
              <a:spcAft>
                <a:spcPts val="0"/>
              </a:spcAft>
              <a:buNone/>
            </a:pPr>
            <a:r>
              <a:t/>
            </a:r>
            <a:endParaRPr b="1" i="0" sz="9000" u="none" cap="none" strike="noStrike">
              <a:solidFill>
                <a:srgbClr val="FFFFFF"/>
              </a:solidFill>
            </a:endParaRPr>
          </a:p>
          <a:p>
            <a:pPr indent="0" lvl="0" marL="0" marR="0" rtl="0" algn="r">
              <a:lnSpc>
                <a:spcPct val="139988"/>
              </a:lnSpc>
              <a:spcBef>
                <a:spcPts val="0"/>
              </a:spcBef>
              <a:spcAft>
                <a:spcPts val="0"/>
              </a:spcAft>
              <a:buNone/>
            </a:pPr>
            <a:r>
              <a:t/>
            </a:r>
            <a:endParaRPr b="1" i="0" sz="9000" u="none" cap="none" strike="noStrike">
              <a:solidFill>
                <a:srgbClr val="FFFFFF"/>
              </a:solidFill>
            </a:endParaRPr>
          </a:p>
        </p:txBody>
      </p:sp>
      <p:sp>
        <p:nvSpPr>
          <p:cNvPr id="310" name="Google Shape;310;p27"/>
          <p:cNvSpPr txBox="1"/>
          <p:nvPr/>
        </p:nvSpPr>
        <p:spPr>
          <a:xfrm>
            <a:off x="-3376452" y="3588434"/>
            <a:ext cx="11232000" cy="7388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6000" u="none" cap="none" strike="noStrike">
                <a:solidFill>
                  <a:srgbClr val="F2F2F2"/>
                </a:solidFill>
              </a:rPr>
              <a:t>It sounds</a:t>
            </a:r>
            <a:endParaRPr b="1" sz="6000"/>
          </a:p>
          <a:p>
            <a:pPr indent="-701040" lvl="1" marL="1554480" marR="0" rtl="0" algn="r">
              <a:lnSpc>
                <a:spcPct val="140000"/>
              </a:lnSpc>
              <a:spcBef>
                <a:spcPts val="0"/>
              </a:spcBef>
              <a:spcAft>
                <a:spcPts val="0"/>
              </a:spcAft>
              <a:buClr>
                <a:srgbClr val="92BA92"/>
              </a:buClr>
              <a:buSzPts val="6000"/>
              <a:buChar char="•"/>
            </a:pPr>
            <a:r>
              <a:rPr b="1" i="0" lang="en-US" sz="6000" u="none" cap="none" strike="noStrike">
                <a:solidFill>
                  <a:srgbClr val="92BA92"/>
                </a:solidFill>
              </a:rPr>
              <a:t>difficult</a:t>
            </a:r>
            <a:r>
              <a:rPr b="1" i="0" lang="en-US" sz="6000" u="none" cap="none" strike="noStrike">
                <a:solidFill>
                  <a:srgbClr val="F2F2F2"/>
                </a:solidFill>
              </a:rPr>
              <a:t> </a:t>
            </a:r>
            <a:endParaRPr b="1" sz="6000"/>
          </a:p>
          <a:p>
            <a:pPr indent="-701040" lvl="1" marL="1554480" marR="0" rtl="0" algn="r">
              <a:lnSpc>
                <a:spcPct val="140000"/>
              </a:lnSpc>
              <a:spcBef>
                <a:spcPts val="0"/>
              </a:spcBef>
              <a:spcAft>
                <a:spcPts val="0"/>
              </a:spcAft>
              <a:buClr>
                <a:srgbClr val="92BA92"/>
              </a:buClr>
              <a:buSzPts val="6000"/>
              <a:buChar char="•"/>
            </a:pPr>
            <a:r>
              <a:rPr b="1" i="0" lang="en-US" sz="6000" u="none" cap="none" strike="noStrike">
                <a:solidFill>
                  <a:srgbClr val="92BA92"/>
                </a:solidFill>
              </a:rPr>
              <a:t>time-consuming</a:t>
            </a:r>
            <a:r>
              <a:rPr b="1" i="0" lang="en-US" sz="6000" u="none" cap="none" strike="noStrike">
                <a:solidFill>
                  <a:srgbClr val="F2F2F2"/>
                </a:solidFill>
              </a:rPr>
              <a:t> </a:t>
            </a:r>
            <a:endParaRPr b="1" sz="6000"/>
          </a:p>
          <a:p>
            <a:pPr indent="-701040" lvl="1" marL="1554480" marR="0" rtl="0" algn="r">
              <a:lnSpc>
                <a:spcPct val="140000"/>
              </a:lnSpc>
              <a:spcBef>
                <a:spcPts val="0"/>
              </a:spcBef>
              <a:spcAft>
                <a:spcPts val="0"/>
              </a:spcAft>
              <a:buClr>
                <a:srgbClr val="F2F2F2"/>
              </a:buClr>
              <a:buSzPts val="6000"/>
              <a:buChar char="•"/>
            </a:pPr>
            <a:r>
              <a:rPr b="1" i="0" lang="en-US" sz="6000" u="none" cap="none" strike="noStrike">
                <a:solidFill>
                  <a:srgbClr val="F2F2F2"/>
                </a:solidFill>
              </a:rPr>
              <a:t>and </a:t>
            </a:r>
            <a:r>
              <a:rPr b="1" i="0" lang="en-US" sz="6000" u="none" cap="none" strike="noStrike">
                <a:solidFill>
                  <a:srgbClr val="92BA92"/>
                </a:solidFill>
              </a:rPr>
              <a:t>technical</a:t>
            </a:r>
            <a:r>
              <a:rPr b="1" i="0" lang="en-US" sz="6000" u="none" cap="none" strike="noStrike">
                <a:solidFill>
                  <a:srgbClr val="F2F2F2"/>
                </a:solidFill>
              </a:rPr>
              <a:t> </a:t>
            </a:r>
            <a:endParaRPr b="1" sz="6000"/>
          </a:p>
          <a:p>
            <a:pPr indent="0" lvl="0" marL="0" marR="0" rtl="0" algn="r">
              <a:lnSpc>
                <a:spcPct val="140000"/>
              </a:lnSpc>
              <a:spcBef>
                <a:spcPts val="0"/>
              </a:spcBef>
              <a:spcAft>
                <a:spcPts val="0"/>
              </a:spcAft>
              <a:buNone/>
            </a:pPr>
            <a:r>
              <a:t/>
            </a:r>
            <a:endParaRPr b="1" i="0" sz="6000" u="none" cap="none" strike="noStrike">
              <a:solidFill>
                <a:srgbClr val="F2F2F2"/>
              </a:solidFill>
            </a:endParaRPr>
          </a:p>
          <a:p>
            <a:pPr indent="0" lvl="0" marL="0" marR="0" rtl="0" algn="r">
              <a:lnSpc>
                <a:spcPct val="140000"/>
              </a:lnSpc>
              <a:spcBef>
                <a:spcPts val="0"/>
              </a:spcBef>
              <a:spcAft>
                <a:spcPts val="0"/>
              </a:spcAft>
              <a:buNone/>
            </a:pPr>
            <a:r>
              <a:t/>
            </a:r>
            <a:endParaRPr b="1" i="0" sz="6000" u="none" cap="none" strike="noStrike">
              <a:solidFill>
                <a:srgbClr val="F2F2F2"/>
              </a:solidFill>
            </a:endParaRPr>
          </a:p>
        </p:txBody>
      </p:sp>
      <p:sp>
        <p:nvSpPr>
          <p:cNvPr id="311" name="Google Shape;311;p27"/>
          <p:cNvSpPr/>
          <p:nvPr/>
        </p:nvSpPr>
        <p:spPr>
          <a:xfrm>
            <a:off x="19846847" y="490773"/>
            <a:ext cx="1259950" cy="1228452"/>
          </a:xfrm>
          <a:custGeom>
            <a:rect b="b" l="l" r="r" t="t"/>
            <a:pathLst>
              <a:path extrusionOk="0" h="1228452" w="1259950">
                <a:moveTo>
                  <a:pt x="0" y="0"/>
                </a:moveTo>
                <a:lnTo>
                  <a:pt x="1259950" y="0"/>
                </a:lnTo>
                <a:lnTo>
                  <a:pt x="1259950" y="1228452"/>
                </a:lnTo>
                <a:lnTo>
                  <a:pt x="0" y="122845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8"/>
          <p:cNvSpPr/>
          <p:nvPr/>
        </p:nvSpPr>
        <p:spPr>
          <a:xfrm>
            <a:off x="16909335" y="924996"/>
            <a:ext cx="349965" cy="1399860"/>
          </a:xfrm>
          <a:custGeom>
            <a:rect b="b" l="l" r="r" t="t"/>
            <a:pathLst>
              <a:path extrusionOk="0" h="1399860" w="349965">
                <a:moveTo>
                  <a:pt x="0" y="0"/>
                </a:moveTo>
                <a:lnTo>
                  <a:pt x="349965" y="0"/>
                </a:lnTo>
                <a:lnTo>
                  <a:pt x="349965" y="1399859"/>
                </a:lnTo>
                <a:lnTo>
                  <a:pt x="0" y="1399859"/>
                </a:lnTo>
                <a:lnTo>
                  <a:pt x="0" y="0"/>
                </a:lnTo>
                <a:close/>
              </a:path>
            </a:pathLst>
          </a:custGeom>
          <a:blipFill rotWithShape="1">
            <a:blip r:embed="rId3">
              <a:alphaModFix/>
            </a:blip>
            <a:stretch>
              <a:fillRect b="0" l="0" r="0" t="0"/>
            </a:stretch>
          </a:blipFill>
          <a:ln>
            <a:noFill/>
          </a:ln>
        </p:spPr>
      </p:sp>
      <p:sp>
        <p:nvSpPr>
          <p:cNvPr id="317" name="Google Shape;317;p28"/>
          <p:cNvSpPr/>
          <p:nvPr/>
        </p:nvSpPr>
        <p:spPr>
          <a:xfrm>
            <a:off x="398725" y="490773"/>
            <a:ext cx="1259950" cy="1228452"/>
          </a:xfrm>
          <a:custGeom>
            <a:rect b="b" l="l" r="r" t="t"/>
            <a:pathLst>
              <a:path extrusionOk="0" h="1228452" w="1259950">
                <a:moveTo>
                  <a:pt x="0" y="0"/>
                </a:moveTo>
                <a:lnTo>
                  <a:pt x="1259950" y="0"/>
                </a:lnTo>
                <a:lnTo>
                  <a:pt x="1259950" y="1228452"/>
                </a:lnTo>
                <a:lnTo>
                  <a:pt x="0" y="1228452"/>
                </a:lnTo>
                <a:lnTo>
                  <a:pt x="0" y="0"/>
                </a:lnTo>
                <a:close/>
              </a:path>
            </a:pathLst>
          </a:custGeom>
          <a:blipFill rotWithShape="1">
            <a:blip r:embed="rId4">
              <a:alphaModFix/>
            </a:blip>
            <a:stretch>
              <a:fillRect b="0" l="0" r="0" t="0"/>
            </a:stretch>
          </a:blipFill>
          <a:ln>
            <a:noFill/>
          </a:ln>
        </p:spPr>
      </p:sp>
      <p:sp>
        <p:nvSpPr>
          <p:cNvPr id="318" name="Google Shape;318;p28"/>
          <p:cNvSpPr/>
          <p:nvPr/>
        </p:nvSpPr>
        <p:spPr>
          <a:xfrm>
            <a:off x="-372619" y="-2118966"/>
            <a:ext cx="22937137" cy="13074593"/>
          </a:xfrm>
          <a:custGeom>
            <a:rect b="b" l="l" r="r" t="t"/>
            <a:pathLst>
              <a:path extrusionOk="0" h="13074593" w="22937137">
                <a:moveTo>
                  <a:pt x="0" y="0"/>
                </a:moveTo>
                <a:lnTo>
                  <a:pt x="22937137" y="0"/>
                </a:lnTo>
                <a:lnTo>
                  <a:pt x="22937137" y="13074593"/>
                </a:lnTo>
                <a:lnTo>
                  <a:pt x="0" y="13074593"/>
                </a:lnTo>
                <a:lnTo>
                  <a:pt x="0" y="0"/>
                </a:lnTo>
                <a:close/>
              </a:path>
            </a:pathLst>
          </a:custGeom>
          <a:blipFill rotWithShape="1">
            <a:blip r:embed="rId5">
              <a:alphaModFix/>
            </a:blip>
            <a:stretch>
              <a:fillRect b="-25924" l="-1140" r="-216" t="-1952"/>
            </a:stretch>
          </a:blipFill>
          <a:ln>
            <a:noFill/>
          </a:ln>
        </p:spPr>
      </p:sp>
      <p:sp>
        <p:nvSpPr>
          <p:cNvPr id="319" name="Google Shape;319;p28"/>
          <p:cNvSpPr txBox="1"/>
          <p:nvPr/>
        </p:nvSpPr>
        <p:spPr>
          <a:xfrm>
            <a:off x="149471" y="-886625"/>
            <a:ext cx="10706400" cy="6402900"/>
          </a:xfrm>
          <a:prstGeom prst="rect">
            <a:avLst/>
          </a:prstGeom>
          <a:noFill/>
          <a:ln>
            <a:noFill/>
          </a:ln>
        </p:spPr>
        <p:txBody>
          <a:bodyPr anchorCtr="0" anchor="t" bIns="0" lIns="0" spcFirstLastPara="1" rIns="0" wrap="square" tIns="0">
            <a:spAutoFit/>
          </a:bodyPr>
          <a:lstStyle/>
          <a:p>
            <a:pPr indent="0" lvl="0" marL="0" marR="0" rtl="0" algn="r">
              <a:lnSpc>
                <a:spcPct val="139988"/>
              </a:lnSpc>
              <a:spcBef>
                <a:spcPts val="0"/>
              </a:spcBef>
              <a:spcAft>
                <a:spcPts val="0"/>
              </a:spcAft>
              <a:buNone/>
            </a:pPr>
            <a:r>
              <a:rPr b="1" i="0" lang="en-US" sz="8000" u="none" cap="none" strike="noStrike">
                <a:solidFill>
                  <a:srgbClr val="FFFFFF"/>
                </a:solidFill>
              </a:rPr>
              <a:t>How do we use this</a:t>
            </a:r>
            <a:endParaRPr b="1" sz="8000"/>
          </a:p>
          <a:p>
            <a:pPr indent="0" lvl="0" marL="0" marR="0" rtl="0" algn="r">
              <a:lnSpc>
                <a:spcPct val="139988"/>
              </a:lnSpc>
              <a:spcBef>
                <a:spcPts val="0"/>
              </a:spcBef>
              <a:spcAft>
                <a:spcPts val="0"/>
              </a:spcAft>
              <a:buNone/>
            </a:pPr>
            <a:r>
              <a:t/>
            </a:r>
            <a:endParaRPr b="1" i="0" sz="8000" u="none" cap="none" strike="noStrike">
              <a:solidFill>
                <a:srgbClr val="FFFFFF"/>
              </a:solidFill>
            </a:endParaRPr>
          </a:p>
          <a:p>
            <a:pPr indent="0" lvl="0" marL="0" marR="0" rtl="0" algn="r">
              <a:lnSpc>
                <a:spcPct val="139988"/>
              </a:lnSpc>
              <a:spcBef>
                <a:spcPts val="0"/>
              </a:spcBef>
              <a:spcAft>
                <a:spcPts val="0"/>
              </a:spcAft>
              <a:buNone/>
            </a:pPr>
            <a:r>
              <a:t/>
            </a:r>
            <a:endParaRPr b="1" i="0" sz="8000" u="none" cap="none" strike="noStrike">
              <a:solidFill>
                <a:srgbClr val="FFFFFF"/>
              </a:solidFill>
            </a:endParaRPr>
          </a:p>
          <a:p>
            <a:pPr indent="0" lvl="0" marL="0" marR="0" rtl="0" algn="r">
              <a:lnSpc>
                <a:spcPct val="139988"/>
              </a:lnSpc>
              <a:spcBef>
                <a:spcPts val="0"/>
              </a:spcBef>
              <a:spcAft>
                <a:spcPts val="0"/>
              </a:spcAft>
              <a:buNone/>
            </a:pPr>
            <a:r>
              <a:t/>
            </a:r>
            <a:endParaRPr b="1" i="0" sz="8000" u="none" cap="none" strike="noStrike">
              <a:solidFill>
                <a:srgbClr val="FFFFFF"/>
              </a:solidFill>
            </a:endParaRPr>
          </a:p>
        </p:txBody>
      </p:sp>
      <p:sp>
        <p:nvSpPr>
          <p:cNvPr id="320" name="Google Shape;320;p28"/>
          <p:cNvSpPr txBox="1"/>
          <p:nvPr/>
        </p:nvSpPr>
        <p:spPr>
          <a:xfrm>
            <a:off x="-3376452" y="3588434"/>
            <a:ext cx="11232000" cy="7388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6000" u="none" cap="none" strike="noStrike">
                <a:solidFill>
                  <a:srgbClr val="FFFFFF"/>
                </a:solidFill>
              </a:rPr>
              <a:t>It sounds</a:t>
            </a:r>
            <a:endParaRPr b="1" sz="6000"/>
          </a:p>
          <a:p>
            <a:pPr indent="-701040" lvl="1" marL="1554480" marR="0" rtl="0" algn="r">
              <a:lnSpc>
                <a:spcPct val="140000"/>
              </a:lnSpc>
              <a:spcBef>
                <a:spcPts val="0"/>
              </a:spcBef>
              <a:spcAft>
                <a:spcPts val="0"/>
              </a:spcAft>
              <a:buClr>
                <a:srgbClr val="FFFFFF"/>
              </a:buClr>
              <a:buSzPts val="6000"/>
              <a:buChar char="•"/>
            </a:pPr>
            <a:r>
              <a:rPr b="1" i="0" lang="en-US" sz="6000" u="none" cap="none" strike="noStrike">
                <a:solidFill>
                  <a:srgbClr val="FFFFFF"/>
                </a:solidFill>
              </a:rPr>
              <a:t>difficult </a:t>
            </a:r>
            <a:endParaRPr b="1" sz="6000"/>
          </a:p>
          <a:p>
            <a:pPr indent="-701040" lvl="1" marL="1554480" marR="0" rtl="0" algn="r">
              <a:lnSpc>
                <a:spcPct val="140000"/>
              </a:lnSpc>
              <a:spcBef>
                <a:spcPts val="0"/>
              </a:spcBef>
              <a:spcAft>
                <a:spcPts val="0"/>
              </a:spcAft>
              <a:buClr>
                <a:srgbClr val="FFFFFF"/>
              </a:buClr>
              <a:buSzPts val="6000"/>
              <a:buChar char="•"/>
            </a:pPr>
            <a:r>
              <a:rPr b="1" i="0" lang="en-US" sz="6000" u="none" cap="none" strike="noStrike">
                <a:solidFill>
                  <a:srgbClr val="FFFFFF"/>
                </a:solidFill>
              </a:rPr>
              <a:t>time-consuming </a:t>
            </a:r>
            <a:endParaRPr b="1" sz="6000"/>
          </a:p>
          <a:p>
            <a:pPr indent="-701040" lvl="1" marL="1554480" marR="0" rtl="0" algn="r">
              <a:lnSpc>
                <a:spcPct val="140000"/>
              </a:lnSpc>
              <a:spcBef>
                <a:spcPts val="0"/>
              </a:spcBef>
              <a:spcAft>
                <a:spcPts val="0"/>
              </a:spcAft>
              <a:buClr>
                <a:srgbClr val="FFFFFF"/>
              </a:buClr>
              <a:buSzPts val="6000"/>
              <a:buChar char="•"/>
            </a:pPr>
            <a:r>
              <a:rPr b="1" i="0" lang="en-US" sz="6000" u="none" cap="none" strike="noStrike">
                <a:solidFill>
                  <a:srgbClr val="FFFFFF"/>
                </a:solidFill>
              </a:rPr>
              <a:t>and technical </a:t>
            </a:r>
            <a:endParaRPr b="1" sz="6000"/>
          </a:p>
          <a:p>
            <a:pPr indent="0" lvl="0" marL="0" marR="0" rtl="0" algn="r">
              <a:lnSpc>
                <a:spcPct val="140000"/>
              </a:lnSpc>
              <a:spcBef>
                <a:spcPts val="0"/>
              </a:spcBef>
              <a:spcAft>
                <a:spcPts val="0"/>
              </a:spcAft>
              <a:buNone/>
            </a:pPr>
            <a:r>
              <a:t/>
            </a:r>
            <a:endParaRPr b="1" i="0" sz="6000" u="none" cap="none" strike="noStrike">
              <a:solidFill>
                <a:srgbClr val="FFFFFF"/>
              </a:solidFill>
            </a:endParaRPr>
          </a:p>
          <a:p>
            <a:pPr indent="0" lvl="0" marL="0" marR="0" rtl="0" algn="r">
              <a:lnSpc>
                <a:spcPct val="140000"/>
              </a:lnSpc>
              <a:spcBef>
                <a:spcPts val="0"/>
              </a:spcBef>
              <a:spcAft>
                <a:spcPts val="0"/>
              </a:spcAft>
              <a:buNone/>
            </a:pPr>
            <a:r>
              <a:t/>
            </a:r>
            <a:endParaRPr b="1" i="0" sz="6000" u="none" cap="none" strike="noStrike">
              <a:solidFill>
                <a:srgbClr val="FFFFFF"/>
              </a:solidFill>
            </a:endParaRPr>
          </a:p>
        </p:txBody>
      </p:sp>
      <p:sp>
        <p:nvSpPr>
          <p:cNvPr id="321" name="Google Shape;321;p28"/>
          <p:cNvSpPr/>
          <p:nvPr/>
        </p:nvSpPr>
        <p:spPr>
          <a:xfrm>
            <a:off x="19983747" y="490773"/>
            <a:ext cx="1259950" cy="1228452"/>
          </a:xfrm>
          <a:custGeom>
            <a:rect b="b" l="l" r="r" t="t"/>
            <a:pathLst>
              <a:path extrusionOk="0" h="1228452" w="1259950">
                <a:moveTo>
                  <a:pt x="0" y="0"/>
                </a:moveTo>
                <a:lnTo>
                  <a:pt x="1259950" y="0"/>
                </a:lnTo>
                <a:lnTo>
                  <a:pt x="1259950" y="1228452"/>
                </a:lnTo>
                <a:lnTo>
                  <a:pt x="0" y="1228452"/>
                </a:lnTo>
                <a:lnTo>
                  <a:pt x="0" y="0"/>
                </a:lnTo>
                <a:close/>
              </a:path>
            </a:pathLst>
          </a:custGeom>
          <a:blipFill rotWithShape="1">
            <a:blip r:embed="rId4">
              <a:alphaModFix/>
            </a:blip>
            <a:stretch>
              <a:fillRect b="0" l="0" r="0" t="0"/>
            </a:stretch>
          </a:blipFill>
          <a:ln>
            <a:noFill/>
          </a:ln>
        </p:spPr>
      </p:sp>
      <p:sp>
        <p:nvSpPr>
          <p:cNvPr id="322" name="Google Shape;322;p28"/>
          <p:cNvSpPr txBox="1"/>
          <p:nvPr/>
        </p:nvSpPr>
        <p:spPr>
          <a:xfrm>
            <a:off x="17809773" y="5516279"/>
            <a:ext cx="2947500" cy="3324600"/>
          </a:xfrm>
          <a:prstGeom prst="rect">
            <a:avLst/>
          </a:prstGeom>
          <a:noFill/>
          <a:ln>
            <a:noFill/>
          </a:ln>
        </p:spPr>
        <p:txBody>
          <a:bodyPr anchorCtr="0" anchor="t" bIns="0" lIns="0" spcFirstLastPara="1" rIns="0" wrap="square" tIns="0">
            <a:spAutoFit/>
          </a:bodyPr>
          <a:lstStyle/>
          <a:p>
            <a:pPr indent="0" lvl="0" marL="0" marR="0" rtl="0" algn="r">
              <a:lnSpc>
                <a:spcPct val="139988"/>
              </a:lnSpc>
              <a:spcBef>
                <a:spcPts val="0"/>
              </a:spcBef>
              <a:spcAft>
                <a:spcPts val="0"/>
              </a:spcAft>
              <a:buNone/>
            </a:pPr>
            <a:r>
              <a:rPr b="1" i="0" lang="en-US" sz="9000" u="none" cap="none" strike="noStrike">
                <a:solidFill>
                  <a:srgbClr val="B63F38"/>
                </a:solidFill>
              </a:rPr>
              <a:t>It’s</a:t>
            </a:r>
            <a:endParaRPr b="1"/>
          </a:p>
          <a:p>
            <a:pPr indent="0" lvl="0" marL="0" marR="0" rtl="0" algn="r">
              <a:lnSpc>
                <a:spcPct val="139988"/>
              </a:lnSpc>
              <a:spcBef>
                <a:spcPts val="0"/>
              </a:spcBef>
              <a:spcAft>
                <a:spcPts val="0"/>
              </a:spcAft>
              <a:buNone/>
            </a:pPr>
            <a:r>
              <a:rPr b="1" i="0" lang="en-US" sz="9000" u="none" cap="none" strike="noStrike">
                <a:solidFill>
                  <a:srgbClr val="B63F38"/>
                </a:solidFill>
              </a:rPr>
              <a:t>Not!</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9"/>
          <p:cNvSpPr/>
          <p:nvPr/>
        </p:nvSpPr>
        <p:spPr>
          <a:xfrm>
            <a:off x="9144000" y="111889"/>
            <a:ext cx="1259950" cy="1228452"/>
          </a:xfrm>
          <a:custGeom>
            <a:rect b="b" l="l" r="r" t="t"/>
            <a:pathLst>
              <a:path extrusionOk="0" h="1228452" w="1259950">
                <a:moveTo>
                  <a:pt x="0" y="0"/>
                </a:moveTo>
                <a:lnTo>
                  <a:pt x="1259950" y="0"/>
                </a:lnTo>
                <a:lnTo>
                  <a:pt x="1259950" y="1228451"/>
                </a:lnTo>
                <a:lnTo>
                  <a:pt x="0" y="1228451"/>
                </a:lnTo>
                <a:lnTo>
                  <a:pt x="0" y="0"/>
                </a:lnTo>
                <a:close/>
              </a:path>
            </a:pathLst>
          </a:custGeom>
          <a:blipFill rotWithShape="1">
            <a:blip r:embed="rId3">
              <a:alphaModFix/>
            </a:blip>
            <a:stretch>
              <a:fillRect b="0" l="0" r="0" t="0"/>
            </a:stretch>
          </a:blipFill>
          <a:ln>
            <a:noFill/>
          </a:ln>
        </p:spPr>
      </p:sp>
      <p:sp>
        <p:nvSpPr>
          <p:cNvPr id="328" name="Google Shape;328;p29"/>
          <p:cNvSpPr txBox="1"/>
          <p:nvPr/>
        </p:nvSpPr>
        <p:spPr>
          <a:xfrm>
            <a:off x="11855942" y="2104297"/>
            <a:ext cx="6006000" cy="73887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US" sz="6000" u="none" cap="none" strike="noStrike">
                <a:solidFill>
                  <a:srgbClr val="000000"/>
                </a:solidFill>
              </a:rPr>
              <a:t>Our IDFree tool has </a:t>
            </a:r>
            <a:r>
              <a:rPr b="1" i="0" lang="en-US" sz="6000" u="none" cap="none" strike="noStrike">
                <a:solidFill>
                  <a:srgbClr val="78938A"/>
                </a:solidFill>
              </a:rPr>
              <a:t>direct integrations</a:t>
            </a:r>
            <a:r>
              <a:rPr b="1" i="0" lang="en-US" sz="6000" u="none" cap="none" strike="noStrike">
                <a:solidFill>
                  <a:srgbClr val="000000"/>
                </a:solidFill>
              </a:rPr>
              <a:t> to (almost) all major DSPs and platforms. </a:t>
            </a:r>
            <a:endParaRPr b="1" sz="6000"/>
          </a:p>
        </p:txBody>
      </p:sp>
      <p:sp>
        <p:nvSpPr>
          <p:cNvPr id="329" name="Google Shape;329;p29"/>
          <p:cNvSpPr/>
          <p:nvPr/>
        </p:nvSpPr>
        <p:spPr>
          <a:xfrm>
            <a:off x="16626111" y="509012"/>
            <a:ext cx="1005067" cy="944763"/>
          </a:xfrm>
          <a:custGeom>
            <a:rect b="b" l="l" r="r" t="t"/>
            <a:pathLst>
              <a:path extrusionOk="0" h="944763" w="1005067">
                <a:moveTo>
                  <a:pt x="0" y="0"/>
                </a:moveTo>
                <a:lnTo>
                  <a:pt x="1005067" y="0"/>
                </a:lnTo>
                <a:lnTo>
                  <a:pt x="1005067" y="944763"/>
                </a:lnTo>
                <a:lnTo>
                  <a:pt x="0" y="944763"/>
                </a:lnTo>
                <a:lnTo>
                  <a:pt x="0" y="0"/>
                </a:lnTo>
                <a:close/>
              </a:path>
            </a:pathLst>
          </a:custGeom>
          <a:blipFill rotWithShape="1">
            <a:blip r:embed="rId4">
              <a:alphaModFix/>
            </a:blip>
            <a:stretch>
              <a:fillRect b="0" l="0" r="0" t="0"/>
            </a:stretch>
          </a:blipFill>
          <a:ln>
            <a:noFill/>
          </a:ln>
        </p:spPr>
      </p:sp>
      <p:pic>
        <p:nvPicPr>
          <p:cNvPr id="330" name="Google Shape;330;p29"/>
          <p:cNvPicPr preferRelativeResize="0"/>
          <p:nvPr/>
        </p:nvPicPr>
        <p:blipFill rotWithShape="1">
          <a:blip r:embed="rId5">
            <a:alphaModFix/>
          </a:blip>
          <a:srcRect b="0" l="0" r="0" t="0"/>
          <a:stretch/>
        </p:blipFill>
        <p:spPr>
          <a:xfrm>
            <a:off x="218283" y="243087"/>
            <a:ext cx="11106443" cy="980082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0"/>
          <p:cNvSpPr/>
          <p:nvPr/>
        </p:nvSpPr>
        <p:spPr>
          <a:xfrm>
            <a:off x="9144000" y="111889"/>
            <a:ext cx="1259950" cy="1228452"/>
          </a:xfrm>
          <a:custGeom>
            <a:rect b="b" l="l" r="r" t="t"/>
            <a:pathLst>
              <a:path extrusionOk="0" h="1228452" w="1259950">
                <a:moveTo>
                  <a:pt x="0" y="0"/>
                </a:moveTo>
                <a:lnTo>
                  <a:pt x="1259950" y="0"/>
                </a:lnTo>
                <a:lnTo>
                  <a:pt x="1259950" y="1228451"/>
                </a:lnTo>
                <a:lnTo>
                  <a:pt x="0" y="1228451"/>
                </a:lnTo>
                <a:lnTo>
                  <a:pt x="0" y="0"/>
                </a:lnTo>
                <a:close/>
              </a:path>
            </a:pathLst>
          </a:custGeom>
          <a:blipFill rotWithShape="1">
            <a:blip r:embed="rId3">
              <a:alphaModFix/>
            </a:blip>
            <a:stretch>
              <a:fillRect b="0" l="0" r="0" t="0"/>
            </a:stretch>
          </a:blipFill>
          <a:ln>
            <a:noFill/>
          </a:ln>
        </p:spPr>
      </p:sp>
      <p:sp>
        <p:nvSpPr>
          <p:cNvPr id="336" name="Google Shape;336;p30"/>
          <p:cNvSpPr/>
          <p:nvPr/>
        </p:nvSpPr>
        <p:spPr>
          <a:xfrm>
            <a:off x="11749232" y="4244350"/>
            <a:ext cx="5981626" cy="5508054"/>
          </a:xfrm>
          <a:custGeom>
            <a:rect b="b" l="l" r="r" t="t"/>
            <a:pathLst>
              <a:path extrusionOk="0" h="5508054" w="5981626">
                <a:moveTo>
                  <a:pt x="0" y="0"/>
                </a:moveTo>
                <a:lnTo>
                  <a:pt x="5981626" y="0"/>
                </a:lnTo>
                <a:lnTo>
                  <a:pt x="5981626" y="5508054"/>
                </a:lnTo>
                <a:lnTo>
                  <a:pt x="0" y="5508054"/>
                </a:lnTo>
                <a:lnTo>
                  <a:pt x="0" y="0"/>
                </a:lnTo>
                <a:close/>
              </a:path>
            </a:pathLst>
          </a:custGeom>
          <a:blipFill rotWithShape="1">
            <a:blip r:embed="rId4">
              <a:alphaModFix/>
            </a:blip>
            <a:stretch>
              <a:fillRect b="0" l="0" r="-7948" t="0"/>
            </a:stretch>
          </a:blipFill>
          <a:ln>
            <a:noFill/>
          </a:ln>
        </p:spPr>
      </p:sp>
      <p:sp>
        <p:nvSpPr>
          <p:cNvPr id="337" name="Google Shape;337;p30"/>
          <p:cNvSpPr txBox="1"/>
          <p:nvPr/>
        </p:nvSpPr>
        <p:spPr>
          <a:xfrm>
            <a:off x="11749186" y="628675"/>
            <a:ext cx="5981700" cy="3300300"/>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t/>
            </a:r>
            <a:endParaRPr b="1" sz="5000">
              <a:solidFill>
                <a:schemeClr val="dk1"/>
              </a:solidFill>
            </a:endParaRPr>
          </a:p>
          <a:p>
            <a:pPr indent="0" lvl="0" marL="0" marR="0" rtl="0" algn="l">
              <a:lnSpc>
                <a:spcPct val="140009"/>
              </a:lnSpc>
              <a:spcBef>
                <a:spcPts val="0"/>
              </a:spcBef>
              <a:spcAft>
                <a:spcPts val="0"/>
              </a:spcAft>
              <a:buNone/>
            </a:pPr>
            <a:r>
              <a:rPr b="1" i="0" lang="en-US" sz="3800" u="none" cap="none" strike="noStrike">
                <a:solidFill>
                  <a:srgbClr val="000000"/>
                </a:solidFill>
              </a:rPr>
              <a:t>Just download the codes and upload using our online guides.</a:t>
            </a:r>
            <a:endParaRPr b="1" sz="3800"/>
          </a:p>
        </p:txBody>
      </p:sp>
      <p:sp>
        <p:nvSpPr>
          <p:cNvPr id="338" name="Google Shape;338;p30"/>
          <p:cNvSpPr/>
          <p:nvPr/>
        </p:nvSpPr>
        <p:spPr>
          <a:xfrm>
            <a:off x="16540536" y="628687"/>
            <a:ext cx="1005067" cy="944763"/>
          </a:xfrm>
          <a:custGeom>
            <a:rect b="b" l="l" r="r" t="t"/>
            <a:pathLst>
              <a:path extrusionOk="0" h="944763" w="1005067">
                <a:moveTo>
                  <a:pt x="0" y="0"/>
                </a:moveTo>
                <a:lnTo>
                  <a:pt x="1005067" y="0"/>
                </a:lnTo>
                <a:lnTo>
                  <a:pt x="1005067" y="944763"/>
                </a:lnTo>
                <a:lnTo>
                  <a:pt x="0" y="944763"/>
                </a:lnTo>
                <a:lnTo>
                  <a:pt x="0" y="0"/>
                </a:lnTo>
                <a:close/>
              </a:path>
            </a:pathLst>
          </a:custGeom>
          <a:blipFill rotWithShape="1">
            <a:blip r:embed="rId5">
              <a:alphaModFix/>
            </a:blip>
            <a:stretch>
              <a:fillRect b="0" l="0" r="0" t="0"/>
            </a:stretch>
          </a:blipFill>
          <a:ln>
            <a:noFill/>
          </a:ln>
        </p:spPr>
      </p:sp>
      <p:sp>
        <p:nvSpPr>
          <p:cNvPr id="339" name="Google Shape;339;p30"/>
          <p:cNvSpPr txBox="1"/>
          <p:nvPr/>
        </p:nvSpPr>
        <p:spPr>
          <a:xfrm>
            <a:off x="11817750" y="803955"/>
            <a:ext cx="2487300" cy="7695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US" sz="4999" u="none" cap="none" strike="noStrike">
                <a:solidFill>
                  <a:srgbClr val="92BA92"/>
                </a:solidFill>
              </a:rPr>
              <a:t>No API? </a:t>
            </a:r>
            <a:endParaRPr b="1"/>
          </a:p>
        </p:txBody>
      </p:sp>
      <p:pic>
        <p:nvPicPr>
          <p:cNvPr id="340" name="Google Shape;340;p30"/>
          <p:cNvPicPr preferRelativeResize="0"/>
          <p:nvPr/>
        </p:nvPicPr>
        <p:blipFill rotWithShape="1">
          <a:blip r:embed="rId6">
            <a:alphaModFix/>
          </a:blip>
          <a:srcRect b="0" l="0" r="0" t="0"/>
          <a:stretch/>
        </p:blipFill>
        <p:spPr>
          <a:xfrm>
            <a:off x="218283" y="243087"/>
            <a:ext cx="11106443" cy="98008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1"/>
          <p:cNvSpPr/>
          <p:nvPr/>
        </p:nvSpPr>
        <p:spPr>
          <a:xfrm>
            <a:off x="-102243" y="-1020662"/>
            <a:ext cx="19116601" cy="12744401"/>
          </a:xfrm>
          <a:custGeom>
            <a:rect b="b" l="l" r="r" t="t"/>
            <a:pathLst>
              <a:path extrusionOk="0" h="12744401" w="19116601">
                <a:moveTo>
                  <a:pt x="0" y="0"/>
                </a:moveTo>
                <a:lnTo>
                  <a:pt x="19116601" y="0"/>
                </a:lnTo>
                <a:lnTo>
                  <a:pt x="19116601" y="12744401"/>
                </a:lnTo>
                <a:lnTo>
                  <a:pt x="0" y="12744401"/>
                </a:lnTo>
                <a:lnTo>
                  <a:pt x="0" y="0"/>
                </a:lnTo>
                <a:close/>
              </a:path>
            </a:pathLst>
          </a:custGeom>
          <a:blipFill rotWithShape="1">
            <a:blip r:embed="rId3">
              <a:alphaModFix/>
            </a:blip>
            <a:stretch>
              <a:fillRect b="0" l="0" r="0" t="0"/>
            </a:stretch>
          </a:blipFill>
          <a:ln>
            <a:noFill/>
          </a:ln>
        </p:spPr>
      </p:sp>
      <p:sp>
        <p:nvSpPr>
          <p:cNvPr id="346" name="Google Shape;346;p31"/>
          <p:cNvSpPr/>
          <p:nvPr/>
        </p:nvSpPr>
        <p:spPr>
          <a:xfrm>
            <a:off x="16798255" y="-460425"/>
            <a:ext cx="1005067" cy="944763"/>
          </a:xfrm>
          <a:custGeom>
            <a:rect b="b" l="l" r="r" t="t"/>
            <a:pathLst>
              <a:path extrusionOk="0" h="944763" w="1005067">
                <a:moveTo>
                  <a:pt x="0" y="0"/>
                </a:moveTo>
                <a:lnTo>
                  <a:pt x="1005067" y="0"/>
                </a:lnTo>
                <a:lnTo>
                  <a:pt x="1005067" y="944763"/>
                </a:lnTo>
                <a:lnTo>
                  <a:pt x="0" y="944763"/>
                </a:lnTo>
                <a:lnTo>
                  <a:pt x="0" y="0"/>
                </a:lnTo>
                <a:close/>
              </a:path>
            </a:pathLst>
          </a:custGeom>
          <a:blipFill rotWithShape="1">
            <a:blip r:embed="rId4">
              <a:alphaModFix/>
            </a:blip>
            <a:stretch>
              <a:fillRect b="0" l="0" r="0" t="0"/>
            </a:stretch>
          </a:blipFill>
          <a:ln>
            <a:noFill/>
          </a:ln>
        </p:spPr>
      </p:sp>
      <p:sp>
        <p:nvSpPr>
          <p:cNvPr id="347" name="Google Shape;347;p31"/>
          <p:cNvSpPr/>
          <p:nvPr/>
        </p:nvSpPr>
        <p:spPr>
          <a:xfrm>
            <a:off x="7921390" y="5731678"/>
            <a:ext cx="2791145" cy="1918913"/>
          </a:xfrm>
          <a:custGeom>
            <a:rect b="b" l="l" r="r" t="t"/>
            <a:pathLst>
              <a:path extrusionOk="0" h="1918913" w="2791145">
                <a:moveTo>
                  <a:pt x="0" y="0"/>
                </a:moveTo>
                <a:lnTo>
                  <a:pt x="2791145" y="0"/>
                </a:lnTo>
                <a:lnTo>
                  <a:pt x="2791145" y="1918912"/>
                </a:lnTo>
                <a:lnTo>
                  <a:pt x="0" y="1918912"/>
                </a:lnTo>
                <a:lnTo>
                  <a:pt x="0" y="0"/>
                </a:lnTo>
                <a:close/>
              </a:path>
            </a:pathLst>
          </a:custGeom>
          <a:blipFill rotWithShape="1">
            <a:blip r:embed="rId5">
              <a:alphaModFix/>
            </a:blip>
            <a:stretch>
              <a:fillRect b="0" l="0" r="0" t="0"/>
            </a:stretch>
          </a:blipFill>
          <a:ln>
            <a:noFill/>
          </a:ln>
        </p:spPr>
      </p:sp>
      <p:sp>
        <p:nvSpPr>
          <p:cNvPr id="348" name="Google Shape;348;p31"/>
          <p:cNvSpPr txBox="1"/>
          <p:nvPr/>
        </p:nvSpPr>
        <p:spPr>
          <a:xfrm>
            <a:off x="3937848" y="8656300"/>
            <a:ext cx="13368900" cy="5263800"/>
          </a:xfrm>
          <a:prstGeom prst="rect">
            <a:avLst/>
          </a:prstGeom>
          <a:noFill/>
          <a:ln>
            <a:noFill/>
          </a:ln>
        </p:spPr>
        <p:txBody>
          <a:bodyPr anchorCtr="0" anchor="t" bIns="0" lIns="0" spcFirstLastPara="1" rIns="0" wrap="square" tIns="0">
            <a:spAutoFit/>
          </a:bodyPr>
          <a:lstStyle/>
          <a:p>
            <a:pPr indent="0" lvl="0" marL="0" marR="0" rtl="0" algn="r">
              <a:lnSpc>
                <a:spcPct val="139988"/>
              </a:lnSpc>
              <a:spcBef>
                <a:spcPts val="0"/>
              </a:spcBef>
              <a:spcAft>
                <a:spcPts val="0"/>
              </a:spcAft>
              <a:buNone/>
            </a:pPr>
            <a:r>
              <a:rPr b="1" i="0" lang="en-US" sz="9000" u="none" cap="none" strike="noStrike">
                <a:solidFill>
                  <a:srgbClr val="000000"/>
                </a:solidFill>
              </a:rPr>
              <a:t>Let's talk about </a:t>
            </a:r>
            <a:r>
              <a:rPr b="1" i="0" lang="en-US" sz="9000" u="none" cap="none" strike="noStrike">
                <a:solidFill>
                  <a:srgbClr val="F2F2F2"/>
                </a:solidFill>
              </a:rPr>
              <a:t>ID</a:t>
            </a:r>
            <a:r>
              <a:rPr b="1" i="0" lang="en-US" sz="9000" u="none" cap="none" strike="noStrike">
                <a:solidFill>
                  <a:srgbClr val="000000"/>
                </a:solidFill>
              </a:rPr>
              <a:t>Free!</a:t>
            </a:r>
            <a:endParaRPr b="1"/>
          </a:p>
          <a:p>
            <a:pPr indent="0" lvl="0" marL="0" marR="0" rtl="0" algn="r">
              <a:lnSpc>
                <a:spcPct val="139988"/>
              </a:lnSpc>
              <a:spcBef>
                <a:spcPts val="0"/>
              </a:spcBef>
              <a:spcAft>
                <a:spcPts val="0"/>
              </a:spcAft>
              <a:buNone/>
            </a:pPr>
            <a:r>
              <a:t/>
            </a:r>
            <a:endParaRPr b="1" i="0" sz="9000" u="none" cap="none" strike="noStrike">
              <a:solidFill>
                <a:srgbClr val="000000"/>
              </a:solidFill>
            </a:endParaRPr>
          </a:p>
          <a:p>
            <a:pPr indent="0" lvl="0" marL="0" marR="0" rtl="0" algn="r">
              <a:lnSpc>
                <a:spcPct val="139988"/>
              </a:lnSpc>
              <a:spcBef>
                <a:spcPts val="0"/>
              </a:spcBef>
              <a:spcAft>
                <a:spcPts val="0"/>
              </a:spcAft>
              <a:buNone/>
            </a:pPr>
            <a:r>
              <a:t/>
            </a:r>
            <a:endParaRPr b="1" i="0" sz="9000" u="none" cap="none" strike="noStrike">
              <a:solidFill>
                <a:srgbClr val="000000"/>
              </a:solidFill>
            </a:endParaRPr>
          </a:p>
        </p:txBody>
      </p:sp>
      <p:sp>
        <p:nvSpPr>
          <p:cNvPr id="349" name="Google Shape;349;p31"/>
          <p:cNvSpPr txBox="1"/>
          <p:nvPr/>
        </p:nvSpPr>
        <p:spPr>
          <a:xfrm>
            <a:off x="1187429" y="885825"/>
            <a:ext cx="9525000" cy="966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200" u="none" cap="none" strike="noStrike">
                <a:solidFill>
                  <a:srgbClr val="000000"/>
                </a:solidFill>
              </a:rPr>
              <a:t>Phasing out </a:t>
            </a:r>
            <a:endParaRPr b="1"/>
          </a:p>
          <a:p>
            <a:pPr indent="0" lvl="0" marL="0" marR="0" rtl="0" algn="l">
              <a:lnSpc>
                <a:spcPct val="140000"/>
              </a:lnSpc>
              <a:spcBef>
                <a:spcPts val="0"/>
              </a:spcBef>
              <a:spcAft>
                <a:spcPts val="0"/>
              </a:spcAft>
              <a:buNone/>
            </a:pPr>
            <a:r>
              <a:rPr b="1" i="0" lang="en-US" sz="7200" u="none" cap="none" strike="noStrike">
                <a:solidFill>
                  <a:srgbClr val="000000"/>
                </a:solidFill>
              </a:rPr>
              <a:t>third-party cookies:</a:t>
            </a:r>
            <a:endParaRPr b="1"/>
          </a:p>
          <a:p>
            <a:pPr indent="0" lvl="0" marL="0" marR="0" rtl="0" algn="l">
              <a:lnSpc>
                <a:spcPct val="101097"/>
              </a:lnSpc>
              <a:spcBef>
                <a:spcPts val="0"/>
              </a:spcBef>
              <a:spcAft>
                <a:spcPts val="0"/>
              </a:spcAft>
              <a:buNone/>
            </a:pPr>
            <a:r>
              <a:t/>
            </a:r>
            <a:endParaRPr b="1" i="0" sz="7200" u="none" cap="none" strike="noStrike">
              <a:solidFill>
                <a:srgbClr val="000000"/>
              </a:solidFill>
            </a:endParaRPr>
          </a:p>
          <a:p>
            <a:pPr indent="-582929" lvl="1" marL="1165858" marR="0" rtl="0" algn="l">
              <a:lnSpc>
                <a:spcPct val="140007"/>
              </a:lnSpc>
              <a:spcBef>
                <a:spcPts val="0"/>
              </a:spcBef>
              <a:spcAft>
                <a:spcPts val="0"/>
              </a:spcAft>
              <a:buClr>
                <a:srgbClr val="B63F38"/>
              </a:buClr>
              <a:buSzPts val="5399"/>
              <a:buChar char="•"/>
            </a:pPr>
            <a:r>
              <a:rPr b="1" i="0" lang="en-US" sz="5399" u="none" cap="none" strike="noStrike">
                <a:solidFill>
                  <a:srgbClr val="B63F38"/>
                </a:solidFill>
              </a:rPr>
              <a:t>No tracking </a:t>
            </a:r>
            <a:endParaRPr b="1"/>
          </a:p>
          <a:p>
            <a:pPr indent="-582929" lvl="1" marL="1165858" marR="0" rtl="0" algn="l">
              <a:lnSpc>
                <a:spcPct val="140007"/>
              </a:lnSpc>
              <a:spcBef>
                <a:spcPts val="0"/>
              </a:spcBef>
              <a:spcAft>
                <a:spcPts val="0"/>
              </a:spcAft>
              <a:buClr>
                <a:srgbClr val="B63F38"/>
              </a:buClr>
              <a:buSzPts val="5399"/>
              <a:buChar char="•"/>
            </a:pPr>
            <a:r>
              <a:rPr b="1" i="0" lang="en-US" sz="5399" u="none" cap="none" strike="noStrike">
                <a:solidFill>
                  <a:srgbClr val="B63F38"/>
                </a:solidFill>
              </a:rPr>
              <a:t>Limited targeting </a:t>
            </a:r>
            <a:endParaRPr b="1"/>
          </a:p>
          <a:p>
            <a:pPr indent="-582929" lvl="1" marL="1165858" marR="0" rtl="0" algn="l">
              <a:lnSpc>
                <a:spcPct val="140007"/>
              </a:lnSpc>
              <a:spcBef>
                <a:spcPts val="0"/>
              </a:spcBef>
              <a:spcAft>
                <a:spcPts val="0"/>
              </a:spcAft>
              <a:buClr>
                <a:srgbClr val="B63F38"/>
              </a:buClr>
              <a:buSzPts val="5399"/>
              <a:buChar char="•"/>
            </a:pPr>
            <a:r>
              <a:rPr b="1" i="0" lang="en-US" sz="5399" u="none" cap="none" strike="noStrike">
                <a:solidFill>
                  <a:srgbClr val="B63F38"/>
                </a:solidFill>
              </a:rPr>
              <a:t>Legal issues</a:t>
            </a:r>
            <a:endParaRPr b="1"/>
          </a:p>
          <a:p>
            <a:pPr indent="0" lvl="0" marL="0" marR="0" rtl="0" algn="l">
              <a:lnSpc>
                <a:spcPct val="134821"/>
              </a:lnSpc>
              <a:spcBef>
                <a:spcPts val="0"/>
              </a:spcBef>
              <a:spcAft>
                <a:spcPts val="0"/>
              </a:spcAft>
              <a:buNone/>
            </a:pPr>
            <a:r>
              <a:t/>
            </a:r>
            <a:endParaRPr b="1" i="0" sz="5399" u="none" cap="none" strike="noStrike">
              <a:solidFill>
                <a:srgbClr val="B63F38"/>
              </a:solidFill>
            </a:endParaRPr>
          </a:p>
          <a:p>
            <a:pPr indent="0" lvl="0" marL="0" marR="0" rtl="0" algn="l">
              <a:lnSpc>
                <a:spcPct val="134821"/>
              </a:lnSpc>
              <a:spcBef>
                <a:spcPts val="0"/>
              </a:spcBef>
              <a:spcAft>
                <a:spcPts val="0"/>
              </a:spcAft>
              <a:buNone/>
            </a:pPr>
            <a:r>
              <a:t/>
            </a:r>
            <a:endParaRPr b="1" i="0" sz="5399" u="none" cap="none" strike="noStrike">
              <a:solidFill>
                <a:srgbClr val="B63F38"/>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4"/>
          <p:cNvSpPr txBox="1"/>
          <p:nvPr/>
        </p:nvSpPr>
        <p:spPr>
          <a:xfrm>
            <a:off x="1626346" y="2734358"/>
            <a:ext cx="4482963" cy="456337"/>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None/>
            </a:pPr>
            <a:r>
              <a:rPr b="1" i="0" lang="en-US" sz="2656" u="none" cap="none" strike="noStrike">
                <a:solidFill>
                  <a:srgbClr val="FFFFFF"/>
                </a:solidFill>
                <a:latin typeface="Lato"/>
                <a:ea typeface="Lato"/>
                <a:cs typeface="Lato"/>
                <a:sym typeface="Lato"/>
              </a:rPr>
              <a:t>DESCRIPTION</a:t>
            </a:r>
            <a:endParaRPr/>
          </a:p>
        </p:txBody>
      </p:sp>
      <p:pic>
        <p:nvPicPr>
          <p:cNvPr id="111" name="Google Shape;111;p14"/>
          <p:cNvPicPr preferRelativeResize="0"/>
          <p:nvPr/>
        </p:nvPicPr>
        <p:blipFill rotWithShape="1">
          <a:blip r:embed="rId3">
            <a:alphaModFix/>
          </a:blip>
          <a:srcRect b="0" l="20699" r="20699" t="0"/>
          <a:stretch/>
        </p:blipFill>
        <p:spPr>
          <a:xfrm>
            <a:off x="0" y="-212502"/>
            <a:ext cx="18660939" cy="11052359"/>
          </a:xfrm>
          <a:prstGeom prst="rect">
            <a:avLst/>
          </a:prstGeom>
          <a:noFill/>
          <a:ln>
            <a:noFill/>
          </a:ln>
        </p:spPr>
      </p:pic>
      <p:sp>
        <p:nvSpPr>
          <p:cNvPr id="112" name="Google Shape;112;p14"/>
          <p:cNvSpPr/>
          <p:nvPr/>
        </p:nvSpPr>
        <p:spPr>
          <a:xfrm>
            <a:off x="366400" y="182673"/>
            <a:ext cx="1259950" cy="1228452"/>
          </a:xfrm>
          <a:custGeom>
            <a:rect b="b" l="l" r="r" t="t"/>
            <a:pathLst>
              <a:path extrusionOk="0" h="1228452" w="1259950">
                <a:moveTo>
                  <a:pt x="0" y="0"/>
                </a:moveTo>
                <a:lnTo>
                  <a:pt x="1259950" y="0"/>
                </a:lnTo>
                <a:lnTo>
                  <a:pt x="1259950" y="1228452"/>
                </a:lnTo>
                <a:lnTo>
                  <a:pt x="0" y="1228452"/>
                </a:lnTo>
                <a:lnTo>
                  <a:pt x="0" y="0"/>
                </a:lnTo>
                <a:close/>
              </a:path>
            </a:pathLst>
          </a:custGeom>
          <a:blipFill rotWithShape="1">
            <a:blip r:embed="rId4">
              <a:alphaModFix/>
            </a:blip>
            <a:stretch>
              <a:fillRect b="0" l="0" r="0" t="0"/>
            </a:stretch>
          </a:blipFill>
          <a:ln>
            <a:noFill/>
          </a:ln>
        </p:spPr>
      </p:sp>
      <p:sp>
        <p:nvSpPr>
          <p:cNvPr id="113" name="Google Shape;113;p14"/>
          <p:cNvSpPr txBox="1"/>
          <p:nvPr/>
        </p:nvSpPr>
        <p:spPr>
          <a:xfrm>
            <a:off x="9680510" y="2462145"/>
            <a:ext cx="7578900" cy="3841500"/>
          </a:xfrm>
          <a:prstGeom prst="rect">
            <a:avLst/>
          </a:prstGeom>
          <a:noFill/>
          <a:ln>
            <a:noFill/>
          </a:ln>
        </p:spPr>
        <p:txBody>
          <a:bodyPr anchorCtr="0" anchor="t" bIns="0" lIns="0" spcFirstLastPara="1" rIns="0" wrap="square" tIns="0">
            <a:spAutoFit/>
          </a:bodyPr>
          <a:lstStyle/>
          <a:p>
            <a:pPr indent="0" lvl="0" marL="0" marR="0" rtl="0" algn="r">
              <a:lnSpc>
                <a:spcPct val="139979"/>
              </a:lnSpc>
              <a:spcBef>
                <a:spcPts val="0"/>
              </a:spcBef>
              <a:spcAft>
                <a:spcPts val="0"/>
              </a:spcAft>
              <a:buNone/>
            </a:pPr>
            <a:r>
              <a:rPr b="0" i="0" lang="en-US" sz="4800" u="none" cap="none" strike="noStrike">
                <a:solidFill>
                  <a:srgbClr val="000000"/>
                </a:solidFill>
                <a:latin typeface="Anton"/>
                <a:ea typeface="Anton"/>
                <a:cs typeface="Anton"/>
                <a:sym typeface="Anton"/>
              </a:rPr>
              <a:t>Nordic Data Resources is the largest provider of privacy-safe online ad targeting in the Nordics.</a:t>
            </a:r>
            <a:endParaRPr/>
          </a:p>
        </p:txBody>
      </p:sp>
      <p:sp>
        <p:nvSpPr>
          <p:cNvPr id="114" name="Google Shape;114;p14"/>
          <p:cNvSpPr txBox="1"/>
          <p:nvPr/>
        </p:nvSpPr>
        <p:spPr>
          <a:xfrm>
            <a:off x="3928874" y="1030081"/>
            <a:ext cx="13330500" cy="10341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000000"/>
                </a:solidFill>
                <a:latin typeface="Lato"/>
                <a:ea typeface="Lato"/>
                <a:cs typeface="Lato"/>
                <a:sym typeface="Lato"/>
              </a:rPr>
              <a:t>Our data and usage comply with GDPR </a:t>
            </a:r>
            <a:endParaRPr/>
          </a:p>
          <a:p>
            <a:pPr indent="0" lvl="0" marL="0" marR="0" rtl="0" algn="r">
              <a:lnSpc>
                <a:spcPct val="140014"/>
              </a:lnSpc>
              <a:spcBef>
                <a:spcPts val="0"/>
              </a:spcBef>
              <a:spcAft>
                <a:spcPts val="0"/>
              </a:spcAft>
              <a:buNone/>
            </a:pPr>
            <a:r>
              <a:rPr b="1" i="0" lang="en-US" sz="2799" u="none" cap="none" strike="noStrike">
                <a:solidFill>
                  <a:srgbClr val="000000"/>
                </a:solidFill>
                <a:latin typeface="Lato"/>
                <a:ea typeface="Lato"/>
                <a:cs typeface="Lato"/>
                <a:sym typeface="Lato"/>
              </a:rPr>
              <a:t>and local privacy regulations.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2"/>
          <p:cNvSpPr/>
          <p:nvPr/>
        </p:nvSpPr>
        <p:spPr>
          <a:xfrm>
            <a:off x="7758035" y="0"/>
            <a:ext cx="10597579" cy="10470683"/>
          </a:xfrm>
          <a:custGeom>
            <a:rect b="b" l="l" r="r" t="t"/>
            <a:pathLst>
              <a:path extrusionOk="0" h="10470683" w="10597579">
                <a:moveTo>
                  <a:pt x="0" y="0"/>
                </a:moveTo>
                <a:lnTo>
                  <a:pt x="10597579" y="0"/>
                </a:lnTo>
                <a:lnTo>
                  <a:pt x="10597579" y="10470683"/>
                </a:lnTo>
                <a:lnTo>
                  <a:pt x="0" y="10470683"/>
                </a:lnTo>
                <a:lnTo>
                  <a:pt x="0" y="0"/>
                </a:lnTo>
                <a:close/>
              </a:path>
            </a:pathLst>
          </a:custGeom>
          <a:blipFill rotWithShape="1">
            <a:blip r:embed="rId3">
              <a:alphaModFix/>
            </a:blip>
            <a:stretch>
              <a:fillRect b="-25906" l="0" r="0" t="-25905"/>
            </a:stretch>
          </a:blipFill>
          <a:ln>
            <a:noFill/>
          </a:ln>
        </p:spPr>
      </p:sp>
      <p:sp>
        <p:nvSpPr>
          <p:cNvPr id="359" name="Google Shape;359;p32"/>
          <p:cNvSpPr/>
          <p:nvPr/>
        </p:nvSpPr>
        <p:spPr>
          <a:xfrm>
            <a:off x="14415178" y="7418161"/>
            <a:ext cx="3236894" cy="3236894"/>
          </a:xfrm>
          <a:custGeom>
            <a:rect b="b" l="l" r="r" t="t"/>
            <a:pathLst>
              <a:path extrusionOk="0" h="3236894" w="3236894">
                <a:moveTo>
                  <a:pt x="0" y="0"/>
                </a:moveTo>
                <a:lnTo>
                  <a:pt x="3236894" y="0"/>
                </a:lnTo>
                <a:lnTo>
                  <a:pt x="3236894" y="3236894"/>
                </a:lnTo>
                <a:lnTo>
                  <a:pt x="0" y="3236894"/>
                </a:lnTo>
                <a:lnTo>
                  <a:pt x="0" y="0"/>
                </a:lnTo>
                <a:close/>
              </a:path>
            </a:pathLst>
          </a:custGeom>
          <a:blipFill rotWithShape="1">
            <a:blip r:embed="rId4">
              <a:alphaModFix/>
            </a:blip>
            <a:stretch>
              <a:fillRect b="0" l="0" r="0" t="0"/>
            </a:stretch>
          </a:blipFill>
          <a:ln>
            <a:noFill/>
          </a:ln>
        </p:spPr>
      </p:sp>
      <p:sp>
        <p:nvSpPr>
          <p:cNvPr id="360" name="Google Shape;360;p32"/>
          <p:cNvSpPr txBox="1"/>
          <p:nvPr/>
        </p:nvSpPr>
        <p:spPr>
          <a:xfrm>
            <a:off x="853734" y="1074250"/>
            <a:ext cx="14166000" cy="123150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1" i="0" lang="en-US" sz="8000" u="none" cap="none" strike="noStrike">
                <a:solidFill>
                  <a:srgbClr val="000000"/>
                </a:solidFill>
              </a:rPr>
              <a:t>Build. Validate. </a:t>
            </a:r>
            <a:r>
              <a:rPr b="1" i="0" lang="en-US" sz="8000" u="none" cap="none" strike="noStrike">
                <a:solidFill>
                  <a:srgbClr val="FFFFFF"/>
                </a:solidFill>
              </a:rPr>
              <a:t>Activate.</a:t>
            </a:r>
            <a:endParaRPr b="1" sz="8000"/>
          </a:p>
        </p:txBody>
      </p:sp>
      <p:sp>
        <p:nvSpPr>
          <p:cNvPr id="361" name="Google Shape;361;p32"/>
          <p:cNvSpPr txBox="1"/>
          <p:nvPr/>
        </p:nvSpPr>
        <p:spPr>
          <a:xfrm>
            <a:off x="853718" y="3403097"/>
            <a:ext cx="6663000" cy="40638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i="0" lang="en-US" sz="4000" u="none" cap="none" strike="noStrike">
                <a:solidFill>
                  <a:srgbClr val="000000"/>
                </a:solidFill>
              </a:rPr>
              <a:t>In IDFree, standard and </a:t>
            </a:r>
            <a:r>
              <a:rPr b="1" i="0" lang="en-US" sz="4000" u="none" cap="none" strike="noStrike">
                <a:solidFill>
                  <a:srgbClr val="B63F38"/>
                </a:solidFill>
              </a:rPr>
              <a:t>Custom Audiences </a:t>
            </a:r>
            <a:r>
              <a:rPr b="1" i="0" lang="en-US" sz="4000" u="none" cap="none" strike="noStrike">
                <a:solidFill>
                  <a:srgbClr val="000000"/>
                </a:solidFill>
              </a:rPr>
              <a:t>can </a:t>
            </a:r>
            <a:endParaRPr b="1" sz="4000"/>
          </a:p>
          <a:p>
            <a:pPr indent="0" lvl="0" marL="0" marR="0" rtl="0" algn="l">
              <a:lnSpc>
                <a:spcPct val="140007"/>
              </a:lnSpc>
              <a:spcBef>
                <a:spcPts val="0"/>
              </a:spcBef>
              <a:spcAft>
                <a:spcPts val="0"/>
              </a:spcAft>
              <a:buNone/>
            </a:pPr>
            <a:r>
              <a:rPr b="1" i="0" lang="en-US" sz="4000" u="none" cap="none" strike="noStrike">
                <a:solidFill>
                  <a:srgbClr val="000000"/>
                </a:solidFill>
              </a:rPr>
              <a:t>be built, validated, and activated in minutes </a:t>
            </a:r>
            <a:endParaRPr b="1" sz="4000"/>
          </a:p>
          <a:p>
            <a:pPr indent="0" lvl="0" marL="0" marR="0" rtl="0" algn="l">
              <a:lnSpc>
                <a:spcPct val="140007"/>
              </a:lnSpc>
              <a:spcBef>
                <a:spcPts val="0"/>
              </a:spcBef>
              <a:spcAft>
                <a:spcPts val="0"/>
              </a:spcAft>
              <a:buNone/>
            </a:pPr>
            <a:r>
              <a:rPr b="1" i="0" lang="en-US" sz="4000" u="none" cap="none" strike="noStrike">
                <a:solidFill>
                  <a:srgbClr val="000000"/>
                </a:solidFill>
              </a:rPr>
              <a:t>- not days or weeks!</a:t>
            </a:r>
            <a:endParaRPr b="1" sz="4000"/>
          </a:p>
        </p:txBody>
      </p:sp>
      <p:sp>
        <p:nvSpPr>
          <p:cNvPr id="362" name="Google Shape;362;p32"/>
          <p:cNvSpPr/>
          <p:nvPr/>
        </p:nvSpPr>
        <p:spPr>
          <a:xfrm>
            <a:off x="853718" y="8564227"/>
            <a:ext cx="1005067" cy="944763"/>
          </a:xfrm>
          <a:custGeom>
            <a:rect b="b" l="l" r="r" t="t"/>
            <a:pathLst>
              <a:path extrusionOk="0" h="944763" w="1005067">
                <a:moveTo>
                  <a:pt x="0" y="0"/>
                </a:moveTo>
                <a:lnTo>
                  <a:pt x="1005067" y="0"/>
                </a:lnTo>
                <a:lnTo>
                  <a:pt x="1005067" y="944763"/>
                </a:lnTo>
                <a:lnTo>
                  <a:pt x="0" y="94476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3C5"/>
        </a:solidFill>
      </p:bgPr>
    </p:bg>
    <p:spTree>
      <p:nvGrpSpPr>
        <p:cNvPr id="366" name="Shape 366"/>
        <p:cNvGrpSpPr/>
        <p:nvPr/>
      </p:nvGrpSpPr>
      <p:grpSpPr>
        <a:xfrm>
          <a:off x="0" y="0"/>
          <a:ext cx="0" cy="0"/>
          <a:chOff x="0" y="0"/>
          <a:chExt cx="0" cy="0"/>
        </a:xfrm>
      </p:grpSpPr>
      <p:sp>
        <p:nvSpPr>
          <p:cNvPr id="367" name="Google Shape;367;p33"/>
          <p:cNvSpPr/>
          <p:nvPr/>
        </p:nvSpPr>
        <p:spPr>
          <a:xfrm>
            <a:off x="6815224" y="558830"/>
            <a:ext cx="10642209" cy="9169339"/>
          </a:xfrm>
          <a:custGeom>
            <a:rect b="b" l="l" r="r" t="t"/>
            <a:pathLst>
              <a:path extrusionOk="0" h="9169339" w="10642209">
                <a:moveTo>
                  <a:pt x="0" y="0"/>
                </a:moveTo>
                <a:lnTo>
                  <a:pt x="10642210" y="0"/>
                </a:lnTo>
                <a:lnTo>
                  <a:pt x="10642210" y="9169340"/>
                </a:lnTo>
                <a:lnTo>
                  <a:pt x="0" y="9169340"/>
                </a:lnTo>
                <a:lnTo>
                  <a:pt x="0" y="0"/>
                </a:lnTo>
                <a:close/>
              </a:path>
            </a:pathLst>
          </a:custGeom>
          <a:blipFill rotWithShape="1">
            <a:blip r:embed="rId3">
              <a:alphaModFix/>
            </a:blip>
            <a:stretch>
              <a:fillRect b="0" l="0" r="0" t="0"/>
            </a:stretch>
          </a:blipFill>
          <a:ln cap="sq" cmpd="sng" w="123825">
            <a:solidFill>
              <a:srgbClr val="78938A"/>
            </a:solidFill>
            <a:prstDash val="solid"/>
            <a:miter lim="8000"/>
            <a:headEnd len="sm" w="sm" type="none"/>
            <a:tailEnd len="sm" w="sm" type="none"/>
          </a:ln>
        </p:spPr>
      </p:sp>
      <p:sp>
        <p:nvSpPr>
          <p:cNvPr id="368" name="Google Shape;368;p33"/>
          <p:cNvSpPr txBox="1"/>
          <p:nvPr/>
        </p:nvSpPr>
        <p:spPr>
          <a:xfrm>
            <a:off x="727224" y="3567314"/>
            <a:ext cx="5475000" cy="5079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FFFFF"/>
                </a:solidFill>
              </a:rPr>
              <a:t>IDFree lets you </a:t>
            </a:r>
            <a:r>
              <a:rPr b="1" i="0" lang="en-US" sz="5000" u="none" cap="none" strike="noStrike">
                <a:solidFill>
                  <a:srgbClr val="78938A"/>
                </a:solidFill>
              </a:rPr>
              <a:t>build</a:t>
            </a:r>
            <a:r>
              <a:rPr b="1" i="0" lang="en-US" sz="5000" u="none" cap="none" strike="noStrike">
                <a:solidFill>
                  <a:srgbClr val="FFFFFF"/>
                </a:solidFill>
              </a:rPr>
              <a:t>, validate, and control the reach/affinity. </a:t>
            </a:r>
            <a:endParaRPr b="1" sz="5000"/>
          </a:p>
          <a:p>
            <a:pPr indent="0" lvl="0" marL="0" marR="0" rtl="0" algn="l">
              <a:lnSpc>
                <a:spcPct val="140000"/>
              </a:lnSpc>
              <a:spcBef>
                <a:spcPts val="0"/>
              </a:spcBef>
              <a:spcAft>
                <a:spcPts val="0"/>
              </a:spcAft>
              <a:buNone/>
            </a:pPr>
            <a:r>
              <a:t/>
            </a:r>
            <a:endParaRPr b="1" i="0" sz="5000" u="none" cap="none" strike="noStrike">
              <a:solidFill>
                <a:srgbClr val="FFFFFF"/>
              </a:solidFill>
            </a:endParaRPr>
          </a:p>
        </p:txBody>
      </p:sp>
      <p:sp>
        <p:nvSpPr>
          <p:cNvPr id="369" name="Google Shape;369;p33"/>
          <p:cNvSpPr/>
          <p:nvPr/>
        </p:nvSpPr>
        <p:spPr>
          <a:xfrm>
            <a:off x="-6" y="-930696"/>
            <a:ext cx="5245184" cy="5245184"/>
          </a:xfrm>
          <a:custGeom>
            <a:rect b="b" l="l" r="r" t="t"/>
            <a:pathLst>
              <a:path extrusionOk="0" h="5245184" w="5245184">
                <a:moveTo>
                  <a:pt x="0" y="0"/>
                </a:moveTo>
                <a:lnTo>
                  <a:pt x="5245184" y="0"/>
                </a:lnTo>
                <a:lnTo>
                  <a:pt x="5245184" y="5245184"/>
                </a:lnTo>
                <a:lnTo>
                  <a:pt x="0" y="524518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3C5"/>
        </a:solidFill>
      </p:bgPr>
    </p:bg>
    <p:spTree>
      <p:nvGrpSpPr>
        <p:cNvPr id="373" name="Shape 373"/>
        <p:cNvGrpSpPr/>
        <p:nvPr/>
      </p:nvGrpSpPr>
      <p:grpSpPr>
        <a:xfrm>
          <a:off x="0" y="0"/>
          <a:ext cx="0" cy="0"/>
          <a:chOff x="0" y="0"/>
          <a:chExt cx="0" cy="0"/>
        </a:xfrm>
      </p:grpSpPr>
      <p:sp>
        <p:nvSpPr>
          <p:cNvPr id="374" name="Google Shape;374;p34"/>
          <p:cNvSpPr txBox="1"/>
          <p:nvPr/>
        </p:nvSpPr>
        <p:spPr>
          <a:xfrm>
            <a:off x="678735" y="3596738"/>
            <a:ext cx="5424900" cy="5079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FFFFF"/>
                </a:solidFill>
              </a:rPr>
              <a:t>IDFree lets you build, </a:t>
            </a:r>
            <a:r>
              <a:rPr b="1" i="0" lang="en-US" sz="5000" u="none" cap="none" strike="noStrike">
                <a:solidFill>
                  <a:srgbClr val="B63F38"/>
                </a:solidFill>
              </a:rPr>
              <a:t>validate</a:t>
            </a:r>
            <a:r>
              <a:rPr b="1" i="0" lang="en-US" sz="5000" u="none" cap="none" strike="noStrike">
                <a:solidFill>
                  <a:srgbClr val="FFFFFF"/>
                </a:solidFill>
              </a:rPr>
              <a:t>, and control the reach/affinity. </a:t>
            </a:r>
            <a:endParaRPr b="1" sz="5000"/>
          </a:p>
          <a:p>
            <a:pPr indent="0" lvl="0" marL="0" marR="0" rtl="0" algn="l">
              <a:lnSpc>
                <a:spcPct val="140000"/>
              </a:lnSpc>
              <a:spcBef>
                <a:spcPts val="0"/>
              </a:spcBef>
              <a:spcAft>
                <a:spcPts val="0"/>
              </a:spcAft>
              <a:buNone/>
            </a:pPr>
            <a:r>
              <a:t/>
            </a:r>
            <a:endParaRPr b="1" i="0" sz="5000" u="none" cap="none" strike="noStrike">
              <a:solidFill>
                <a:srgbClr val="FFFFFF"/>
              </a:solidFill>
            </a:endParaRPr>
          </a:p>
        </p:txBody>
      </p:sp>
      <p:sp>
        <p:nvSpPr>
          <p:cNvPr id="375" name="Google Shape;375;p34"/>
          <p:cNvSpPr/>
          <p:nvPr/>
        </p:nvSpPr>
        <p:spPr>
          <a:xfrm>
            <a:off x="-1" y="-329638"/>
            <a:ext cx="4606937" cy="4606937"/>
          </a:xfrm>
          <a:custGeom>
            <a:rect b="b" l="l" r="r" t="t"/>
            <a:pathLst>
              <a:path extrusionOk="0" h="4606937" w="4606937">
                <a:moveTo>
                  <a:pt x="0" y="0"/>
                </a:moveTo>
                <a:lnTo>
                  <a:pt x="4606937" y="0"/>
                </a:lnTo>
                <a:lnTo>
                  <a:pt x="4606937" y="4606937"/>
                </a:lnTo>
                <a:lnTo>
                  <a:pt x="0" y="4606937"/>
                </a:lnTo>
                <a:lnTo>
                  <a:pt x="0" y="0"/>
                </a:lnTo>
                <a:close/>
              </a:path>
            </a:pathLst>
          </a:custGeom>
          <a:blipFill rotWithShape="1">
            <a:blip r:embed="rId3">
              <a:alphaModFix/>
            </a:blip>
            <a:stretch>
              <a:fillRect b="0" l="0" r="0" t="0"/>
            </a:stretch>
          </a:blipFill>
          <a:ln>
            <a:noFill/>
          </a:ln>
        </p:spPr>
      </p:sp>
      <p:sp>
        <p:nvSpPr>
          <p:cNvPr id="376" name="Google Shape;376;p34"/>
          <p:cNvSpPr/>
          <p:nvPr/>
        </p:nvSpPr>
        <p:spPr>
          <a:xfrm>
            <a:off x="6865283" y="712095"/>
            <a:ext cx="10642209" cy="9169339"/>
          </a:xfrm>
          <a:custGeom>
            <a:rect b="b" l="l" r="r" t="t"/>
            <a:pathLst>
              <a:path extrusionOk="0" h="9169339" w="10642209">
                <a:moveTo>
                  <a:pt x="0" y="0"/>
                </a:moveTo>
                <a:lnTo>
                  <a:pt x="10642209" y="0"/>
                </a:lnTo>
                <a:lnTo>
                  <a:pt x="10642209" y="9169339"/>
                </a:lnTo>
                <a:lnTo>
                  <a:pt x="0" y="9169339"/>
                </a:lnTo>
                <a:lnTo>
                  <a:pt x="0" y="0"/>
                </a:lnTo>
                <a:close/>
              </a:path>
            </a:pathLst>
          </a:custGeom>
          <a:blipFill rotWithShape="1">
            <a:blip r:embed="rId4">
              <a:alphaModFix/>
            </a:blip>
            <a:stretch>
              <a:fillRect b="0" l="0" r="0" t="0"/>
            </a:stretch>
          </a:blipFill>
          <a:ln cap="sq" cmpd="sng" w="123825">
            <a:solidFill>
              <a:srgbClr val="B63F38"/>
            </a:solidFill>
            <a:prstDash val="solid"/>
            <a:miter lim="8000"/>
            <a:headEnd len="sm" w="sm" type="none"/>
            <a:tailEnd len="sm" w="sm" type="none"/>
          </a:ln>
        </p:spPr>
      </p:sp>
      <p:pic>
        <p:nvPicPr>
          <p:cNvPr id="377" name="Google Shape;377;p34"/>
          <p:cNvPicPr preferRelativeResize="0"/>
          <p:nvPr/>
        </p:nvPicPr>
        <p:blipFill rotWithShape="1">
          <a:blip r:embed="rId5">
            <a:alphaModFix/>
          </a:blip>
          <a:srcRect b="3496" l="4671" r="0" t="3230"/>
          <a:stretch/>
        </p:blipFill>
        <p:spPr>
          <a:xfrm>
            <a:off x="6985445" y="914218"/>
            <a:ext cx="10401885" cy="87650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3C5"/>
        </a:solidFill>
      </p:bgPr>
    </p:bg>
    <p:spTree>
      <p:nvGrpSpPr>
        <p:cNvPr id="381" name="Shape 381"/>
        <p:cNvGrpSpPr/>
        <p:nvPr/>
      </p:nvGrpSpPr>
      <p:grpSpPr>
        <a:xfrm>
          <a:off x="0" y="0"/>
          <a:ext cx="0" cy="0"/>
          <a:chOff x="0" y="0"/>
          <a:chExt cx="0" cy="0"/>
        </a:xfrm>
      </p:grpSpPr>
      <p:sp>
        <p:nvSpPr>
          <p:cNvPr id="382" name="Google Shape;382;p35"/>
          <p:cNvSpPr/>
          <p:nvPr/>
        </p:nvSpPr>
        <p:spPr>
          <a:xfrm>
            <a:off x="6790195" y="924996"/>
            <a:ext cx="10642209" cy="9169339"/>
          </a:xfrm>
          <a:custGeom>
            <a:rect b="b" l="l" r="r" t="t"/>
            <a:pathLst>
              <a:path extrusionOk="0" h="9169339" w="10642209">
                <a:moveTo>
                  <a:pt x="0" y="0"/>
                </a:moveTo>
                <a:lnTo>
                  <a:pt x="10642209" y="0"/>
                </a:lnTo>
                <a:lnTo>
                  <a:pt x="10642209" y="9169339"/>
                </a:lnTo>
                <a:lnTo>
                  <a:pt x="0" y="9169339"/>
                </a:lnTo>
                <a:lnTo>
                  <a:pt x="0" y="0"/>
                </a:lnTo>
                <a:close/>
              </a:path>
            </a:pathLst>
          </a:custGeom>
          <a:blipFill rotWithShape="1">
            <a:blip r:embed="rId3">
              <a:alphaModFix/>
            </a:blip>
            <a:stretch>
              <a:fillRect b="0" l="0" r="0" t="0"/>
            </a:stretch>
          </a:blipFill>
          <a:ln cap="sq" cmpd="sng" w="123825">
            <a:solidFill>
              <a:srgbClr val="92BA92"/>
            </a:solidFill>
            <a:prstDash val="solid"/>
            <a:miter lim="8000"/>
            <a:headEnd len="sm" w="sm" type="none"/>
            <a:tailEnd len="sm" w="sm" type="none"/>
          </a:ln>
        </p:spPr>
      </p:sp>
      <p:pic>
        <p:nvPicPr>
          <p:cNvPr id="383" name="Google Shape;383;p35"/>
          <p:cNvPicPr preferRelativeResize="0"/>
          <p:nvPr/>
        </p:nvPicPr>
        <p:blipFill rotWithShape="1">
          <a:blip r:embed="rId4">
            <a:alphaModFix/>
          </a:blip>
          <a:srcRect b="0" l="0" r="0" t="0"/>
          <a:stretch/>
        </p:blipFill>
        <p:spPr>
          <a:xfrm>
            <a:off x="7027825" y="1083359"/>
            <a:ext cx="10279100" cy="8852613"/>
          </a:xfrm>
          <a:prstGeom prst="rect">
            <a:avLst/>
          </a:prstGeom>
          <a:noFill/>
          <a:ln>
            <a:noFill/>
          </a:ln>
        </p:spPr>
      </p:pic>
      <p:sp>
        <p:nvSpPr>
          <p:cNvPr id="384" name="Google Shape;384;p35"/>
          <p:cNvSpPr txBox="1"/>
          <p:nvPr/>
        </p:nvSpPr>
        <p:spPr>
          <a:xfrm>
            <a:off x="811157" y="3755114"/>
            <a:ext cx="5199900" cy="5079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FFFFF"/>
                </a:solidFill>
              </a:rPr>
              <a:t>IDFree lets you build, validate, and </a:t>
            </a:r>
            <a:r>
              <a:rPr b="1" i="0" lang="en-US" sz="5000" u="none" cap="none" strike="noStrike">
                <a:solidFill>
                  <a:srgbClr val="92BA92"/>
                </a:solidFill>
              </a:rPr>
              <a:t>control</a:t>
            </a:r>
            <a:r>
              <a:rPr b="1" i="0" lang="en-US" sz="5000" u="none" cap="none" strike="noStrike">
                <a:solidFill>
                  <a:srgbClr val="FFFFFF"/>
                </a:solidFill>
              </a:rPr>
              <a:t> the reach/affinity. </a:t>
            </a:r>
            <a:endParaRPr b="1" sz="5000"/>
          </a:p>
          <a:p>
            <a:pPr indent="0" lvl="0" marL="0" marR="0" rtl="0" algn="l">
              <a:lnSpc>
                <a:spcPct val="140000"/>
              </a:lnSpc>
              <a:spcBef>
                <a:spcPts val="0"/>
              </a:spcBef>
              <a:spcAft>
                <a:spcPts val="0"/>
              </a:spcAft>
              <a:buNone/>
            </a:pPr>
            <a:r>
              <a:t/>
            </a:r>
            <a:endParaRPr b="1" i="0" sz="5000" u="none" cap="none" strike="noStrike">
              <a:solidFill>
                <a:srgbClr val="FFFFFF"/>
              </a:solidFill>
            </a:endParaRPr>
          </a:p>
        </p:txBody>
      </p:sp>
      <p:sp>
        <p:nvSpPr>
          <p:cNvPr id="385" name="Google Shape;385;p35"/>
          <p:cNvSpPr/>
          <p:nvPr/>
        </p:nvSpPr>
        <p:spPr>
          <a:xfrm>
            <a:off x="119807" y="-412630"/>
            <a:ext cx="4606937" cy="4606937"/>
          </a:xfrm>
          <a:custGeom>
            <a:rect b="b" l="l" r="r" t="t"/>
            <a:pathLst>
              <a:path extrusionOk="0" h="4606937" w="4606937">
                <a:moveTo>
                  <a:pt x="0" y="0"/>
                </a:moveTo>
                <a:lnTo>
                  <a:pt x="4606937" y="0"/>
                </a:lnTo>
                <a:lnTo>
                  <a:pt x="4606937" y="4606937"/>
                </a:lnTo>
                <a:lnTo>
                  <a:pt x="0" y="460693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6"/>
          <p:cNvSpPr/>
          <p:nvPr/>
        </p:nvSpPr>
        <p:spPr>
          <a:xfrm>
            <a:off x="7478820" y="6337367"/>
            <a:ext cx="582031" cy="502663"/>
          </a:xfrm>
          <a:custGeom>
            <a:rect b="b" l="l" r="r" t="t"/>
            <a:pathLst>
              <a:path extrusionOk="0" h="502663" w="582031">
                <a:moveTo>
                  <a:pt x="0" y="0"/>
                </a:moveTo>
                <a:lnTo>
                  <a:pt x="582030" y="0"/>
                </a:lnTo>
                <a:lnTo>
                  <a:pt x="582030" y="502663"/>
                </a:lnTo>
                <a:lnTo>
                  <a:pt x="0" y="502663"/>
                </a:lnTo>
                <a:lnTo>
                  <a:pt x="0" y="0"/>
                </a:lnTo>
                <a:close/>
              </a:path>
            </a:pathLst>
          </a:custGeom>
          <a:blipFill rotWithShape="1">
            <a:blip r:embed="rId3">
              <a:alphaModFix/>
            </a:blip>
            <a:stretch>
              <a:fillRect b="0" l="0" r="0" t="0"/>
            </a:stretch>
          </a:blipFill>
          <a:ln>
            <a:noFill/>
          </a:ln>
        </p:spPr>
      </p:sp>
      <p:pic>
        <p:nvPicPr>
          <p:cNvPr id="391" name="Google Shape;391;p36"/>
          <p:cNvPicPr preferRelativeResize="0"/>
          <p:nvPr/>
        </p:nvPicPr>
        <p:blipFill rotWithShape="1">
          <a:blip r:embed="rId4">
            <a:alphaModFix/>
          </a:blip>
          <a:srcRect b="0" l="6177" r="46598" t="0"/>
          <a:stretch/>
        </p:blipFill>
        <p:spPr>
          <a:xfrm>
            <a:off x="0" y="-81353"/>
            <a:ext cx="8772700" cy="10449706"/>
          </a:xfrm>
          <a:prstGeom prst="rect">
            <a:avLst/>
          </a:prstGeom>
          <a:noFill/>
          <a:ln>
            <a:noFill/>
          </a:ln>
        </p:spPr>
      </p:pic>
      <p:sp>
        <p:nvSpPr>
          <p:cNvPr id="392" name="Google Shape;392;p36"/>
          <p:cNvSpPr/>
          <p:nvPr/>
        </p:nvSpPr>
        <p:spPr>
          <a:xfrm>
            <a:off x="6864665" y="559202"/>
            <a:ext cx="8334223" cy="2716151"/>
          </a:xfrm>
          <a:custGeom>
            <a:rect b="b" l="l" r="r" t="t"/>
            <a:pathLst>
              <a:path extrusionOk="0" h="805339" w="2471099">
                <a:moveTo>
                  <a:pt x="0" y="0"/>
                </a:moveTo>
                <a:lnTo>
                  <a:pt x="2471099" y="0"/>
                </a:lnTo>
                <a:lnTo>
                  <a:pt x="2471099" y="805339"/>
                </a:lnTo>
                <a:lnTo>
                  <a:pt x="0" y="805339"/>
                </a:lnTo>
                <a:close/>
              </a:path>
            </a:pathLst>
          </a:custGeom>
          <a:solidFill>
            <a:srgbClr val="92BA92">
              <a:alpha val="80000"/>
            </a:srgbClr>
          </a:solidFill>
          <a:ln>
            <a:noFill/>
          </a:ln>
        </p:spPr>
      </p:sp>
      <p:sp>
        <p:nvSpPr>
          <p:cNvPr id="393" name="Google Shape;393;p36"/>
          <p:cNvSpPr/>
          <p:nvPr/>
        </p:nvSpPr>
        <p:spPr>
          <a:xfrm>
            <a:off x="429834" y="7131459"/>
            <a:ext cx="3236894" cy="3236894"/>
          </a:xfrm>
          <a:custGeom>
            <a:rect b="b" l="l" r="r" t="t"/>
            <a:pathLst>
              <a:path extrusionOk="0" h="3236894" w="3236894">
                <a:moveTo>
                  <a:pt x="0" y="0"/>
                </a:moveTo>
                <a:lnTo>
                  <a:pt x="3236894" y="0"/>
                </a:lnTo>
                <a:lnTo>
                  <a:pt x="3236894" y="3236894"/>
                </a:lnTo>
                <a:lnTo>
                  <a:pt x="0" y="3236894"/>
                </a:lnTo>
                <a:lnTo>
                  <a:pt x="0" y="0"/>
                </a:lnTo>
                <a:close/>
              </a:path>
            </a:pathLst>
          </a:custGeom>
          <a:blipFill rotWithShape="1">
            <a:blip r:embed="rId5">
              <a:alphaModFix/>
            </a:blip>
            <a:stretch>
              <a:fillRect b="0" l="0" r="0" t="0"/>
            </a:stretch>
          </a:blipFill>
          <a:ln>
            <a:noFill/>
          </a:ln>
        </p:spPr>
      </p:sp>
      <p:sp>
        <p:nvSpPr>
          <p:cNvPr id="394" name="Google Shape;394;p36"/>
          <p:cNvSpPr txBox="1"/>
          <p:nvPr/>
        </p:nvSpPr>
        <p:spPr>
          <a:xfrm>
            <a:off x="9062692" y="3583514"/>
            <a:ext cx="7846500" cy="61569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5000" u="none" cap="none" strike="noStrike">
                <a:solidFill>
                  <a:srgbClr val="000000"/>
                </a:solidFill>
              </a:rPr>
              <a:t>IDFree.com is built to respect privacy and </a:t>
            </a:r>
            <a:endParaRPr b="1" sz="5000"/>
          </a:p>
          <a:p>
            <a:pPr indent="0" lvl="0" marL="0" marR="0" rtl="0" algn="r">
              <a:lnSpc>
                <a:spcPct val="140000"/>
              </a:lnSpc>
              <a:spcBef>
                <a:spcPts val="0"/>
              </a:spcBef>
              <a:spcAft>
                <a:spcPts val="0"/>
              </a:spcAft>
              <a:buNone/>
            </a:pPr>
            <a:r>
              <a:rPr b="1" i="0" lang="en-US" sz="5000" u="none" cap="none" strike="noStrike">
                <a:solidFill>
                  <a:srgbClr val="000000"/>
                </a:solidFill>
              </a:rPr>
              <a:t>enable users to </a:t>
            </a:r>
            <a:r>
              <a:rPr b="1" i="0" lang="en-US" sz="5000" u="none" cap="none" strike="noStrike">
                <a:solidFill>
                  <a:srgbClr val="92BA92"/>
                </a:solidFill>
              </a:rPr>
              <a:t>build, validate, and activate</a:t>
            </a:r>
            <a:r>
              <a:rPr b="1" i="0" lang="en-US" sz="5000" u="none" cap="none" strike="noStrike">
                <a:solidFill>
                  <a:srgbClr val="000000"/>
                </a:solidFill>
              </a:rPr>
              <a:t> </a:t>
            </a:r>
            <a:endParaRPr b="1" sz="5000"/>
          </a:p>
          <a:p>
            <a:pPr indent="0" lvl="0" marL="0" marR="0" rtl="0" algn="r">
              <a:lnSpc>
                <a:spcPct val="140000"/>
              </a:lnSpc>
              <a:spcBef>
                <a:spcPts val="0"/>
              </a:spcBef>
              <a:spcAft>
                <a:spcPts val="0"/>
              </a:spcAft>
              <a:buNone/>
            </a:pPr>
            <a:r>
              <a:rPr b="1" i="0" lang="en-US" sz="5000" u="none" cap="none" strike="noStrike">
                <a:solidFill>
                  <a:srgbClr val="000000"/>
                </a:solidFill>
              </a:rPr>
              <a:t>in the time it takes to </a:t>
            </a:r>
            <a:endParaRPr b="1" sz="5000"/>
          </a:p>
          <a:p>
            <a:pPr indent="0" lvl="0" marL="0" marR="0" rtl="0" algn="r">
              <a:lnSpc>
                <a:spcPct val="140000"/>
              </a:lnSpc>
              <a:spcBef>
                <a:spcPts val="0"/>
              </a:spcBef>
              <a:spcAft>
                <a:spcPts val="0"/>
              </a:spcAft>
              <a:buNone/>
            </a:pPr>
            <a:r>
              <a:rPr b="1" i="0" lang="en-US" sz="5000" u="none" cap="none" strike="noStrike">
                <a:solidFill>
                  <a:srgbClr val="000000"/>
                </a:solidFill>
              </a:rPr>
              <a:t>have a cup of coffee.</a:t>
            </a:r>
            <a:endParaRPr b="1" sz="5000"/>
          </a:p>
        </p:txBody>
      </p:sp>
      <p:sp>
        <p:nvSpPr>
          <p:cNvPr id="395" name="Google Shape;395;p36"/>
          <p:cNvSpPr txBox="1"/>
          <p:nvPr/>
        </p:nvSpPr>
        <p:spPr>
          <a:xfrm>
            <a:off x="7478820" y="1222614"/>
            <a:ext cx="74292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FFFF"/>
                </a:solidFill>
              </a:rPr>
              <a:t>IDFree Targeting: No cookies.</a:t>
            </a:r>
            <a:endParaRPr b="1" sz="3000"/>
          </a:p>
          <a:p>
            <a:pPr indent="0" lvl="0" marL="0" marR="0" rtl="0" algn="l">
              <a:lnSpc>
                <a:spcPct val="140000"/>
              </a:lnSpc>
              <a:spcBef>
                <a:spcPts val="0"/>
              </a:spcBef>
              <a:spcAft>
                <a:spcPts val="0"/>
              </a:spcAft>
              <a:buNone/>
            </a:pPr>
            <a:r>
              <a:rPr b="1" i="0" lang="en-US" sz="3000" u="none" cap="none" strike="noStrike">
                <a:solidFill>
                  <a:srgbClr val="FFFFFF"/>
                </a:solidFill>
              </a:rPr>
              <a:t>No tracking. Just insights and speed!</a:t>
            </a:r>
            <a:endParaRPr b="1" sz="3000"/>
          </a:p>
        </p:txBody>
      </p:sp>
      <p:sp>
        <p:nvSpPr>
          <p:cNvPr id="396" name="Google Shape;396;p36"/>
          <p:cNvSpPr/>
          <p:nvPr/>
        </p:nvSpPr>
        <p:spPr>
          <a:xfrm>
            <a:off x="15992811" y="748612"/>
            <a:ext cx="1005067" cy="944763"/>
          </a:xfrm>
          <a:custGeom>
            <a:rect b="b" l="l" r="r" t="t"/>
            <a:pathLst>
              <a:path extrusionOk="0" h="944763" w="1005067">
                <a:moveTo>
                  <a:pt x="0" y="0"/>
                </a:moveTo>
                <a:lnTo>
                  <a:pt x="1005067" y="0"/>
                </a:lnTo>
                <a:lnTo>
                  <a:pt x="1005067" y="944763"/>
                </a:lnTo>
                <a:lnTo>
                  <a:pt x="0" y="94476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7"/>
          <p:cNvSpPr/>
          <p:nvPr/>
        </p:nvSpPr>
        <p:spPr>
          <a:xfrm>
            <a:off x="7478820" y="6337367"/>
            <a:ext cx="582031" cy="502663"/>
          </a:xfrm>
          <a:custGeom>
            <a:rect b="b" l="l" r="r" t="t"/>
            <a:pathLst>
              <a:path extrusionOk="0" h="502663" w="582031">
                <a:moveTo>
                  <a:pt x="0" y="0"/>
                </a:moveTo>
                <a:lnTo>
                  <a:pt x="582030" y="0"/>
                </a:lnTo>
                <a:lnTo>
                  <a:pt x="582030" y="502663"/>
                </a:lnTo>
                <a:lnTo>
                  <a:pt x="0" y="502663"/>
                </a:lnTo>
                <a:lnTo>
                  <a:pt x="0" y="0"/>
                </a:lnTo>
                <a:close/>
              </a:path>
            </a:pathLst>
          </a:custGeom>
          <a:blipFill rotWithShape="1">
            <a:blip r:embed="rId3">
              <a:alphaModFix/>
            </a:blip>
            <a:stretch>
              <a:fillRect b="0" l="0" r="0" t="0"/>
            </a:stretch>
          </a:blipFill>
          <a:ln>
            <a:noFill/>
          </a:ln>
        </p:spPr>
      </p:sp>
      <p:sp>
        <p:nvSpPr>
          <p:cNvPr id="402" name="Google Shape;402;p37"/>
          <p:cNvSpPr/>
          <p:nvPr/>
        </p:nvSpPr>
        <p:spPr>
          <a:xfrm>
            <a:off x="429834" y="7131459"/>
            <a:ext cx="3236894" cy="3236894"/>
          </a:xfrm>
          <a:custGeom>
            <a:rect b="b" l="l" r="r" t="t"/>
            <a:pathLst>
              <a:path extrusionOk="0" h="3236894" w="3236894">
                <a:moveTo>
                  <a:pt x="0" y="0"/>
                </a:moveTo>
                <a:lnTo>
                  <a:pt x="3236894" y="0"/>
                </a:lnTo>
                <a:lnTo>
                  <a:pt x="3236894" y="3236894"/>
                </a:lnTo>
                <a:lnTo>
                  <a:pt x="0" y="3236894"/>
                </a:lnTo>
                <a:lnTo>
                  <a:pt x="0" y="0"/>
                </a:lnTo>
                <a:close/>
              </a:path>
            </a:pathLst>
          </a:custGeom>
          <a:blipFill rotWithShape="1">
            <a:blip r:embed="rId4">
              <a:alphaModFix/>
            </a:blip>
            <a:stretch>
              <a:fillRect b="0" l="0" r="0" t="0"/>
            </a:stretch>
          </a:blipFill>
          <a:ln>
            <a:noFill/>
          </a:ln>
        </p:spPr>
      </p:sp>
      <p:sp>
        <p:nvSpPr>
          <p:cNvPr id="403" name="Google Shape;403;p37"/>
          <p:cNvSpPr/>
          <p:nvPr/>
        </p:nvSpPr>
        <p:spPr>
          <a:xfrm>
            <a:off x="-5448763" y="-2275974"/>
            <a:ext cx="14830998" cy="12765814"/>
          </a:xfrm>
          <a:custGeom>
            <a:rect b="b" l="l" r="r" t="t"/>
            <a:pathLst>
              <a:path extrusionOk="0" h="12765814" w="14830998">
                <a:moveTo>
                  <a:pt x="0" y="0"/>
                </a:moveTo>
                <a:lnTo>
                  <a:pt x="14830998" y="0"/>
                </a:lnTo>
                <a:lnTo>
                  <a:pt x="14830998" y="12765814"/>
                </a:lnTo>
                <a:lnTo>
                  <a:pt x="0" y="12765814"/>
                </a:lnTo>
                <a:lnTo>
                  <a:pt x="0" y="0"/>
                </a:lnTo>
                <a:close/>
              </a:path>
            </a:pathLst>
          </a:custGeom>
          <a:blipFill rotWithShape="1">
            <a:blip r:embed="rId5">
              <a:alphaModFix/>
            </a:blip>
            <a:stretch>
              <a:fillRect b="0" l="0" r="-28950" t="0"/>
            </a:stretch>
          </a:blipFill>
          <a:ln>
            <a:noFill/>
          </a:ln>
        </p:spPr>
      </p:sp>
      <p:sp>
        <p:nvSpPr>
          <p:cNvPr id="404" name="Google Shape;404;p37"/>
          <p:cNvSpPr txBox="1"/>
          <p:nvPr/>
        </p:nvSpPr>
        <p:spPr>
          <a:xfrm>
            <a:off x="10967065" y="2729890"/>
            <a:ext cx="5736900" cy="5786700"/>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1" i="0" lang="en-US" sz="4000" u="none" cap="none" strike="noStrike">
                <a:solidFill>
                  <a:srgbClr val="000000"/>
                </a:solidFill>
              </a:rPr>
              <a:t>The lowest partner </a:t>
            </a:r>
            <a:r>
              <a:rPr b="1" i="0" lang="en-US" sz="4000" u="none" cap="none" strike="noStrike">
                <a:solidFill>
                  <a:srgbClr val="B63F38"/>
                </a:solidFill>
              </a:rPr>
              <a:t>price</a:t>
            </a:r>
            <a:r>
              <a:rPr b="1" i="0" lang="en-US" sz="4000" u="none" cap="none" strike="noStrike">
                <a:solidFill>
                  <a:srgbClr val="000000"/>
                </a:solidFill>
              </a:rPr>
              <a:t> in the marked</a:t>
            </a:r>
            <a:endParaRPr b="1" sz="4000"/>
          </a:p>
          <a:p>
            <a:pPr indent="0" lvl="0" marL="0" marR="0" rtl="0" algn="l">
              <a:lnSpc>
                <a:spcPct val="139979"/>
              </a:lnSpc>
              <a:spcBef>
                <a:spcPts val="0"/>
              </a:spcBef>
              <a:spcAft>
                <a:spcPts val="0"/>
              </a:spcAft>
              <a:buNone/>
            </a:pPr>
            <a:r>
              <a:t/>
            </a:r>
            <a:endParaRPr b="1" i="0" sz="4000" u="none" cap="none" strike="noStrike">
              <a:solidFill>
                <a:srgbClr val="000000"/>
              </a:solidFill>
            </a:endParaRPr>
          </a:p>
          <a:p>
            <a:pPr indent="0" lvl="0" marL="0" marR="0" rtl="0" algn="l">
              <a:lnSpc>
                <a:spcPct val="139979"/>
              </a:lnSpc>
              <a:spcBef>
                <a:spcPts val="0"/>
              </a:spcBef>
              <a:spcAft>
                <a:spcPts val="0"/>
              </a:spcAft>
              <a:buNone/>
            </a:pPr>
            <a:r>
              <a:rPr b="1" i="0" lang="en-US" sz="4000" u="none" cap="none" strike="noStrike">
                <a:solidFill>
                  <a:srgbClr val="000000"/>
                </a:solidFill>
              </a:rPr>
              <a:t>Negotiating a possible </a:t>
            </a:r>
            <a:r>
              <a:rPr b="1" i="0" lang="en-US" sz="4000" u="none" cap="none" strike="noStrike">
                <a:solidFill>
                  <a:srgbClr val="B63F38"/>
                </a:solidFill>
              </a:rPr>
              <a:t>all-you-can-eat</a:t>
            </a:r>
            <a:r>
              <a:rPr b="1" i="0" lang="en-US" sz="4000" u="none" cap="none" strike="noStrike">
                <a:solidFill>
                  <a:srgbClr val="000000"/>
                </a:solidFill>
              </a:rPr>
              <a:t> </a:t>
            </a:r>
            <a:endParaRPr b="1" sz="4000"/>
          </a:p>
          <a:p>
            <a:pPr indent="0" lvl="0" marL="0" marR="0" rtl="0" algn="l">
              <a:lnSpc>
                <a:spcPct val="139979"/>
              </a:lnSpc>
              <a:spcBef>
                <a:spcPts val="0"/>
              </a:spcBef>
              <a:spcAft>
                <a:spcPts val="0"/>
              </a:spcAft>
              <a:buNone/>
            </a:pPr>
            <a:r>
              <a:t/>
            </a:r>
            <a:endParaRPr b="1" i="0" sz="4000" u="none" cap="none" strike="noStrike">
              <a:solidFill>
                <a:srgbClr val="000000"/>
              </a:solidFill>
            </a:endParaRPr>
          </a:p>
          <a:p>
            <a:pPr indent="0" lvl="0" marL="0" marR="0" rtl="0" algn="l">
              <a:lnSpc>
                <a:spcPct val="139979"/>
              </a:lnSpc>
              <a:spcBef>
                <a:spcPts val="0"/>
              </a:spcBef>
              <a:spcAft>
                <a:spcPts val="0"/>
              </a:spcAft>
              <a:buNone/>
            </a:pPr>
            <a:r>
              <a:rPr b="1" i="0" lang="en-US" sz="4000" u="none" cap="none" strike="noStrike">
                <a:solidFill>
                  <a:srgbClr val="000000"/>
                </a:solidFill>
              </a:rPr>
              <a:t>Close sales </a:t>
            </a:r>
            <a:r>
              <a:rPr b="1" i="0" lang="en-US" sz="4000" u="none" cap="none" strike="noStrike">
                <a:solidFill>
                  <a:srgbClr val="B63F38"/>
                </a:solidFill>
              </a:rPr>
              <a:t>support</a:t>
            </a:r>
            <a:endParaRPr b="1" sz="4000"/>
          </a:p>
        </p:txBody>
      </p:sp>
      <p:sp>
        <p:nvSpPr>
          <p:cNvPr id="405" name="Google Shape;405;p37"/>
          <p:cNvSpPr txBox="1"/>
          <p:nvPr/>
        </p:nvSpPr>
        <p:spPr>
          <a:xfrm>
            <a:off x="-2497950" y="7691325"/>
            <a:ext cx="10955700" cy="1108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200" u="none" cap="none" strike="noStrike">
                <a:solidFill>
                  <a:srgbClr val="FFFFFF"/>
                </a:solidFill>
              </a:rPr>
              <a:t>WHAT IS IN IT FOR US?</a:t>
            </a:r>
            <a:endParaRPr b="1"/>
          </a:p>
        </p:txBody>
      </p:sp>
      <p:sp>
        <p:nvSpPr>
          <p:cNvPr id="406" name="Google Shape;406;p37"/>
          <p:cNvSpPr/>
          <p:nvPr/>
        </p:nvSpPr>
        <p:spPr>
          <a:xfrm>
            <a:off x="16335111" y="645937"/>
            <a:ext cx="1005067" cy="944763"/>
          </a:xfrm>
          <a:custGeom>
            <a:rect b="b" l="l" r="r" t="t"/>
            <a:pathLst>
              <a:path extrusionOk="0" h="944763" w="1005067">
                <a:moveTo>
                  <a:pt x="0" y="0"/>
                </a:moveTo>
                <a:lnTo>
                  <a:pt x="1005067" y="0"/>
                </a:lnTo>
                <a:lnTo>
                  <a:pt x="1005067" y="944763"/>
                </a:lnTo>
                <a:lnTo>
                  <a:pt x="0" y="94476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8"/>
          <p:cNvSpPr/>
          <p:nvPr/>
        </p:nvSpPr>
        <p:spPr>
          <a:xfrm>
            <a:off x="0" y="2948756"/>
            <a:ext cx="9144000" cy="2446081"/>
          </a:xfrm>
          <a:custGeom>
            <a:rect b="b" l="l" r="r" t="t"/>
            <a:pathLst>
              <a:path extrusionOk="0" h="725264" w="2711198">
                <a:moveTo>
                  <a:pt x="0" y="0"/>
                </a:moveTo>
                <a:lnTo>
                  <a:pt x="2711198" y="0"/>
                </a:lnTo>
                <a:lnTo>
                  <a:pt x="2711198" y="725264"/>
                </a:lnTo>
                <a:lnTo>
                  <a:pt x="0" y="725264"/>
                </a:lnTo>
                <a:close/>
              </a:path>
            </a:pathLst>
          </a:custGeom>
          <a:solidFill>
            <a:srgbClr val="92BA92"/>
          </a:solidFill>
          <a:ln>
            <a:noFill/>
          </a:ln>
        </p:spPr>
      </p:sp>
      <p:sp>
        <p:nvSpPr>
          <p:cNvPr id="416" name="Google Shape;416;p38"/>
          <p:cNvSpPr/>
          <p:nvPr/>
        </p:nvSpPr>
        <p:spPr>
          <a:xfrm>
            <a:off x="0" y="5394837"/>
            <a:ext cx="9144001" cy="2446081"/>
          </a:xfrm>
          <a:custGeom>
            <a:rect b="b" l="l" r="r" t="t"/>
            <a:pathLst>
              <a:path extrusionOk="0" h="2591208" w="9686516">
                <a:moveTo>
                  <a:pt x="0" y="0"/>
                </a:moveTo>
                <a:lnTo>
                  <a:pt x="0" y="2591208"/>
                </a:lnTo>
                <a:lnTo>
                  <a:pt x="9686516" y="2591208"/>
                </a:lnTo>
                <a:lnTo>
                  <a:pt x="9686516" y="0"/>
                </a:lnTo>
                <a:lnTo>
                  <a:pt x="0" y="0"/>
                </a:lnTo>
                <a:close/>
                <a:moveTo>
                  <a:pt x="9625555" y="2530248"/>
                </a:moveTo>
                <a:lnTo>
                  <a:pt x="59690" y="2530248"/>
                </a:lnTo>
                <a:lnTo>
                  <a:pt x="59690" y="59690"/>
                </a:lnTo>
                <a:lnTo>
                  <a:pt x="9625555" y="59690"/>
                </a:lnTo>
                <a:lnTo>
                  <a:pt x="9625555" y="2530248"/>
                </a:lnTo>
                <a:close/>
              </a:path>
            </a:pathLst>
          </a:custGeom>
          <a:solidFill>
            <a:srgbClr val="FFFFFF">
              <a:alpha val="80000"/>
            </a:srgbClr>
          </a:solidFill>
          <a:ln>
            <a:noFill/>
          </a:ln>
        </p:spPr>
      </p:sp>
      <p:sp>
        <p:nvSpPr>
          <p:cNvPr id="417" name="Google Shape;417;p38"/>
          <p:cNvSpPr/>
          <p:nvPr/>
        </p:nvSpPr>
        <p:spPr>
          <a:xfrm>
            <a:off x="9144000" y="2948756"/>
            <a:ext cx="9144001" cy="2446081"/>
          </a:xfrm>
          <a:custGeom>
            <a:rect b="b" l="l" r="r" t="t"/>
            <a:pathLst>
              <a:path extrusionOk="0" h="2591208" w="9686516">
                <a:moveTo>
                  <a:pt x="0" y="0"/>
                </a:moveTo>
                <a:lnTo>
                  <a:pt x="0" y="2591208"/>
                </a:lnTo>
                <a:lnTo>
                  <a:pt x="9686516" y="2591208"/>
                </a:lnTo>
                <a:lnTo>
                  <a:pt x="9686516" y="0"/>
                </a:lnTo>
                <a:lnTo>
                  <a:pt x="0" y="0"/>
                </a:lnTo>
                <a:close/>
                <a:moveTo>
                  <a:pt x="9625555" y="2530248"/>
                </a:moveTo>
                <a:lnTo>
                  <a:pt x="59690" y="2530248"/>
                </a:lnTo>
                <a:lnTo>
                  <a:pt x="59690" y="59690"/>
                </a:lnTo>
                <a:lnTo>
                  <a:pt x="9625555" y="59690"/>
                </a:lnTo>
                <a:lnTo>
                  <a:pt x="9625555" y="2530248"/>
                </a:lnTo>
                <a:close/>
              </a:path>
            </a:pathLst>
          </a:custGeom>
          <a:solidFill>
            <a:srgbClr val="FFFFFF">
              <a:alpha val="80000"/>
            </a:srgbClr>
          </a:solidFill>
          <a:ln>
            <a:noFill/>
          </a:ln>
        </p:spPr>
      </p:sp>
      <p:sp>
        <p:nvSpPr>
          <p:cNvPr id="418" name="Google Shape;418;p38"/>
          <p:cNvSpPr/>
          <p:nvPr/>
        </p:nvSpPr>
        <p:spPr>
          <a:xfrm>
            <a:off x="9144000" y="5394837"/>
            <a:ext cx="9144000" cy="2446081"/>
          </a:xfrm>
          <a:custGeom>
            <a:rect b="b" l="l" r="r" t="t"/>
            <a:pathLst>
              <a:path extrusionOk="0" h="725264" w="2711198">
                <a:moveTo>
                  <a:pt x="0" y="0"/>
                </a:moveTo>
                <a:lnTo>
                  <a:pt x="2711198" y="0"/>
                </a:lnTo>
                <a:lnTo>
                  <a:pt x="2711198" y="725264"/>
                </a:lnTo>
                <a:lnTo>
                  <a:pt x="0" y="725264"/>
                </a:lnTo>
                <a:close/>
              </a:path>
            </a:pathLst>
          </a:custGeom>
          <a:solidFill>
            <a:srgbClr val="B63F38"/>
          </a:solidFill>
          <a:ln>
            <a:noFill/>
          </a:ln>
        </p:spPr>
      </p:sp>
      <p:sp>
        <p:nvSpPr>
          <p:cNvPr id="419" name="Google Shape;419;p38"/>
          <p:cNvSpPr/>
          <p:nvPr/>
        </p:nvSpPr>
        <p:spPr>
          <a:xfrm>
            <a:off x="16670608" y="414474"/>
            <a:ext cx="1259950" cy="1228452"/>
          </a:xfrm>
          <a:custGeom>
            <a:rect b="b" l="l" r="r" t="t"/>
            <a:pathLst>
              <a:path extrusionOk="0" h="1228452" w="1259950">
                <a:moveTo>
                  <a:pt x="0" y="0"/>
                </a:moveTo>
                <a:lnTo>
                  <a:pt x="1259950" y="0"/>
                </a:lnTo>
                <a:lnTo>
                  <a:pt x="1259950" y="1228452"/>
                </a:lnTo>
                <a:lnTo>
                  <a:pt x="0" y="1228452"/>
                </a:lnTo>
                <a:lnTo>
                  <a:pt x="0" y="0"/>
                </a:lnTo>
                <a:close/>
              </a:path>
            </a:pathLst>
          </a:custGeom>
          <a:blipFill rotWithShape="1">
            <a:blip r:embed="rId3">
              <a:alphaModFix/>
            </a:blip>
            <a:stretch>
              <a:fillRect b="0" l="0" r="0" t="0"/>
            </a:stretch>
          </a:blipFill>
          <a:ln>
            <a:noFill/>
          </a:ln>
        </p:spPr>
      </p:sp>
      <p:sp>
        <p:nvSpPr>
          <p:cNvPr id="420" name="Google Shape;420;p38"/>
          <p:cNvSpPr/>
          <p:nvPr/>
        </p:nvSpPr>
        <p:spPr>
          <a:xfrm>
            <a:off x="9144000" y="7850444"/>
            <a:ext cx="9144001" cy="2446081"/>
          </a:xfrm>
          <a:custGeom>
            <a:rect b="b" l="l" r="r" t="t"/>
            <a:pathLst>
              <a:path extrusionOk="0" h="2591208" w="9686516">
                <a:moveTo>
                  <a:pt x="0" y="0"/>
                </a:moveTo>
                <a:lnTo>
                  <a:pt x="0" y="2591208"/>
                </a:lnTo>
                <a:lnTo>
                  <a:pt x="9686516" y="2591208"/>
                </a:lnTo>
                <a:lnTo>
                  <a:pt x="9686516" y="0"/>
                </a:lnTo>
                <a:lnTo>
                  <a:pt x="0" y="0"/>
                </a:lnTo>
                <a:close/>
                <a:moveTo>
                  <a:pt x="9625555" y="2530248"/>
                </a:moveTo>
                <a:lnTo>
                  <a:pt x="59690" y="2530248"/>
                </a:lnTo>
                <a:lnTo>
                  <a:pt x="59690" y="59690"/>
                </a:lnTo>
                <a:lnTo>
                  <a:pt x="9625555" y="59690"/>
                </a:lnTo>
                <a:lnTo>
                  <a:pt x="9625555" y="2530248"/>
                </a:lnTo>
                <a:close/>
              </a:path>
            </a:pathLst>
          </a:custGeom>
          <a:solidFill>
            <a:srgbClr val="FFFFFF"/>
          </a:solidFill>
          <a:ln>
            <a:noFill/>
          </a:ln>
        </p:spPr>
      </p:sp>
      <p:sp>
        <p:nvSpPr>
          <p:cNvPr id="421" name="Google Shape;421;p38"/>
          <p:cNvSpPr/>
          <p:nvPr/>
        </p:nvSpPr>
        <p:spPr>
          <a:xfrm>
            <a:off x="0" y="7850444"/>
            <a:ext cx="9144000" cy="2446081"/>
          </a:xfrm>
          <a:custGeom>
            <a:rect b="b" l="l" r="r" t="t"/>
            <a:pathLst>
              <a:path extrusionOk="0" h="725264" w="2711198">
                <a:moveTo>
                  <a:pt x="0" y="0"/>
                </a:moveTo>
                <a:lnTo>
                  <a:pt x="2711198" y="0"/>
                </a:lnTo>
                <a:lnTo>
                  <a:pt x="2711198" y="725264"/>
                </a:lnTo>
                <a:lnTo>
                  <a:pt x="0" y="725264"/>
                </a:lnTo>
                <a:close/>
              </a:path>
            </a:pathLst>
          </a:custGeom>
          <a:solidFill>
            <a:srgbClr val="78938A"/>
          </a:solidFill>
          <a:ln>
            <a:noFill/>
          </a:ln>
        </p:spPr>
      </p:sp>
      <p:sp>
        <p:nvSpPr>
          <p:cNvPr id="422" name="Google Shape;422;p38"/>
          <p:cNvSpPr/>
          <p:nvPr/>
        </p:nvSpPr>
        <p:spPr>
          <a:xfrm>
            <a:off x="518915" y="5708029"/>
            <a:ext cx="2728695" cy="1819699"/>
          </a:xfrm>
          <a:custGeom>
            <a:rect b="b" l="l" r="r" t="t"/>
            <a:pathLst>
              <a:path extrusionOk="0" h="1819699" w="2728695">
                <a:moveTo>
                  <a:pt x="0" y="0"/>
                </a:moveTo>
                <a:lnTo>
                  <a:pt x="2728696" y="0"/>
                </a:lnTo>
                <a:lnTo>
                  <a:pt x="2728696" y="1819698"/>
                </a:lnTo>
                <a:lnTo>
                  <a:pt x="0" y="1819698"/>
                </a:lnTo>
                <a:lnTo>
                  <a:pt x="0" y="0"/>
                </a:lnTo>
                <a:close/>
              </a:path>
            </a:pathLst>
          </a:custGeom>
          <a:blipFill rotWithShape="1">
            <a:blip r:embed="rId4">
              <a:alphaModFix amt="80000"/>
            </a:blip>
            <a:stretch>
              <a:fillRect b="0" l="0" r="0" t="0"/>
            </a:stretch>
          </a:blipFill>
          <a:ln>
            <a:noFill/>
          </a:ln>
        </p:spPr>
      </p:sp>
      <p:sp>
        <p:nvSpPr>
          <p:cNvPr id="423" name="Google Shape;423;p38"/>
          <p:cNvSpPr/>
          <p:nvPr/>
        </p:nvSpPr>
        <p:spPr>
          <a:xfrm>
            <a:off x="14963031" y="8154110"/>
            <a:ext cx="2728695" cy="1819699"/>
          </a:xfrm>
          <a:custGeom>
            <a:rect b="b" l="l" r="r" t="t"/>
            <a:pathLst>
              <a:path extrusionOk="0" h="1819699" w="2728695">
                <a:moveTo>
                  <a:pt x="0" y="0"/>
                </a:moveTo>
                <a:lnTo>
                  <a:pt x="2728695" y="0"/>
                </a:lnTo>
                <a:lnTo>
                  <a:pt x="2728695" y="1819699"/>
                </a:lnTo>
                <a:lnTo>
                  <a:pt x="0" y="1819699"/>
                </a:lnTo>
                <a:lnTo>
                  <a:pt x="0" y="0"/>
                </a:lnTo>
                <a:close/>
              </a:path>
            </a:pathLst>
          </a:custGeom>
          <a:blipFill rotWithShape="1">
            <a:blip r:embed="rId5">
              <a:alphaModFix amt="80000"/>
            </a:blip>
            <a:stretch>
              <a:fillRect b="0" l="-14" r="-14" t="0"/>
            </a:stretch>
          </a:blipFill>
          <a:ln>
            <a:noFill/>
          </a:ln>
        </p:spPr>
      </p:sp>
      <p:sp>
        <p:nvSpPr>
          <p:cNvPr id="424" name="Google Shape;424;p38"/>
          <p:cNvSpPr/>
          <p:nvPr/>
        </p:nvSpPr>
        <p:spPr>
          <a:xfrm>
            <a:off x="14963031" y="5708029"/>
            <a:ext cx="2728695" cy="1819699"/>
          </a:xfrm>
          <a:custGeom>
            <a:rect b="b" l="l" r="r" t="t"/>
            <a:pathLst>
              <a:path extrusionOk="0" h="1819699" w="2728695">
                <a:moveTo>
                  <a:pt x="0" y="0"/>
                </a:moveTo>
                <a:lnTo>
                  <a:pt x="2728695" y="0"/>
                </a:lnTo>
                <a:lnTo>
                  <a:pt x="2728695" y="1819698"/>
                </a:lnTo>
                <a:lnTo>
                  <a:pt x="0" y="1819698"/>
                </a:lnTo>
                <a:lnTo>
                  <a:pt x="0" y="0"/>
                </a:lnTo>
                <a:close/>
              </a:path>
            </a:pathLst>
          </a:custGeom>
          <a:blipFill rotWithShape="1">
            <a:blip r:embed="rId6">
              <a:alphaModFix amt="80000"/>
            </a:blip>
            <a:stretch>
              <a:fillRect b="0" l="-14901" r="-14899" t="0"/>
            </a:stretch>
          </a:blipFill>
          <a:ln>
            <a:noFill/>
          </a:ln>
        </p:spPr>
      </p:sp>
      <p:sp>
        <p:nvSpPr>
          <p:cNvPr id="425" name="Google Shape;425;p38"/>
          <p:cNvSpPr/>
          <p:nvPr/>
        </p:nvSpPr>
        <p:spPr>
          <a:xfrm>
            <a:off x="14963031" y="3261947"/>
            <a:ext cx="2728695" cy="1819699"/>
          </a:xfrm>
          <a:custGeom>
            <a:rect b="b" l="l" r="r" t="t"/>
            <a:pathLst>
              <a:path extrusionOk="0" h="1819699" w="2728695">
                <a:moveTo>
                  <a:pt x="0" y="0"/>
                </a:moveTo>
                <a:lnTo>
                  <a:pt x="2728695" y="0"/>
                </a:lnTo>
                <a:lnTo>
                  <a:pt x="2728695" y="1819699"/>
                </a:lnTo>
                <a:lnTo>
                  <a:pt x="0" y="1819699"/>
                </a:lnTo>
                <a:lnTo>
                  <a:pt x="0" y="0"/>
                </a:lnTo>
                <a:close/>
              </a:path>
            </a:pathLst>
          </a:custGeom>
          <a:blipFill rotWithShape="1">
            <a:blip r:embed="rId7">
              <a:alphaModFix amt="80000"/>
            </a:blip>
            <a:stretch>
              <a:fillRect b="0" l="-14" r="-14" t="0"/>
            </a:stretch>
          </a:blipFill>
          <a:ln>
            <a:noFill/>
          </a:ln>
        </p:spPr>
      </p:sp>
      <p:sp>
        <p:nvSpPr>
          <p:cNvPr id="426" name="Google Shape;426;p38"/>
          <p:cNvSpPr/>
          <p:nvPr/>
        </p:nvSpPr>
        <p:spPr>
          <a:xfrm>
            <a:off x="518915" y="3323801"/>
            <a:ext cx="2728695" cy="1819699"/>
          </a:xfrm>
          <a:custGeom>
            <a:rect b="b" l="l" r="r" t="t"/>
            <a:pathLst>
              <a:path extrusionOk="0" h="1819699" w="2728695">
                <a:moveTo>
                  <a:pt x="0" y="0"/>
                </a:moveTo>
                <a:lnTo>
                  <a:pt x="2728696" y="0"/>
                </a:lnTo>
                <a:lnTo>
                  <a:pt x="2728696" y="1819699"/>
                </a:lnTo>
                <a:lnTo>
                  <a:pt x="0" y="1819699"/>
                </a:lnTo>
                <a:lnTo>
                  <a:pt x="0" y="0"/>
                </a:lnTo>
                <a:close/>
              </a:path>
            </a:pathLst>
          </a:custGeom>
          <a:blipFill rotWithShape="1">
            <a:blip r:embed="rId8">
              <a:alphaModFix amt="80000"/>
            </a:blip>
            <a:stretch>
              <a:fillRect b="-14" l="0" r="0" t="-14"/>
            </a:stretch>
          </a:blipFill>
          <a:ln>
            <a:noFill/>
          </a:ln>
        </p:spPr>
      </p:sp>
      <p:sp>
        <p:nvSpPr>
          <p:cNvPr id="427" name="Google Shape;427;p38"/>
          <p:cNvSpPr/>
          <p:nvPr/>
        </p:nvSpPr>
        <p:spPr>
          <a:xfrm>
            <a:off x="518915" y="8154110"/>
            <a:ext cx="2728695" cy="1819699"/>
          </a:xfrm>
          <a:custGeom>
            <a:rect b="b" l="l" r="r" t="t"/>
            <a:pathLst>
              <a:path extrusionOk="0" h="1819699" w="2728695">
                <a:moveTo>
                  <a:pt x="0" y="0"/>
                </a:moveTo>
                <a:lnTo>
                  <a:pt x="2728696" y="0"/>
                </a:lnTo>
                <a:lnTo>
                  <a:pt x="2728696" y="1819699"/>
                </a:lnTo>
                <a:lnTo>
                  <a:pt x="0" y="1819699"/>
                </a:lnTo>
                <a:lnTo>
                  <a:pt x="0" y="0"/>
                </a:lnTo>
                <a:close/>
              </a:path>
            </a:pathLst>
          </a:custGeom>
          <a:blipFill rotWithShape="1">
            <a:blip r:embed="rId9">
              <a:alphaModFix amt="80000"/>
            </a:blip>
            <a:stretch>
              <a:fillRect b="0" l="0" r="0" t="0"/>
            </a:stretch>
          </a:blipFill>
          <a:ln>
            <a:noFill/>
          </a:ln>
        </p:spPr>
      </p:sp>
      <p:sp>
        <p:nvSpPr>
          <p:cNvPr id="428" name="Google Shape;428;p38"/>
          <p:cNvSpPr/>
          <p:nvPr/>
        </p:nvSpPr>
        <p:spPr>
          <a:xfrm>
            <a:off x="16327378" y="995394"/>
            <a:ext cx="1005067" cy="944763"/>
          </a:xfrm>
          <a:custGeom>
            <a:rect b="b" l="l" r="r" t="t"/>
            <a:pathLst>
              <a:path extrusionOk="0" h="944763" w="1005067">
                <a:moveTo>
                  <a:pt x="0" y="0"/>
                </a:moveTo>
                <a:lnTo>
                  <a:pt x="1005067" y="0"/>
                </a:lnTo>
                <a:lnTo>
                  <a:pt x="1005067" y="944763"/>
                </a:lnTo>
                <a:lnTo>
                  <a:pt x="0" y="944763"/>
                </a:lnTo>
                <a:lnTo>
                  <a:pt x="0" y="0"/>
                </a:lnTo>
                <a:close/>
              </a:path>
            </a:pathLst>
          </a:custGeom>
          <a:blipFill rotWithShape="1">
            <a:blip r:embed="rId10">
              <a:alphaModFix/>
            </a:blip>
            <a:stretch>
              <a:fillRect b="0" l="0" r="0" t="0"/>
            </a:stretch>
          </a:blipFill>
          <a:ln>
            <a:noFill/>
          </a:ln>
        </p:spPr>
      </p:sp>
      <p:sp>
        <p:nvSpPr>
          <p:cNvPr id="429" name="Google Shape;429;p38"/>
          <p:cNvSpPr txBox="1"/>
          <p:nvPr/>
        </p:nvSpPr>
        <p:spPr>
          <a:xfrm>
            <a:off x="489125" y="832200"/>
            <a:ext cx="15156300" cy="123150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1" i="0" lang="en-US" sz="8000" u="none" cap="none" strike="noStrike">
                <a:solidFill>
                  <a:srgbClr val="000000"/>
                </a:solidFill>
              </a:rPr>
              <a:t>Our Unique Understanding </a:t>
            </a:r>
            <a:endParaRPr b="1"/>
          </a:p>
        </p:txBody>
      </p:sp>
      <p:sp>
        <p:nvSpPr>
          <p:cNvPr id="430" name="Google Shape;430;p38"/>
          <p:cNvSpPr txBox="1"/>
          <p:nvPr/>
        </p:nvSpPr>
        <p:spPr>
          <a:xfrm>
            <a:off x="4068139" y="4031223"/>
            <a:ext cx="4524527" cy="82472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FFFFF"/>
                </a:solidFill>
                <a:latin typeface="Lato"/>
                <a:ea typeface="Lato"/>
                <a:cs typeface="Lato"/>
                <a:sym typeface="Lato"/>
              </a:rPr>
              <a:t>Geographical clusters of relevant consumer preferences-patterns.</a:t>
            </a:r>
            <a:endParaRPr/>
          </a:p>
        </p:txBody>
      </p:sp>
      <p:sp>
        <p:nvSpPr>
          <p:cNvPr id="431" name="Google Shape;431;p38"/>
          <p:cNvSpPr txBox="1"/>
          <p:nvPr/>
        </p:nvSpPr>
        <p:spPr>
          <a:xfrm>
            <a:off x="4098917" y="3440703"/>
            <a:ext cx="4318500" cy="4617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3000" u="none" cap="none" strike="noStrike">
                <a:solidFill>
                  <a:srgbClr val="FFFFFF"/>
                </a:solidFill>
              </a:rPr>
              <a:t>Neighbourhoods Matter</a:t>
            </a:r>
            <a:endParaRPr b="1" sz="3000"/>
          </a:p>
        </p:txBody>
      </p:sp>
      <p:sp>
        <p:nvSpPr>
          <p:cNvPr id="432" name="Google Shape;432;p38"/>
          <p:cNvSpPr txBox="1"/>
          <p:nvPr/>
        </p:nvSpPr>
        <p:spPr>
          <a:xfrm>
            <a:off x="4068150" y="6498175"/>
            <a:ext cx="4867800" cy="8127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200" u="none" cap="none" strike="noStrike">
                <a:solidFill>
                  <a:srgbClr val="000000"/>
                </a:solidFill>
              </a:rPr>
              <a:t>Audiences are built without third-party cookie tracking. Geo is key.</a:t>
            </a:r>
            <a:endParaRPr sz="2200"/>
          </a:p>
        </p:txBody>
      </p:sp>
      <p:sp>
        <p:nvSpPr>
          <p:cNvPr id="433" name="Google Shape;433;p38"/>
          <p:cNvSpPr txBox="1"/>
          <p:nvPr/>
        </p:nvSpPr>
        <p:spPr>
          <a:xfrm>
            <a:off x="4098917" y="5907645"/>
            <a:ext cx="4318500" cy="4617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3000" u="none" cap="none" strike="noStrike">
                <a:solidFill>
                  <a:srgbClr val="000000"/>
                </a:solidFill>
              </a:rPr>
              <a:t>No Tracking Individuals</a:t>
            </a:r>
            <a:endParaRPr b="1" sz="3000"/>
          </a:p>
        </p:txBody>
      </p:sp>
      <p:sp>
        <p:nvSpPr>
          <p:cNvPr id="434" name="Google Shape;434;p38"/>
          <p:cNvSpPr txBox="1"/>
          <p:nvPr/>
        </p:nvSpPr>
        <p:spPr>
          <a:xfrm>
            <a:off x="9963150" y="4031223"/>
            <a:ext cx="43494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rPr>
              <a:t>Official statistics data enriched with lifestyle segmentation.</a:t>
            </a:r>
            <a:endParaRPr/>
          </a:p>
        </p:txBody>
      </p:sp>
      <p:sp>
        <p:nvSpPr>
          <p:cNvPr id="435" name="Google Shape;435;p38"/>
          <p:cNvSpPr txBox="1"/>
          <p:nvPr/>
        </p:nvSpPr>
        <p:spPr>
          <a:xfrm>
            <a:off x="9993928" y="3440703"/>
            <a:ext cx="4171800" cy="4617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3000" u="none" cap="none" strike="noStrike">
                <a:solidFill>
                  <a:srgbClr val="000000"/>
                </a:solidFill>
              </a:rPr>
              <a:t>Consumer Insights</a:t>
            </a:r>
            <a:endParaRPr b="1" sz="3000"/>
          </a:p>
        </p:txBody>
      </p:sp>
      <p:sp>
        <p:nvSpPr>
          <p:cNvPr id="436" name="Google Shape;436;p38"/>
          <p:cNvSpPr txBox="1"/>
          <p:nvPr/>
        </p:nvSpPr>
        <p:spPr>
          <a:xfrm>
            <a:off x="9963150" y="6400111"/>
            <a:ext cx="44994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FFFFFF"/>
                </a:solidFill>
              </a:rPr>
              <a:t>Audiences work in all DSPs, SSPs, and SoMe platforms.</a:t>
            </a:r>
            <a:endParaRPr sz="2400"/>
          </a:p>
        </p:txBody>
      </p:sp>
      <p:sp>
        <p:nvSpPr>
          <p:cNvPr id="437" name="Google Shape;437;p38"/>
          <p:cNvSpPr txBox="1"/>
          <p:nvPr/>
        </p:nvSpPr>
        <p:spPr>
          <a:xfrm>
            <a:off x="9993928" y="5809591"/>
            <a:ext cx="4171694" cy="48128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FFFFFF"/>
                </a:solidFill>
                <a:latin typeface="Anton"/>
                <a:ea typeface="Anton"/>
                <a:cs typeface="Anton"/>
                <a:sym typeface="Anton"/>
              </a:rPr>
              <a:t>True Omnichannel</a:t>
            </a:r>
            <a:endParaRPr/>
          </a:p>
        </p:txBody>
      </p:sp>
      <p:sp>
        <p:nvSpPr>
          <p:cNvPr id="438" name="Google Shape;438;p38"/>
          <p:cNvSpPr txBox="1"/>
          <p:nvPr/>
        </p:nvSpPr>
        <p:spPr>
          <a:xfrm>
            <a:off x="4068139" y="8923386"/>
            <a:ext cx="46746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FFFFFF"/>
                </a:solidFill>
              </a:rPr>
              <a:t>Partnership w/ IDFree.com allows activation of the same audience.</a:t>
            </a:r>
            <a:endParaRPr sz="2400"/>
          </a:p>
        </p:txBody>
      </p:sp>
      <p:sp>
        <p:nvSpPr>
          <p:cNvPr id="439" name="Google Shape;439;p38"/>
          <p:cNvSpPr txBox="1"/>
          <p:nvPr/>
        </p:nvSpPr>
        <p:spPr>
          <a:xfrm>
            <a:off x="4098917" y="8332866"/>
            <a:ext cx="4318500" cy="4617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i="0" lang="en-US" sz="3000" u="none" cap="none" strike="noStrike">
                <a:solidFill>
                  <a:srgbClr val="FFFFFF"/>
                </a:solidFill>
              </a:rPr>
              <a:t>Instant Activation</a:t>
            </a:r>
            <a:endParaRPr sz="3000"/>
          </a:p>
        </p:txBody>
      </p:sp>
      <p:sp>
        <p:nvSpPr>
          <p:cNvPr id="440" name="Google Shape;440;p38"/>
          <p:cNvSpPr txBox="1"/>
          <p:nvPr/>
        </p:nvSpPr>
        <p:spPr>
          <a:xfrm>
            <a:off x="9963150" y="8923386"/>
            <a:ext cx="46746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000000"/>
                </a:solidFill>
              </a:rPr>
              <a:t>Access to 444 pre-built audiences reaching across 4 countries.</a:t>
            </a:r>
            <a:endParaRPr sz="2400"/>
          </a:p>
        </p:txBody>
      </p:sp>
      <p:sp>
        <p:nvSpPr>
          <p:cNvPr id="441" name="Google Shape;441;p38"/>
          <p:cNvSpPr txBox="1"/>
          <p:nvPr/>
        </p:nvSpPr>
        <p:spPr>
          <a:xfrm>
            <a:off x="9993928" y="8332866"/>
            <a:ext cx="4171694" cy="48128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000000"/>
                </a:solidFill>
                <a:latin typeface="Anton"/>
                <a:ea typeface="Anton"/>
                <a:cs typeface="Anton"/>
                <a:sym typeface="Anton"/>
              </a:rPr>
              <a:t>Unified Nordic Taxonomy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39">
            <a:hlinkClick r:id="rId3"/>
          </p:cNvPr>
          <p:cNvSpPr/>
          <p:nvPr/>
        </p:nvSpPr>
        <p:spPr>
          <a:xfrm>
            <a:off x="0" y="3391409"/>
            <a:ext cx="4384427" cy="6219045"/>
          </a:xfrm>
          <a:custGeom>
            <a:rect b="b" l="l" r="r" t="t"/>
            <a:pathLst>
              <a:path extrusionOk="0" h="6219045" w="4384427">
                <a:moveTo>
                  <a:pt x="0" y="0"/>
                </a:moveTo>
                <a:lnTo>
                  <a:pt x="4384427" y="0"/>
                </a:lnTo>
                <a:lnTo>
                  <a:pt x="4384427" y="6219045"/>
                </a:lnTo>
                <a:lnTo>
                  <a:pt x="0" y="6219045"/>
                </a:lnTo>
                <a:lnTo>
                  <a:pt x="0" y="0"/>
                </a:lnTo>
                <a:close/>
              </a:path>
            </a:pathLst>
          </a:custGeom>
          <a:blipFill rotWithShape="1">
            <a:blip r:embed="rId4">
              <a:alphaModFix/>
            </a:blip>
            <a:stretch>
              <a:fillRect b="0" l="-140" r="-139" t="0"/>
            </a:stretch>
          </a:blipFill>
          <a:ln>
            <a:noFill/>
          </a:ln>
        </p:spPr>
      </p:sp>
      <p:sp>
        <p:nvSpPr>
          <p:cNvPr id="451" name="Google Shape;451;p39">
            <a:hlinkClick r:id="rId5"/>
          </p:cNvPr>
          <p:cNvSpPr/>
          <p:nvPr/>
        </p:nvSpPr>
        <p:spPr>
          <a:xfrm>
            <a:off x="4668453" y="3391409"/>
            <a:ext cx="4384427" cy="6219045"/>
          </a:xfrm>
          <a:custGeom>
            <a:rect b="b" l="l" r="r" t="t"/>
            <a:pathLst>
              <a:path extrusionOk="0" h="6219045" w="4384427">
                <a:moveTo>
                  <a:pt x="0" y="0"/>
                </a:moveTo>
                <a:lnTo>
                  <a:pt x="4384427" y="0"/>
                </a:lnTo>
                <a:lnTo>
                  <a:pt x="4384427" y="6219045"/>
                </a:lnTo>
                <a:lnTo>
                  <a:pt x="0" y="6219045"/>
                </a:lnTo>
                <a:lnTo>
                  <a:pt x="0" y="0"/>
                </a:lnTo>
                <a:close/>
              </a:path>
            </a:pathLst>
          </a:custGeom>
          <a:blipFill rotWithShape="1">
            <a:blip r:embed="rId6">
              <a:alphaModFix/>
            </a:blip>
            <a:stretch>
              <a:fillRect b="0" l="-140" r="-139" t="0"/>
            </a:stretch>
          </a:blipFill>
          <a:ln>
            <a:noFill/>
          </a:ln>
        </p:spPr>
      </p:sp>
      <p:sp>
        <p:nvSpPr>
          <p:cNvPr id="452" name="Google Shape;452;p39">
            <a:hlinkClick r:id="rId7"/>
          </p:cNvPr>
          <p:cNvSpPr/>
          <p:nvPr/>
        </p:nvSpPr>
        <p:spPr>
          <a:xfrm>
            <a:off x="13949905" y="3391409"/>
            <a:ext cx="4338095" cy="6153327"/>
          </a:xfrm>
          <a:custGeom>
            <a:rect b="b" l="l" r="r" t="t"/>
            <a:pathLst>
              <a:path extrusionOk="0" h="6153327" w="4338095">
                <a:moveTo>
                  <a:pt x="0" y="0"/>
                </a:moveTo>
                <a:lnTo>
                  <a:pt x="4338095" y="0"/>
                </a:lnTo>
                <a:lnTo>
                  <a:pt x="4338095" y="6153327"/>
                </a:lnTo>
                <a:lnTo>
                  <a:pt x="0" y="6153327"/>
                </a:lnTo>
                <a:lnTo>
                  <a:pt x="0" y="0"/>
                </a:lnTo>
                <a:close/>
              </a:path>
            </a:pathLst>
          </a:custGeom>
          <a:blipFill rotWithShape="1">
            <a:blip r:embed="rId8">
              <a:alphaModFix/>
            </a:blip>
            <a:stretch>
              <a:fillRect b="0" l="-140" r="-139" t="0"/>
            </a:stretch>
          </a:blipFill>
          <a:ln>
            <a:noFill/>
          </a:ln>
        </p:spPr>
      </p:sp>
      <p:sp>
        <p:nvSpPr>
          <p:cNvPr id="453" name="Google Shape;453;p39"/>
          <p:cNvSpPr/>
          <p:nvPr/>
        </p:nvSpPr>
        <p:spPr>
          <a:xfrm>
            <a:off x="16424364" y="767846"/>
            <a:ext cx="1005067" cy="944763"/>
          </a:xfrm>
          <a:custGeom>
            <a:rect b="b" l="l" r="r" t="t"/>
            <a:pathLst>
              <a:path extrusionOk="0" h="944763" w="1005067">
                <a:moveTo>
                  <a:pt x="0" y="0"/>
                </a:moveTo>
                <a:lnTo>
                  <a:pt x="1005068" y="0"/>
                </a:lnTo>
                <a:lnTo>
                  <a:pt x="1005068" y="944763"/>
                </a:lnTo>
                <a:lnTo>
                  <a:pt x="0" y="944763"/>
                </a:lnTo>
                <a:lnTo>
                  <a:pt x="0" y="0"/>
                </a:lnTo>
                <a:close/>
              </a:path>
            </a:pathLst>
          </a:custGeom>
          <a:blipFill rotWithShape="1">
            <a:blip r:embed="rId9">
              <a:alphaModFix/>
            </a:blip>
            <a:stretch>
              <a:fillRect b="0" l="0" r="0" t="0"/>
            </a:stretch>
          </a:blipFill>
          <a:ln>
            <a:noFill/>
          </a:ln>
        </p:spPr>
      </p:sp>
      <p:sp>
        <p:nvSpPr>
          <p:cNvPr id="454" name="Google Shape;454;p39"/>
          <p:cNvSpPr/>
          <p:nvPr/>
        </p:nvSpPr>
        <p:spPr>
          <a:xfrm>
            <a:off x="15145921" y="670725"/>
            <a:ext cx="1278444" cy="1278444"/>
          </a:xfrm>
          <a:custGeom>
            <a:rect b="b" l="l" r="r" t="t"/>
            <a:pathLst>
              <a:path extrusionOk="0" h="1278444" w="1278444">
                <a:moveTo>
                  <a:pt x="0" y="0"/>
                </a:moveTo>
                <a:lnTo>
                  <a:pt x="1278443" y="0"/>
                </a:lnTo>
                <a:lnTo>
                  <a:pt x="1278443" y="1278443"/>
                </a:lnTo>
                <a:lnTo>
                  <a:pt x="0" y="1278443"/>
                </a:lnTo>
                <a:lnTo>
                  <a:pt x="0" y="0"/>
                </a:lnTo>
                <a:close/>
              </a:path>
            </a:pathLst>
          </a:custGeom>
          <a:blipFill rotWithShape="1">
            <a:blip r:embed="rId10">
              <a:alphaModFix/>
            </a:blip>
            <a:stretch>
              <a:fillRect b="0" l="0" r="0" t="0"/>
            </a:stretch>
          </a:blipFill>
          <a:ln>
            <a:noFill/>
          </a:ln>
        </p:spPr>
      </p:sp>
      <p:sp>
        <p:nvSpPr>
          <p:cNvPr id="455" name="Google Shape;455;p39"/>
          <p:cNvSpPr txBox="1"/>
          <p:nvPr/>
        </p:nvSpPr>
        <p:spPr>
          <a:xfrm>
            <a:off x="956012" y="624475"/>
            <a:ext cx="12398400" cy="123150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1" i="0" lang="en-US" sz="8000" u="none" cap="none" strike="noStrike">
                <a:solidFill>
                  <a:srgbClr val="000000"/>
                </a:solidFill>
              </a:rPr>
              <a:t>Nordic Audience Lists</a:t>
            </a:r>
            <a:endParaRPr b="1" sz="8000"/>
          </a:p>
        </p:txBody>
      </p:sp>
      <p:sp>
        <p:nvSpPr>
          <p:cNvPr id="456" name="Google Shape;456;p39"/>
          <p:cNvSpPr txBox="1"/>
          <p:nvPr/>
        </p:nvSpPr>
        <p:spPr>
          <a:xfrm>
            <a:off x="1028700" y="2296784"/>
            <a:ext cx="122529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000000"/>
                </a:solidFill>
              </a:rPr>
              <a:t>2.000+ audiences across the 4 Nordic countries    </a:t>
            </a:r>
            <a:endParaRPr b="1" sz="3000"/>
          </a:p>
        </p:txBody>
      </p:sp>
      <p:sp>
        <p:nvSpPr>
          <p:cNvPr id="457" name="Google Shape;457;p39"/>
          <p:cNvSpPr txBox="1"/>
          <p:nvPr/>
        </p:nvSpPr>
        <p:spPr>
          <a:xfrm>
            <a:off x="188268" y="2227036"/>
            <a:ext cx="17429400" cy="886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400" u="none" cap="none" strike="noStrike">
                <a:solidFill>
                  <a:srgbClr val="000000"/>
                </a:solidFill>
                <a:latin typeface="Lato"/>
                <a:ea typeface="Lato"/>
                <a:cs typeface="Lato"/>
                <a:sym typeface="Lato"/>
              </a:rPr>
              <a:t> </a:t>
            </a:r>
            <a:r>
              <a:rPr i="0" lang="en-US" sz="2400" cap="none" strike="noStrike">
                <a:solidFill>
                  <a:schemeClr val="dk1"/>
                </a:solidFill>
              </a:rPr>
              <a:t>Find all the audience lists here:</a:t>
            </a:r>
            <a:endParaRPr sz="2400">
              <a:solidFill>
                <a:schemeClr val="dk1"/>
              </a:solidFill>
            </a:endParaRPr>
          </a:p>
          <a:p>
            <a:pPr indent="0" lvl="0" marL="0" marR="0" rtl="0" algn="r">
              <a:lnSpc>
                <a:spcPct val="140000"/>
              </a:lnSpc>
              <a:spcBef>
                <a:spcPts val="0"/>
              </a:spcBef>
              <a:spcAft>
                <a:spcPts val="0"/>
              </a:spcAft>
              <a:buNone/>
            </a:pPr>
            <a:r>
              <a:rPr i="0" lang="en-US" sz="2400" cap="none" strike="noStrike">
                <a:solidFill>
                  <a:schemeClr val="dk1"/>
                </a:solidFill>
                <a:uFill>
                  <a:noFill/>
                </a:uFill>
                <a:hlinkClick r:id="rId11">
                  <a:extLst>
                    <a:ext uri="{A12FA001-AC4F-418D-AE19-62706E023703}">
                      <ahyp:hlinkClr val="tx"/>
                    </a:ext>
                  </a:extLst>
                </a:hlinkClick>
              </a:rPr>
              <a:t>nordicdataresources.com/</a:t>
            </a:r>
            <a:r>
              <a:rPr i="0" lang="en-US" sz="2400" cap="none" strike="noStrike">
                <a:solidFill>
                  <a:schemeClr val="dk1"/>
                </a:solidFill>
              </a:rPr>
              <a:t>audiencelists</a:t>
            </a:r>
            <a:endParaRPr sz="2400">
              <a:solidFill>
                <a:schemeClr val="dk1"/>
              </a:solidFill>
            </a:endParaRPr>
          </a:p>
        </p:txBody>
      </p:sp>
      <p:sp>
        <p:nvSpPr>
          <p:cNvPr id="458" name="Google Shape;458;p39">
            <a:hlinkClick r:id="rId12"/>
          </p:cNvPr>
          <p:cNvSpPr/>
          <p:nvPr/>
        </p:nvSpPr>
        <p:spPr>
          <a:xfrm>
            <a:off x="9338630" y="3391409"/>
            <a:ext cx="4384427" cy="6219045"/>
          </a:xfrm>
          <a:custGeom>
            <a:rect b="b" l="l" r="r" t="t"/>
            <a:pathLst>
              <a:path extrusionOk="0" h="6219045" w="4384427">
                <a:moveTo>
                  <a:pt x="0" y="0"/>
                </a:moveTo>
                <a:lnTo>
                  <a:pt x="4384427" y="0"/>
                </a:lnTo>
                <a:lnTo>
                  <a:pt x="4384427" y="6219045"/>
                </a:lnTo>
                <a:lnTo>
                  <a:pt x="0" y="6219045"/>
                </a:lnTo>
                <a:lnTo>
                  <a:pt x="0" y="0"/>
                </a:lnTo>
                <a:close/>
              </a:path>
            </a:pathLst>
          </a:custGeom>
          <a:blipFill rotWithShape="1">
            <a:blip r:embed="rId13">
              <a:alphaModFix/>
            </a:blip>
            <a:stretch>
              <a:fillRect b="0" l="-140" r="-139" t="0"/>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3C5"/>
        </a:solidFill>
      </p:bgPr>
    </p:bg>
    <p:spTree>
      <p:nvGrpSpPr>
        <p:cNvPr id="466" name="Shape 466"/>
        <p:cNvGrpSpPr/>
        <p:nvPr/>
      </p:nvGrpSpPr>
      <p:grpSpPr>
        <a:xfrm>
          <a:off x="0" y="0"/>
          <a:ext cx="0" cy="0"/>
          <a:chOff x="0" y="0"/>
          <a:chExt cx="0" cy="0"/>
        </a:xfrm>
      </p:grpSpPr>
      <p:pic>
        <p:nvPicPr>
          <p:cNvPr id="467" name="Google Shape;467;p40"/>
          <p:cNvPicPr preferRelativeResize="0"/>
          <p:nvPr/>
        </p:nvPicPr>
        <p:blipFill rotWithShape="1">
          <a:blip r:embed="rId3">
            <a:alphaModFix/>
          </a:blip>
          <a:srcRect b="8126" l="0" r="0" t="8126"/>
          <a:stretch/>
        </p:blipFill>
        <p:spPr>
          <a:xfrm>
            <a:off x="0" y="0"/>
            <a:ext cx="18288000" cy="8615095"/>
          </a:xfrm>
          <a:prstGeom prst="rect">
            <a:avLst/>
          </a:prstGeom>
          <a:noFill/>
          <a:ln>
            <a:noFill/>
          </a:ln>
        </p:spPr>
      </p:pic>
      <p:sp>
        <p:nvSpPr>
          <p:cNvPr id="468" name="Google Shape;468;p40"/>
          <p:cNvSpPr/>
          <p:nvPr/>
        </p:nvSpPr>
        <p:spPr>
          <a:xfrm>
            <a:off x="0" y="6091623"/>
            <a:ext cx="9469381" cy="5347295"/>
          </a:xfrm>
          <a:custGeom>
            <a:rect b="b" l="l" r="r" t="t"/>
            <a:pathLst>
              <a:path extrusionOk="0" h="2443988" w="4327994">
                <a:moveTo>
                  <a:pt x="0" y="0"/>
                </a:moveTo>
                <a:lnTo>
                  <a:pt x="4327994" y="0"/>
                </a:lnTo>
                <a:lnTo>
                  <a:pt x="4327994" y="2443988"/>
                </a:lnTo>
                <a:lnTo>
                  <a:pt x="0" y="2443988"/>
                </a:lnTo>
                <a:close/>
              </a:path>
            </a:pathLst>
          </a:custGeom>
          <a:solidFill>
            <a:srgbClr val="78938A">
              <a:alpha val="80000"/>
            </a:srgbClr>
          </a:solidFill>
          <a:ln>
            <a:noFill/>
          </a:ln>
        </p:spPr>
      </p:sp>
      <p:sp>
        <p:nvSpPr>
          <p:cNvPr id="469" name="Google Shape;469;p40"/>
          <p:cNvSpPr txBox="1"/>
          <p:nvPr/>
        </p:nvSpPr>
        <p:spPr>
          <a:xfrm>
            <a:off x="1028703" y="7122975"/>
            <a:ext cx="6362400" cy="1231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rPr>
              <a:t>Questions?</a:t>
            </a:r>
            <a:endParaRPr b="1"/>
          </a:p>
        </p:txBody>
      </p:sp>
      <p:sp>
        <p:nvSpPr>
          <p:cNvPr id="470" name="Google Shape;470;p40"/>
          <p:cNvSpPr txBox="1"/>
          <p:nvPr/>
        </p:nvSpPr>
        <p:spPr>
          <a:xfrm>
            <a:off x="1028700" y="8842365"/>
            <a:ext cx="8002200" cy="886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400" u="none" cap="none" strike="noStrike">
                <a:solidFill>
                  <a:srgbClr val="FFFFFF"/>
                </a:solidFill>
              </a:rPr>
              <a:t>Please feel free to ask us specific questions</a:t>
            </a:r>
            <a:endParaRPr sz="2400"/>
          </a:p>
          <a:p>
            <a:pPr indent="0" lvl="0" marL="0" marR="0" rtl="0" algn="l">
              <a:lnSpc>
                <a:spcPct val="140000"/>
              </a:lnSpc>
              <a:spcBef>
                <a:spcPts val="0"/>
              </a:spcBef>
              <a:spcAft>
                <a:spcPts val="0"/>
              </a:spcAft>
              <a:buNone/>
            </a:pPr>
            <a:r>
              <a:rPr i="0" lang="en-US" sz="2400" u="none" cap="none" strike="noStrike">
                <a:solidFill>
                  <a:srgbClr val="FFFFFF"/>
                </a:solidFill>
              </a:rPr>
              <a:t>and/or to elaborate on our presentation.</a:t>
            </a:r>
            <a:endParaRPr sz="2400"/>
          </a:p>
        </p:txBody>
      </p:sp>
      <p:sp>
        <p:nvSpPr>
          <p:cNvPr id="471" name="Google Shape;471;p40"/>
          <p:cNvSpPr/>
          <p:nvPr/>
        </p:nvSpPr>
        <p:spPr>
          <a:xfrm>
            <a:off x="16205685" y="8806551"/>
            <a:ext cx="1259950" cy="1228452"/>
          </a:xfrm>
          <a:custGeom>
            <a:rect b="b" l="l" r="r" t="t"/>
            <a:pathLst>
              <a:path extrusionOk="0" h="1228452" w="1259950">
                <a:moveTo>
                  <a:pt x="0" y="0"/>
                </a:moveTo>
                <a:lnTo>
                  <a:pt x="1259951" y="0"/>
                </a:lnTo>
                <a:lnTo>
                  <a:pt x="1259951" y="1228451"/>
                </a:lnTo>
                <a:lnTo>
                  <a:pt x="0" y="1228451"/>
                </a:lnTo>
                <a:lnTo>
                  <a:pt x="0" y="0"/>
                </a:lnTo>
                <a:close/>
              </a:path>
            </a:pathLst>
          </a:custGeom>
          <a:blipFill rotWithShape="1">
            <a:blip r:embed="rId4">
              <a:alphaModFix/>
            </a:blip>
            <a:stretch>
              <a:fillRect b="0" l="0" r="0" t="0"/>
            </a:stretch>
          </a:blipFill>
          <a:ln>
            <a:noFill/>
          </a:ln>
        </p:spPr>
      </p:sp>
      <p:sp>
        <p:nvSpPr>
          <p:cNvPr id="472" name="Google Shape;472;p40"/>
          <p:cNvSpPr txBox="1"/>
          <p:nvPr/>
        </p:nvSpPr>
        <p:spPr>
          <a:xfrm>
            <a:off x="8120694" y="9194305"/>
            <a:ext cx="8002200" cy="400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2600" cap="none" strike="noStrike">
                <a:solidFill>
                  <a:schemeClr val="lt1"/>
                </a:solidFill>
                <a:uFill>
                  <a:noFill/>
                </a:uFill>
                <a:hlinkClick r:id="rId5">
                  <a:extLst>
                    <a:ext uri="{A12FA001-AC4F-418D-AE19-62706E023703}">
                      <ahyp:hlinkClr val="tx"/>
                    </a:ext>
                  </a:extLst>
                </a:hlinkClick>
              </a:rPr>
              <a:t>nordicdataresources.com/f</a:t>
            </a:r>
            <a:r>
              <a:rPr b="1" i="0" lang="en-US" sz="2600" cap="none" strike="noStrike">
                <a:solidFill>
                  <a:schemeClr val="lt1"/>
                </a:solidFill>
              </a:rPr>
              <a:t>aq</a:t>
            </a:r>
            <a:endParaRPr>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grpSp>
        <p:nvGrpSpPr>
          <p:cNvPr id="481" name="Google Shape;481;p41"/>
          <p:cNvGrpSpPr/>
          <p:nvPr/>
        </p:nvGrpSpPr>
        <p:grpSpPr>
          <a:xfrm>
            <a:off x="-272822" y="5907200"/>
            <a:ext cx="19311700" cy="3351100"/>
            <a:chOff x="0" y="-9525"/>
            <a:chExt cx="5086209" cy="882594"/>
          </a:xfrm>
        </p:grpSpPr>
        <p:sp>
          <p:nvSpPr>
            <p:cNvPr id="482" name="Google Shape;482;p41"/>
            <p:cNvSpPr/>
            <p:nvPr/>
          </p:nvSpPr>
          <p:spPr>
            <a:xfrm>
              <a:off x="0" y="0"/>
              <a:ext cx="5086209" cy="873069"/>
            </a:xfrm>
            <a:custGeom>
              <a:rect b="b" l="l" r="r" t="t"/>
              <a:pathLst>
                <a:path extrusionOk="0" h="873069" w="5086209">
                  <a:moveTo>
                    <a:pt x="0" y="0"/>
                  </a:moveTo>
                  <a:lnTo>
                    <a:pt x="5086209" y="0"/>
                  </a:lnTo>
                  <a:lnTo>
                    <a:pt x="5086209" y="873069"/>
                  </a:lnTo>
                  <a:lnTo>
                    <a:pt x="0" y="873069"/>
                  </a:lnTo>
                  <a:close/>
                </a:path>
              </a:pathLst>
            </a:custGeom>
            <a:solidFill>
              <a:srgbClr val="78938A">
                <a:alpha val="80000"/>
              </a:srgbClr>
            </a:solidFill>
            <a:ln>
              <a:noFill/>
            </a:ln>
          </p:spPr>
        </p:sp>
        <p:sp>
          <p:nvSpPr>
            <p:cNvPr id="483" name="Google Shape;483;p41"/>
            <p:cNvSpPr txBox="1"/>
            <p:nvPr/>
          </p:nvSpPr>
          <p:spPr>
            <a:xfrm>
              <a:off x="0" y="-9525"/>
              <a:ext cx="5086209" cy="882594"/>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41"/>
          <p:cNvGrpSpPr/>
          <p:nvPr/>
        </p:nvGrpSpPr>
        <p:grpSpPr>
          <a:xfrm>
            <a:off x="10546040" y="3700369"/>
            <a:ext cx="5324400" cy="4990060"/>
            <a:chOff x="0" y="-9525"/>
            <a:chExt cx="1402311" cy="1314255"/>
          </a:xfrm>
        </p:grpSpPr>
        <p:sp>
          <p:nvSpPr>
            <p:cNvPr id="485" name="Google Shape;485;p41"/>
            <p:cNvSpPr/>
            <p:nvPr/>
          </p:nvSpPr>
          <p:spPr>
            <a:xfrm>
              <a:off x="0" y="0"/>
              <a:ext cx="1402311" cy="1304730"/>
            </a:xfrm>
            <a:custGeom>
              <a:rect b="b" l="l" r="r" t="t"/>
              <a:pathLst>
                <a:path extrusionOk="0" h="1304730" w="1402311">
                  <a:moveTo>
                    <a:pt x="0" y="0"/>
                  </a:moveTo>
                  <a:lnTo>
                    <a:pt x="1402311" y="0"/>
                  </a:lnTo>
                  <a:lnTo>
                    <a:pt x="1402311" y="1304730"/>
                  </a:lnTo>
                  <a:lnTo>
                    <a:pt x="0" y="1304730"/>
                  </a:lnTo>
                  <a:close/>
                </a:path>
              </a:pathLst>
            </a:custGeom>
            <a:solidFill>
              <a:srgbClr val="D0D3C5"/>
            </a:solidFill>
            <a:ln>
              <a:noFill/>
            </a:ln>
          </p:spPr>
        </p:sp>
        <p:sp>
          <p:nvSpPr>
            <p:cNvPr id="486" name="Google Shape;486;p41"/>
            <p:cNvSpPr txBox="1"/>
            <p:nvPr/>
          </p:nvSpPr>
          <p:spPr>
            <a:xfrm>
              <a:off x="0" y="-9525"/>
              <a:ext cx="1402311" cy="131425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7" name="Google Shape;487;p41"/>
          <p:cNvSpPr/>
          <p:nvPr/>
        </p:nvSpPr>
        <p:spPr>
          <a:xfrm>
            <a:off x="15620231" y="988159"/>
            <a:ext cx="1005067" cy="944763"/>
          </a:xfrm>
          <a:custGeom>
            <a:rect b="b" l="l" r="r" t="t"/>
            <a:pathLst>
              <a:path extrusionOk="0" h="944763" w="1005067">
                <a:moveTo>
                  <a:pt x="0" y="0"/>
                </a:moveTo>
                <a:lnTo>
                  <a:pt x="1005067" y="0"/>
                </a:lnTo>
                <a:lnTo>
                  <a:pt x="1005067" y="944763"/>
                </a:lnTo>
                <a:lnTo>
                  <a:pt x="0" y="944763"/>
                </a:lnTo>
                <a:lnTo>
                  <a:pt x="0" y="0"/>
                </a:lnTo>
                <a:close/>
              </a:path>
            </a:pathLst>
          </a:custGeom>
          <a:blipFill rotWithShape="1">
            <a:blip r:embed="rId3">
              <a:alphaModFix/>
            </a:blip>
            <a:stretch>
              <a:fillRect b="0" l="0" r="0" t="0"/>
            </a:stretch>
          </a:blipFill>
          <a:ln>
            <a:noFill/>
          </a:ln>
        </p:spPr>
      </p:sp>
      <p:sp>
        <p:nvSpPr>
          <p:cNvPr id="488" name="Google Shape;488;p41"/>
          <p:cNvSpPr txBox="1"/>
          <p:nvPr/>
        </p:nvSpPr>
        <p:spPr>
          <a:xfrm>
            <a:off x="1190414" y="881494"/>
            <a:ext cx="9355500" cy="615600"/>
          </a:xfrm>
          <a:prstGeom prst="rect">
            <a:avLst/>
          </a:prstGeom>
          <a:noFill/>
          <a:ln>
            <a:noFill/>
          </a:ln>
        </p:spPr>
        <p:txBody>
          <a:bodyPr anchorCtr="0" anchor="t" bIns="0" lIns="0" spcFirstLastPara="1" rIns="0" wrap="square" tIns="0">
            <a:spAutoFit/>
          </a:bodyPr>
          <a:lstStyle/>
          <a:p>
            <a:pPr indent="0" lvl="0" marL="0" marR="0" rtl="0" algn="l">
              <a:lnSpc>
                <a:spcPct val="111002"/>
              </a:lnSpc>
              <a:spcBef>
                <a:spcPts val="0"/>
              </a:spcBef>
              <a:spcAft>
                <a:spcPts val="0"/>
              </a:spcAft>
              <a:buNone/>
            </a:pPr>
            <a:r>
              <a:rPr i="0" lang="en-US" sz="3999" u="none" cap="none" strike="noStrike">
                <a:solidFill>
                  <a:srgbClr val="000000"/>
                </a:solidFill>
              </a:rPr>
              <a:t>Thank You</a:t>
            </a:r>
            <a:endParaRPr/>
          </a:p>
        </p:txBody>
      </p:sp>
      <p:sp>
        <p:nvSpPr>
          <p:cNvPr id="489" name="Google Shape;489;p41"/>
          <p:cNvSpPr txBox="1"/>
          <p:nvPr/>
        </p:nvSpPr>
        <p:spPr>
          <a:xfrm>
            <a:off x="844252" y="1685006"/>
            <a:ext cx="10064400" cy="1231500"/>
          </a:xfrm>
          <a:prstGeom prst="rect">
            <a:avLst/>
          </a:prstGeom>
          <a:noFill/>
          <a:ln>
            <a:noFill/>
          </a:ln>
        </p:spPr>
        <p:txBody>
          <a:bodyPr anchorCtr="0" anchor="t" bIns="0" lIns="0" spcFirstLastPara="1" rIns="0" wrap="square" tIns="0">
            <a:spAutoFit/>
          </a:bodyPr>
          <a:lstStyle/>
          <a:p>
            <a:pPr indent="0" lvl="0" marL="0" marR="0" rtl="0" algn="l">
              <a:lnSpc>
                <a:spcPct val="111000"/>
              </a:lnSpc>
              <a:spcBef>
                <a:spcPts val="0"/>
              </a:spcBef>
              <a:spcAft>
                <a:spcPts val="0"/>
              </a:spcAft>
              <a:buNone/>
            </a:pPr>
            <a:r>
              <a:rPr b="1" i="0" lang="en-US" sz="8000" u="none" cap="none" strike="noStrike">
                <a:solidFill>
                  <a:srgbClr val="B63F38"/>
                </a:solidFill>
              </a:rPr>
              <a:t>For Your Attention</a:t>
            </a:r>
            <a:endParaRPr b="1"/>
          </a:p>
        </p:txBody>
      </p:sp>
      <p:sp>
        <p:nvSpPr>
          <p:cNvPr id="490" name="Google Shape;490;p41"/>
          <p:cNvSpPr txBox="1"/>
          <p:nvPr/>
        </p:nvSpPr>
        <p:spPr>
          <a:xfrm>
            <a:off x="11724268" y="5686665"/>
            <a:ext cx="2967900" cy="492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200" u="none" cap="none" strike="noStrike">
                <a:solidFill>
                  <a:srgbClr val="FFFFFF"/>
                </a:solidFill>
              </a:rPr>
              <a:t>GUNNAR KIHL</a:t>
            </a:r>
            <a:endParaRPr b="1" sz="3200"/>
          </a:p>
        </p:txBody>
      </p:sp>
      <p:sp>
        <p:nvSpPr>
          <p:cNvPr id="491" name="Google Shape;491;p41"/>
          <p:cNvSpPr txBox="1"/>
          <p:nvPr/>
        </p:nvSpPr>
        <p:spPr>
          <a:xfrm>
            <a:off x="11095302" y="6658088"/>
            <a:ext cx="4225800" cy="1698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rPr>
              <a:t>+47 40 55 07 93</a:t>
            </a:r>
            <a:endParaRPr/>
          </a:p>
          <a:p>
            <a:pPr indent="0" lvl="0" marL="0" marR="0" rtl="0" algn="ctr">
              <a:lnSpc>
                <a:spcPct val="119958"/>
              </a:lnSpc>
              <a:spcBef>
                <a:spcPts val="0"/>
              </a:spcBef>
              <a:spcAft>
                <a:spcPts val="0"/>
              </a:spcAft>
              <a:buNone/>
            </a:pPr>
            <a:r>
              <a:rPr b="1" i="0" lang="en-US" sz="2400" u="none" cap="none" strike="noStrike">
                <a:solidFill>
                  <a:srgbClr val="000000"/>
                </a:solidFill>
              </a:rPr>
              <a:t> </a:t>
            </a:r>
            <a:endParaRPr/>
          </a:p>
          <a:p>
            <a:pPr indent="0" lvl="0" marL="0" marR="0" rtl="0" algn="ctr">
              <a:lnSpc>
                <a:spcPct val="119958"/>
              </a:lnSpc>
              <a:spcBef>
                <a:spcPts val="0"/>
              </a:spcBef>
              <a:spcAft>
                <a:spcPts val="0"/>
              </a:spcAft>
              <a:buNone/>
            </a:pPr>
            <a:r>
              <a:rPr b="1" i="0" lang="en-US" sz="2400" u="none" cap="none" strike="noStrike">
                <a:solidFill>
                  <a:srgbClr val="000000"/>
                </a:solidFill>
              </a:rPr>
              <a:t>gunnar.kihl@</a:t>
            </a:r>
            <a:endParaRPr/>
          </a:p>
          <a:p>
            <a:pPr indent="0" lvl="0" marL="0" marR="0" rtl="0" algn="ctr">
              <a:lnSpc>
                <a:spcPct val="119958"/>
              </a:lnSpc>
              <a:spcBef>
                <a:spcPts val="0"/>
              </a:spcBef>
              <a:spcAft>
                <a:spcPts val="0"/>
              </a:spcAft>
              <a:buNone/>
            </a:pPr>
            <a:r>
              <a:rPr b="1" i="0" lang="en-US" sz="2400" u="none" cap="none" strike="noStrike">
                <a:solidFill>
                  <a:srgbClr val="000000"/>
                </a:solidFill>
              </a:rPr>
              <a:t>nordicdataresources.com</a:t>
            </a:r>
            <a:endParaRPr/>
          </a:p>
        </p:txBody>
      </p:sp>
      <p:sp>
        <p:nvSpPr>
          <p:cNvPr id="492" name="Google Shape;492;p41"/>
          <p:cNvSpPr txBox="1"/>
          <p:nvPr/>
        </p:nvSpPr>
        <p:spPr>
          <a:xfrm>
            <a:off x="11724268" y="4315829"/>
            <a:ext cx="2967900" cy="1083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rPr>
              <a:t>Managing </a:t>
            </a:r>
            <a:endParaRPr sz="3200"/>
          </a:p>
          <a:p>
            <a:pPr indent="0" lvl="0" marL="0" marR="0" rtl="0" algn="ctr">
              <a:lnSpc>
                <a:spcPct val="120000"/>
              </a:lnSpc>
              <a:spcBef>
                <a:spcPts val="0"/>
              </a:spcBef>
              <a:spcAft>
                <a:spcPts val="0"/>
              </a:spcAft>
              <a:buNone/>
            </a:pPr>
            <a:r>
              <a:rPr b="1" i="0" lang="en-US" sz="3200" u="none" cap="none" strike="noStrike">
                <a:solidFill>
                  <a:srgbClr val="000000"/>
                </a:solidFill>
              </a:rPr>
              <a:t>Director</a:t>
            </a:r>
            <a:endParaRPr sz="3200"/>
          </a:p>
        </p:txBody>
      </p:sp>
      <p:sp>
        <p:nvSpPr>
          <p:cNvPr id="493" name="Google Shape;493;p41"/>
          <p:cNvSpPr txBox="1"/>
          <p:nvPr/>
        </p:nvSpPr>
        <p:spPr>
          <a:xfrm>
            <a:off x="8623227" y="1947275"/>
            <a:ext cx="8002200" cy="4002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2600" cap="none" strike="noStrike">
                <a:solidFill>
                  <a:schemeClr val="dk1"/>
                </a:solidFill>
                <a:uFill>
                  <a:noFill/>
                </a:uFill>
                <a:hlinkClick r:id="rId4">
                  <a:extLst>
                    <a:ext uri="{A12FA001-AC4F-418D-AE19-62706E023703}">
                      <ahyp:hlinkClr val="tx"/>
                    </a:ext>
                  </a:extLst>
                </a:hlinkClick>
              </a:rPr>
              <a:t>nordicdataresources.com/contact</a:t>
            </a:r>
            <a:endParaRPr b="1">
              <a:solidFill>
                <a:schemeClr val="dk1"/>
              </a:solidFill>
            </a:endParaRPr>
          </a:p>
        </p:txBody>
      </p:sp>
      <p:grpSp>
        <p:nvGrpSpPr>
          <p:cNvPr id="494" name="Google Shape;494;p41"/>
          <p:cNvGrpSpPr/>
          <p:nvPr/>
        </p:nvGrpSpPr>
        <p:grpSpPr>
          <a:xfrm>
            <a:off x="2893974" y="3700369"/>
            <a:ext cx="5324400" cy="4990060"/>
            <a:chOff x="0" y="-9525"/>
            <a:chExt cx="1402311" cy="1314255"/>
          </a:xfrm>
        </p:grpSpPr>
        <p:sp>
          <p:nvSpPr>
            <p:cNvPr id="495" name="Google Shape;495;p41"/>
            <p:cNvSpPr/>
            <p:nvPr/>
          </p:nvSpPr>
          <p:spPr>
            <a:xfrm>
              <a:off x="0" y="0"/>
              <a:ext cx="1402311" cy="1304730"/>
            </a:xfrm>
            <a:custGeom>
              <a:rect b="b" l="l" r="r" t="t"/>
              <a:pathLst>
                <a:path extrusionOk="0" h="1304730" w="1402311">
                  <a:moveTo>
                    <a:pt x="0" y="0"/>
                  </a:moveTo>
                  <a:lnTo>
                    <a:pt x="1402311" y="0"/>
                  </a:lnTo>
                  <a:lnTo>
                    <a:pt x="1402311" y="1304730"/>
                  </a:lnTo>
                  <a:lnTo>
                    <a:pt x="0" y="1304730"/>
                  </a:lnTo>
                  <a:close/>
                </a:path>
              </a:pathLst>
            </a:custGeom>
            <a:solidFill>
              <a:srgbClr val="D0D3C5"/>
            </a:solidFill>
            <a:ln>
              <a:noFill/>
            </a:ln>
          </p:spPr>
        </p:sp>
        <p:sp>
          <p:nvSpPr>
            <p:cNvPr id="496" name="Google Shape;496;p41"/>
            <p:cNvSpPr txBox="1"/>
            <p:nvPr/>
          </p:nvSpPr>
          <p:spPr>
            <a:xfrm>
              <a:off x="0" y="-9525"/>
              <a:ext cx="1402311" cy="131425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7" name="Google Shape;497;p41"/>
          <p:cNvSpPr txBox="1"/>
          <p:nvPr/>
        </p:nvSpPr>
        <p:spPr>
          <a:xfrm>
            <a:off x="3547130" y="4315829"/>
            <a:ext cx="4018200" cy="1083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00000"/>
                </a:solidFill>
              </a:rPr>
              <a:t>VP Partnerships and Country Manager</a:t>
            </a:r>
            <a:endParaRPr/>
          </a:p>
        </p:txBody>
      </p:sp>
      <p:sp>
        <p:nvSpPr>
          <p:cNvPr id="498" name="Google Shape;498;p41"/>
          <p:cNvSpPr txBox="1"/>
          <p:nvPr/>
        </p:nvSpPr>
        <p:spPr>
          <a:xfrm>
            <a:off x="4072202" y="5623058"/>
            <a:ext cx="2967900" cy="461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000" u="none" cap="none" strike="noStrike">
                <a:solidFill>
                  <a:srgbClr val="FFFFFF"/>
                </a:solidFill>
              </a:rPr>
              <a:t>GÖRAN EKLÖF</a:t>
            </a:r>
            <a:endParaRPr b="1" sz="3000"/>
          </a:p>
        </p:txBody>
      </p:sp>
      <p:sp>
        <p:nvSpPr>
          <p:cNvPr id="499" name="Google Shape;499;p41"/>
          <p:cNvSpPr txBox="1"/>
          <p:nvPr/>
        </p:nvSpPr>
        <p:spPr>
          <a:xfrm>
            <a:off x="3481865" y="6658088"/>
            <a:ext cx="4148700" cy="1698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rPr>
              <a:t> +46 70 86 79 178</a:t>
            </a:r>
            <a:endParaRPr sz="2400"/>
          </a:p>
          <a:p>
            <a:pPr indent="0" lvl="0" marL="0" marR="0" rtl="0" algn="ctr">
              <a:lnSpc>
                <a:spcPct val="119958"/>
              </a:lnSpc>
              <a:spcBef>
                <a:spcPts val="0"/>
              </a:spcBef>
              <a:spcAft>
                <a:spcPts val="0"/>
              </a:spcAft>
              <a:buNone/>
            </a:pPr>
            <a:r>
              <a:rPr b="1" i="0" lang="en-US" sz="2400" u="none" cap="none" strike="noStrike">
                <a:solidFill>
                  <a:srgbClr val="000000"/>
                </a:solidFill>
              </a:rPr>
              <a:t> </a:t>
            </a:r>
            <a:endParaRPr sz="2400"/>
          </a:p>
          <a:p>
            <a:pPr indent="0" lvl="0" marL="0" marR="0" rtl="0" algn="ctr">
              <a:lnSpc>
                <a:spcPct val="119958"/>
              </a:lnSpc>
              <a:spcBef>
                <a:spcPts val="0"/>
              </a:spcBef>
              <a:spcAft>
                <a:spcPts val="0"/>
              </a:spcAft>
              <a:buNone/>
            </a:pPr>
            <a:r>
              <a:rPr b="1" i="0" lang="en-US" sz="2400" u="none" cap="none" strike="noStrike">
                <a:solidFill>
                  <a:srgbClr val="000000"/>
                </a:solidFill>
              </a:rPr>
              <a:t>goran.eklof@</a:t>
            </a:r>
            <a:endParaRPr sz="2400"/>
          </a:p>
          <a:p>
            <a:pPr indent="0" lvl="0" marL="0" marR="0" rtl="0" algn="ctr">
              <a:lnSpc>
                <a:spcPct val="119958"/>
              </a:lnSpc>
              <a:spcBef>
                <a:spcPts val="0"/>
              </a:spcBef>
              <a:spcAft>
                <a:spcPts val="0"/>
              </a:spcAft>
              <a:buNone/>
            </a:pPr>
            <a:r>
              <a:rPr b="1" i="0" lang="en-US" sz="2400" u="none" cap="none" strike="noStrike">
                <a:solidFill>
                  <a:srgbClr val="000000"/>
                </a:solidFill>
              </a:rPr>
              <a:t>nordicdataresources.com</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5"/>
          <p:cNvPicPr preferRelativeResize="0"/>
          <p:nvPr/>
        </p:nvPicPr>
        <p:blipFill rotWithShape="1">
          <a:blip r:embed="rId3">
            <a:alphaModFix/>
          </a:blip>
          <a:srcRect b="9832" l="0" r="0" t="9832"/>
          <a:stretch/>
        </p:blipFill>
        <p:spPr>
          <a:xfrm>
            <a:off x="9486095" y="0"/>
            <a:ext cx="9174845" cy="11052359"/>
          </a:xfrm>
          <a:prstGeom prst="rect">
            <a:avLst/>
          </a:prstGeom>
          <a:noFill/>
          <a:ln>
            <a:noFill/>
          </a:ln>
        </p:spPr>
      </p:pic>
      <p:sp>
        <p:nvSpPr>
          <p:cNvPr id="124" name="Google Shape;124;p15"/>
          <p:cNvSpPr/>
          <p:nvPr/>
        </p:nvSpPr>
        <p:spPr>
          <a:xfrm>
            <a:off x="398725" y="329799"/>
            <a:ext cx="1259950" cy="1228452"/>
          </a:xfrm>
          <a:custGeom>
            <a:rect b="b" l="l" r="r" t="t"/>
            <a:pathLst>
              <a:path extrusionOk="0" h="1228452" w="1259950">
                <a:moveTo>
                  <a:pt x="0" y="0"/>
                </a:moveTo>
                <a:lnTo>
                  <a:pt x="1259950" y="0"/>
                </a:lnTo>
                <a:lnTo>
                  <a:pt x="1259950" y="1228451"/>
                </a:lnTo>
                <a:lnTo>
                  <a:pt x="0" y="1228451"/>
                </a:lnTo>
                <a:lnTo>
                  <a:pt x="0" y="0"/>
                </a:lnTo>
                <a:close/>
              </a:path>
            </a:pathLst>
          </a:custGeom>
          <a:blipFill rotWithShape="1">
            <a:blip r:embed="rId4">
              <a:alphaModFix/>
            </a:blip>
            <a:stretch>
              <a:fillRect b="0" l="0" r="0" t="0"/>
            </a:stretch>
          </a:blipFill>
          <a:ln>
            <a:noFill/>
          </a:ln>
        </p:spPr>
      </p:sp>
      <p:sp>
        <p:nvSpPr>
          <p:cNvPr id="125" name="Google Shape;125;p15"/>
          <p:cNvSpPr/>
          <p:nvPr/>
        </p:nvSpPr>
        <p:spPr>
          <a:xfrm>
            <a:off x="10522505" y="6681149"/>
            <a:ext cx="7121073" cy="3702958"/>
          </a:xfrm>
          <a:custGeom>
            <a:rect b="b" l="l" r="r" t="t"/>
            <a:pathLst>
              <a:path extrusionOk="0" h="3702958" w="7121073">
                <a:moveTo>
                  <a:pt x="0" y="0"/>
                </a:moveTo>
                <a:lnTo>
                  <a:pt x="7121074" y="0"/>
                </a:lnTo>
                <a:lnTo>
                  <a:pt x="7121074" y="3702958"/>
                </a:lnTo>
                <a:lnTo>
                  <a:pt x="0" y="3702958"/>
                </a:lnTo>
                <a:lnTo>
                  <a:pt x="0" y="0"/>
                </a:lnTo>
                <a:close/>
              </a:path>
            </a:pathLst>
          </a:custGeom>
          <a:blipFill rotWithShape="1">
            <a:blip r:embed="rId5">
              <a:alphaModFix/>
            </a:blip>
            <a:stretch>
              <a:fillRect b="0" l="0" r="0" t="0"/>
            </a:stretch>
          </a:blipFill>
          <a:ln>
            <a:noFill/>
          </a:ln>
        </p:spPr>
      </p:sp>
      <p:pic>
        <p:nvPicPr>
          <p:cNvPr id="126" name="Google Shape;126;p15"/>
          <p:cNvPicPr preferRelativeResize="0"/>
          <p:nvPr/>
        </p:nvPicPr>
        <p:blipFill rotWithShape="1">
          <a:blip r:embed="rId6">
            <a:alphaModFix/>
          </a:blip>
          <a:srcRect b="7648" l="0" r="0" t="7649"/>
          <a:stretch/>
        </p:blipFill>
        <p:spPr>
          <a:xfrm>
            <a:off x="0" y="0"/>
            <a:ext cx="9174845" cy="11052359"/>
          </a:xfrm>
          <a:prstGeom prst="rect">
            <a:avLst/>
          </a:prstGeom>
          <a:noFill/>
          <a:ln>
            <a:noFill/>
          </a:ln>
        </p:spPr>
      </p:pic>
      <p:sp>
        <p:nvSpPr>
          <p:cNvPr id="127" name="Google Shape;127;p15"/>
          <p:cNvSpPr/>
          <p:nvPr/>
        </p:nvSpPr>
        <p:spPr>
          <a:xfrm>
            <a:off x="1854251" y="8073854"/>
            <a:ext cx="4352245" cy="1131584"/>
          </a:xfrm>
          <a:custGeom>
            <a:rect b="b" l="l" r="r" t="t"/>
            <a:pathLst>
              <a:path extrusionOk="0" h="1131584" w="4352245">
                <a:moveTo>
                  <a:pt x="0" y="0"/>
                </a:moveTo>
                <a:lnTo>
                  <a:pt x="4352245" y="0"/>
                </a:lnTo>
                <a:lnTo>
                  <a:pt x="4352245" y="1131583"/>
                </a:lnTo>
                <a:lnTo>
                  <a:pt x="0" y="1131583"/>
                </a:lnTo>
                <a:lnTo>
                  <a:pt x="0" y="0"/>
                </a:lnTo>
                <a:close/>
              </a:path>
            </a:pathLst>
          </a:custGeom>
          <a:blipFill rotWithShape="1">
            <a:blip r:embed="rId7">
              <a:alphaModFix/>
            </a:blip>
            <a:stretch>
              <a:fillRect b="0" l="0" r="0" t="0"/>
            </a:stretch>
          </a:blipFill>
          <a:ln>
            <a:noFill/>
          </a:ln>
        </p:spPr>
      </p:sp>
      <p:sp>
        <p:nvSpPr>
          <p:cNvPr id="128" name="Google Shape;128;p15"/>
          <p:cNvSpPr/>
          <p:nvPr/>
        </p:nvSpPr>
        <p:spPr>
          <a:xfrm>
            <a:off x="8255110" y="2779512"/>
            <a:ext cx="2514881" cy="2363988"/>
          </a:xfrm>
          <a:custGeom>
            <a:rect b="b" l="l" r="r" t="t"/>
            <a:pathLst>
              <a:path extrusionOk="0" h="2363988" w="2514881">
                <a:moveTo>
                  <a:pt x="0" y="0"/>
                </a:moveTo>
                <a:lnTo>
                  <a:pt x="2514881" y="0"/>
                </a:lnTo>
                <a:lnTo>
                  <a:pt x="2514881" y="2363988"/>
                </a:lnTo>
                <a:lnTo>
                  <a:pt x="0" y="2363988"/>
                </a:lnTo>
                <a:lnTo>
                  <a:pt x="0" y="0"/>
                </a:lnTo>
                <a:close/>
              </a:path>
            </a:pathLst>
          </a:custGeom>
          <a:blipFill rotWithShape="1">
            <a:blip r:embed="rId8">
              <a:alphaModFix/>
            </a:blip>
            <a:stretch>
              <a:fillRect b="0" l="0" r="0" t="0"/>
            </a:stretch>
          </a:blipFill>
          <a:ln>
            <a:noFill/>
          </a:ln>
        </p:spPr>
      </p:sp>
      <p:sp>
        <p:nvSpPr>
          <p:cNvPr id="129" name="Google Shape;129;p15"/>
          <p:cNvSpPr/>
          <p:nvPr/>
        </p:nvSpPr>
        <p:spPr>
          <a:xfrm>
            <a:off x="10457070" y="6362949"/>
            <a:ext cx="3625972" cy="2423389"/>
          </a:xfrm>
          <a:custGeom>
            <a:rect b="b" l="l" r="r" t="t"/>
            <a:pathLst>
              <a:path extrusionOk="0" h="2423389" w="3625972">
                <a:moveTo>
                  <a:pt x="0" y="0"/>
                </a:moveTo>
                <a:lnTo>
                  <a:pt x="3625972" y="0"/>
                </a:lnTo>
                <a:lnTo>
                  <a:pt x="3625972" y="2423388"/>
                </a:lnTo>
                <a:lnTo>
                  <a:pt x="0" y="2423388"/>
                </a:lnTo>
                <a:lnTo>
                  <a:pt x="0" y="0"/>
                </a:lnTo>
                <a:close/>
              </a:path>
            </a:pathLst>
          </a:custGeom>
          <a:blipFill rotWithShape="1">
            <a:blip r:embed="rId9">
              <a:alphaModFix/>
            </a:blip>
            <a:stretch>
              <a:fillRect b="0" l="0" r="0" t="0"/>
            </a:stretch>
          </a:blipFill>
          <a:ln>
            <a:noFill/>
          </a:ln>
        </p:spPr>
      </p:sp>
      <p:sp>
        <p:nvSpPr>
          <p:cNvPr id="130" name="Google Shape;130;p15"/>
          <p:cNvSpPr/>
          <p:nvPr/>
        </p:nvSpPr>
        <p:spPr>
          <a:xfrm>
            <a:off x="1009650" y="4679699"/>
            <a:ext cx="4750051" cy="4750051"/>
          </a:xfrm>
          <a:custGeom>
            <a:rect b="b" l="l" r="r" t="t"/>
            <a:pathLst>
              <a:path extrusionOk="0" h="4750051" w="4750051">
                <a:moveTo>
                  <a:pt x="0" y="0"/>
                </a:moveTo>
                <a:lnTo>
                  <a:pt x="4750051" y="0"/>
                </a:lnTo>
                <a:lnTo>
                  <a:pt x="4750051" y="4750051"/>
                </a:lnTo>
                <a:lnTo>
                  <a:pt x="0" y="4750051"/>
                </a:lnTo>
                <a:lnTo>
                  <a:pt x="0" y="0"/>
                </a:lnTo>
                <a:close/>
              </a:path>
            </a:pathLst>
          </a:custGeom>
          <a:blipFill rotWithShape="1">
            <a:blip r:embed="rId10">
              <a:alphaModFix/>
            </a:blip>
            <a:stretch>
              <a:fillRect b="0" l="0" r="0" t="0"/>
            </a:stretch>
          </a:blipFill>
          <a:ln>
            <a:noFill/>
          </a:ln>
        </p:spPr>
      </p:sp>
      <p:sp>
        <p:nvSpPr>
          <p:cNvPr id="131" name="Google Shape;131;p15"/>
          <p:cNvSpPr txBox="1"/>
          <p:nvPr/>
        </p:nvSpPr>
        <p:spPr>
          <a:xfrm>
            <a:off x="1959026" y="705900"/>
            <a:ext cx="15640500" cy="138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000000"/>
                </a:solidFill>
              </a:rPr>
              <a:t> Long-Term   </a:t>
            </a:r>
            <a:r>
              <a:rPr b="1" i="0" lang="en-US" sz="9000" u="none" cap="none" strike="noStrike">
                <a:solidFill>
                  <a:srgbClr val="FFFFFF"/>
                </a:solidFill>
              </a:rPr>
              <a:t>Partnerships</a:t>
            </a:r>
            <a:endParaRPr b="1" sz="9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6"/>
          <p:cNvSpPr txBox="1"/>
          <p:nvPr/>
        </p:nvSpPr>
        <p:spPr>
          <a:xfrm>
            <a:off x="1626346" y="2734358"/>
            <a:ext cx="4482963" cy="456337"/>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None/>
            </a:pPr>
            <a:r>
              <a:rPr b="1" i="0" lang="en-US" sz="2656" u="none" cap="none" strike="noStrike">
                <a:solidFill>
                  <a:srgbClr val="FFFFFF"/>
                </a:solidFill>
                <a:latin typeface="Lato"/>
                <a:ea typeface="Lato"/>
                <a:cs typeface="Lato"/>
                <a:sym typeface="Lato"/>
              </a:rPr>
              <a:t>DESCRIPTION</a:t>
            </a:r>
            <a:endParaRPr/>
          </a:p>
        </p:txBody>
      </p:sp>
      <p:sp>
        <p:nvSpPr>
          <p:cNvPr id="141" name="Google Shape;141;p16"/>
          <p:cNvSpPr/>
          <p:nvPr/>
        </p:nvSpPr>
        <p:spPr>
          <a:xfrm>
            <a:off x="0" y="0"/>
            <a:ext cx="18660939" cy="11052359"/>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6"/>
          <p:cNvSpPr txBox="1"/>
          <p:nvPr/>
        </p:nvSpPr>
        <p:spPr>
          <a:xfrm>
            <a:off x="1466034" y="7276446"/>
            <a:ext cx="6415538" cy="428557"/>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FFFFFF"/>
                </a:solidFill>
                <a:latin typeface="Lato"/>
                <a:ea typeface="Lato"/>
                <a:cs typeface="Lato"/>
                <a:sym typeface="Lato"/>
              </a:rPr>
              <a:t>ICC</a:t>
            </a:r>
            <a:endParaRPr/>
          </a:p>
        </p:txBody>
      </p:sp>
      <p:sp>
        <p:nvSpPr>
          <p:cNvPr id="143" name="Google Shape;143;p16"/>
          <p:cNvSpPr txBox="1"/>
          <p:nvPr/>
        </p:nvSpPr>
        <p:spPr>
          <a:xfrm>
            <a:off x="15064034" y="3138365"/>
            <a:ext cx="71937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t/>
            </a:r>
            <a:endParaRPr b="0" i="0" sz="2400" u="none" cap="none" strike="noStrike">
              <a:solidFill>
                <a:srgbClr val="FFFFFF"/>
              </a:solidFill>
              <a:latin typeface="Lato"/>
              <a:ea typeface="Lato"/>
              <a:cs typeface="Lato"/>
              <a:sym typeface="Lato"/>
            </a:endParaRPr>
          </a:p>
        </p:txBody>
      </p:sp>
      <p:sp>
        <p:nvSpPr>
          <p:cNvPr id="144" name="Google Shape;144;p16"/>
          <p:cNvSpPr/>
          <p:nvPr/>
        </p:nvSpPr>
        <p:spPr>
          <a:xfrm>
            <a:off x="0" y="6748588"/>
            <a:ext cx="8711080" cy="3538412"/>
          </a:xfrm>
          <a:custGeom>
            <a:rect b="b" l="l" r="r" t="t"/>
            <a:pathLst>
              <a:path extrusionOk="0" h="1049140" w="2582837">
                <a:moveTo>
                  <a:pt x="0" y="0"/>
                </a:moveTo>
                <a:lnTo>
                  <a:pt x="2582837" y="0"/>
                </a:lnTo>
                <a:lnTo>
                  <a:pt x="2582837" y="1049140"/>
                </a:lnTo>
                <a:lnTo>
                  <a:pt x="0" y="1049140"/>
                </a:lnTo>
                <a:close/>
              </a:path>
            </a:pathLst>
          </a:custGeom>
          <a:solidFill>
            <a:srgbClr val="78938A">
              <a:alpha val="80000"/>
            </a:srgbClr>
          </a:solidFill>
          <a:ln>
            <a:noFill/>
          </a:ln>
        </p:spPr>
      </p:sp>
      <p:grpSp>
        <p:nvGrpSpPr>
          <p:cNvPr id="145" name="Google Shape;145;p16"/>
          <p:cNvGrpSpPr/>
          <p:nvPr/>
        </p:nvGrpSpPr>
        <p:grpSpPr>
          <a:xfrm>
            <a:off x="587352" y="7174687"/>
            <a:ext cx="501168" cy="501168"/>
            <a:chOff x="0" y="0"/>
            <a:chExt cx="812800" cy="812800"/>
          </a:xfrm>
        </p:grpSpPr>
        <p:sp>
          <p:nvSpPr>
            <p:cNvPr id="146" name="Google Shape;14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6"/>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600" u="none" cap="none" strike="noStrike">
                  <a:solidFill>
                    <a:srgbClr val="000000"/>
                  </a:solidFill>
                  <a:latin typeface="Lato"/>
                  <a:ea typeface="Lato"/>
                  <a:cs typeface="Lato"/>
                  <a:sym typeface="Lato"/>
                </a:rPr>
                <a:t>3</a:t>
              </a:r>
              <a:endParaRPr/>
            </a:p>
          </p:txBody>
        </p:sp>
      </p:grpSp>
      <p:sp>
        <p:nvSpPr>
          <p:cNvPr id="148" name="Google Shape;148;p16"/>
          <p:cNvSpPr/>
          <p:nvPr/>
        </p:nvSpPr>
        <p:spPr>
          <a:xfrm>
            <a:off x="9144000" y="6748588"/>
            <a:ext cx="9144000" cy="3538412"/>
          </a:xfrm>
          <a:custGeom>
            <a:rect b="b" l="l" r="r" t="t"/>
            <a:pathLst>
              <a:path extrusionOk="0" h="1049140" w="2711198">
                <a:moveTo>
                  <a:pt x="0" y="0"/>
                </a:moveTo>
                <a:lnTo>
                  <a:pt x="2711198" y="0"/>
                </a:lnTo>
                <a:lnTo>
                  <a:pt x="2711198" y="1049140"/>
                </a:lnTo>
                <a:lnTo>
                  <a:pt x="0" y="1049140"/>
                </a:lnTo>
                <a:close/>
              </a:path>
            </a:pathLst>
          </a:custGeom>
          <a:solidFill>
            <a:srgbClr val="B63F38">
              <a:alpha val="80000"/>
            </a:srgbClr>
          </a:solidFill>
          <a:ln>
            <a:noFill/>
          </a:ln>
        </p:spPr>
      </p:sp>
      <p:grpSp>
        <p:nvGrpSpPr>
          <p:cNvPr id="149" name="Google Shape;149;p16"/>
          <p:cNvGrpSpPr/>
          <p:nvPr/>
        </p:nvGrpSpPr>
        <p:grpSpPr>
          <a:xfrm>
            <a:off x="9824545" y="7215756"/>
            <a:ext cx="501168" cy="501168"/>
            <a:chOff x="0" y="0"/>
            <a:chExt cx="812800" cy="812800"/>
          </a:xfrm>
        </p:grpSpPr>
        <p:sp>
          <p:nvSpPr>
            <p:cNvPr id="150" name="Google Shape;15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6"/>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600" u="none" cap="none" strike="noStrike">
                  <a:solidFill>
                    <a:srgbClr val="000000"/>
                  </a:solidFill>
                  <a:latin typeface="Lato"/>
                  <a:ea typeface="Lato"/>
                  <a:cs typeface="Lato"/>
                  <a:sym typeface="Lato"/>
                </a:rPr>
                <a:t>4</a:t>
              </a:r>
              <a:endParaRPr/>
            </a:p>
          </p:txBody>
        </p:sp>
      </p:grpSp>
      <p:sp>
        <p:nvSpPr>
          <p:cNvPr id="152" name="Google Shape;152;p16"/>
          <p:cNvSpPr/>
          <p:nvPr/>
        </p:nvSpPr>
        <p:spPr>
          <a:xfrm>
            <a:off x="0" y="2857750"/>
            <a:ext cx="8711080" cy="3538412"/>
          </a:xfrm>
          <a:custGeom>
            <a:rect b="b" l="l" r="r" t="t"/>
            <a:pathLst>
              <a:path extrusionOk="0" h="1049140" w="2582837">
                <a:moveTo>
                  <a:pt x="0" y="0"/>
                </a:moveTo>
                <a:lnTo>
                  <a:pt x="2582837" y="0"/>
                </a:lnTo>
                <a:lnTo>
                  <a:pt x="2582837" y="1049140"/>
                </a:lnTo>
                <a:lnTo>
                  <a:pt x="0" y="1049140"/>
                </a:lnTo>
                <a:close/>
              </a:path>
            </a:pathLst>
          </a:custGeom>
          <a:solidFill>
            <a:srgbClr val="92BA92">
              <a:alpha val="80000"/>
            </a:srgbClr>
          </a:solidFill>
          <a:ln>
            <a:noFill/>
          </a:ln>
        </p:spPr>
      </p:sp>
      <p:grpSp>
        <p:nvGrpSpPr>
          <p:cNvPr id="153" name="Google Shape;153;p16"/>
          <p:cNvGrpSpPr/>
          <p:nvPr/>
        </p:nvGrpSpPr>
        <p:grpSpPr>
          <a:xfrm>
            <a:off x="634803" y="3482120"/>
            <a:ext cx="501168" cy="501168"/>
            <a:chOff x="0" y="0"/>
            <a:chExt cx="812800" cy="812800"/>
          </a:xfrm>
        </p:grpSpPr>
        <p:sp>
          <p:nvSpPr>
            <p:cNvPr id="154" name="Google Shape;15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6"/>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600" u="none" cap="none" strike="noStrike">
                  <a:solidFill>
                    <a:srgbClr val="000000"/>
                  </a:solidFill>
                  <a:latin typeface="Lato"/>
                  <a:ea typeface="Lato"/>
                  <a:cs typeface="Lato"/>
                  <a:sym typeface="Lato"/>
                </a:rPr>
                <a:t>1</a:t>
              </a:r>
              <a:endParaRPr/>
            </a:p>
          </p:txBody>
        </p:sp>
      </p:grpSp>
      <p:sp>
        <p:nvSpPr>
          <p:cNvPr id="156" name="Google Shape;156;p16"/>
          <p:cNvSpPr/>
          <p:nvPr/>
        </p:nvSpPr>
        <p:spPr>
          <a:xfrm>
            <a:off x="9144000" y="2857750"/>
            <a:ext cx="9144000" cy="3538412"/>
          </a:xfrm>
          <a:custGeom>
            <a:rect b="b" l="l" r="r" t="t"/>
            <a:pathLst>
              <a:path extrusionOk="0" h="1049140" w="2711198">
                <a:moveTo>
                  <a:pt x="0" y="0"/>
                </a:moveTo>
                <a:lnTo>
                  <a:pt x="2711198" y="0"/>
                </a:lnTo>
                <a:lnTo>
                  <a:pt x="2711198" y="1049140"/>
                </a:lnTo>
                <a:lnTo>
                  <a:pt x="0" y="1049140"/>
                </a:lnTo>
                <a:close/>
              </a:path>
            </a:pathLst>
          </a:custGeom>
          <a:solidFill>
            <a:srgbClr val="D0D3C5">
              <a:alpha val="80000"/>
            </a:srgbClr>
          </a:solidFill>
          <a:ln>
            <a:noFill/>
          </a:ln>
        </p:spPr>
      </p:sp>
      <p:grpSp>
        <p:nvGrpSpPr>
          <p:cNvPr id="157" name="Google Shape;157;p16"/>
          <p:cNvGrpSpPr/>
          <p:nvPr/>
        </p:nvGrpSpPr>
        <p:grpSpPr>
          <a:xfrm>
            <a:off x="9824545" y="3482120"/>
            <a:ext cx="501168" cy="501168"/>
            <a:chOff x="0" y="0"/>
            <a:chExt cx="812800" cy="812800"/>
          </a:xfrm>
        </p:grpSpPr>
        <p:sp>
          <p:nvSpPr>
            <p:cNvPr id="158" name="Google Shape;15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6"/>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600" u="none" cap="none" strike="noStrike">
                  <a:solidFill>
                    <a:srgbClr val="000000"/>
                  </a:solidFill>
                  <a:latin typeface="Lato"/>
                  <a:ea typeface="Lato"/>
                  <a:cs typeface="Lato"/>
                  <a:sym typeface="Lato"/>
                </a:rPr>
                <a:t>2</a:t>
              </a:r>
              <a:endParaRPr/>
            </a:p>
          </p:txBody>
        </p:sp>
      </p:grpSp>
      <p:sp>
        <p:nvSpPr>
          <p:cNvPr id="160" name="Google Shape;160;p16"/>
          <p:cNvSpPr txBox="1"/>
          <p:nvPr/>
        </p:nvSpPr>
        <p:spPr>
          <a:xfrm>
            <a:off x="634803" y="856916"/>
            <a:ext cx="16084800" cy="923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6000" u="none" cap="none" strike="noStrike">
                <a:solidFill>
                  <a:srgbClr val="000000"/>
                </a:solidFill>
              </a:rPr>
              <a:t>Our Products: Four Different Datasets</a:t>
            </a:r>
            <a:endParaRPr b="1" sz="6000"/>
          </a:p>
        </p:txBody>
      </p:sp>
      <p:sp>
        <p:nvSpPr>
          <p:cNvPr id="161" name="Google Shape;161;p16"/>
          <p:cNvSpPr txBox="1"/>
          <p:nvPr/>
        </p:nvSpPr>
        <p:spPr>
          <a:xfrm>
            <a:off x="798623" y="8038377"/>
            <a:ext cx="7439100" cy="19635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i="0" lang="en-US" sz="2200" u="none" cap="none" strike="noStrike">
                <a:solidFill>
                  <a:srgbClr val="FFFFFF"/>
                </a:solidFill>
              </a:rPr>
              <a:t>International Consumer Classification: 12 simple groups that work across Australia, Canada, Denmark, Finland, France, Germany, Italy, Japan, Mexico, Netherlands, New Zealand, Norway, Poland, Portugal, Spain, Sweden, Switzerland, UK, and the USA.</a:t>
            </a:r>
            <a:endParaRPr sz="2200"/>
          </a:p>
        </p:txBody>
      </p:sp>
      <p:sp>
        <p:nvSpPr>
          <p:cNvPr id="162" name="Google Shape;162;p16"/>
          <p:cNvSpPr txBox="1"/>
          <p:nvPr/>
        </p:nvSpPr>
        <p:spPr>
          <a:xfrm>
            <a:off x="1466034" y="7256824"/>
            <a:ext cx="64155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rPr>
              <a:t>ICC</a:t>
            </a:r>
            <a:endParaRPr b="1"/>
          </a:p>
        </p:txBody>
      </p:sp>
      <p:sp>
        <p:nvSpPr>
          <p:cNvPr id="163" name="Google Shape;163;p16"/>
          <p:cNvSpPr txBox="1"/>
          <p:nvPr/>
        </p:nvSpPr>
        <p:spPr>
          <a:xfrm>
            <a:off x="10589768" y="7297892"/>
            <a:ext cx="64155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rPr>
              <a:t>Kantar Interest Data</a:t>
            </a:r>
            <a:endParaRPr b="1"/>
          </a:p>
        </p:txBody>
      </p:sp>
      <p:sp>
        <p:nvSpPr>
          <p:cNvPr id="164" name="Google Shape;164;p16"/>
          <p:cNvSpPr txBox="1"/>
          <p:nvPr/>
        </p:nvSpPr>
        <p:spPr>
          <a:xfrm>
            <a:off x="10030469" y="8183649"/>
            <a:ext cx="7534200" cy="1557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i="0" lang="en-US" sz="2200" u="none" cap="none" strike="noStrike">
                <a:solidFill>
                  <a:srgbClr val="FFFFFF"/>
                </a:solidFill>
              </a:rPr>
              <a:t>Via our privacy-safe integration with Kantar Media, </a:t>
            </a:r>
            <a:endParaRPr sz="2200"/>
          </a:p>
          <a:p>
            <a:pPr indent="0" lvl="0" marL="0" marR="0" rtl="0" algn="l">
              <a:lnSpc>
                <a:spcPct val="119958"/>
              </a:lnSpc>
              <a:spcBef>
                <a:spcPts val="0"/>
              </a:spcBef>
              <a:spcAft>
                <a:spcPts val="0"/>
              </a:spcAft>
              <a:buNone/>
            </a:pPr>
            <a:r>
              <a:rPr i="0" lang="en-US" sz="2200" u="none" cap="none" strike="noStrike">
                <a:solidFill>
                  <a:srgbClr val="FFFFFF"/>
                </a:solidFill>
              </a:rPr>
              <a:t>NDR offers 444 unique interest and preference audiences. The data set is unified across the 4 Nordic countries in New Nordic Unified Taxonomy (NUNT).</a:t>
            </a:r>
            <a:endParaRPr sz="2200"/>
          </a:p>
        </p:txBody>
      </p:sp>
      <p:sp>
        <p:nvSpPr>
          <p:cNvPr id="165" name="Google Shape;165;p16"/>
          <p:cNvSpPr txBox="1"/>
          <p:nvPr/>
        </p:nvSpPr>
        <p:spPr>
          <a:xfrm>
            <a:off x="10589768" y="3410261"/>
            <a:ext cx="6947100" cy="1083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rPr>
              <a:t>Official Statistical Data </a:t>
            </a:r>
            <a:endParaRPr b="1"/>
          </a:p>
          <a:p>
            <a:pPr indent="0" lvl="0" marL="0" marR="0" rtl="0" algn="l">
              <a:lnSpc>
                <a:spcPct val="120000"/>
              </a:lnSpc>
              <a:spcBef>
                <a:spcPts val="0"/>
              </a:spcBef>
              <a:spcAft>
                <a:spcPts val="0"/>
              </a:spcAft>
              <a:buNone/>
            </a:pPr>
            <a:r>
              <a:rPr b="1" i="0" lang="en-US" sz="3200" u="none" cap="none" strike="noStrike">
                <a:solidFill>
                  <a:srgbClr val="FFFFFF"/>
                </a:solidFill>
              </a:rPr>
              <a:t>on Sociodemographics </a:t>
            </a:r>
            <a:endParaRPr b="1"/>
          </a:p>
        </p:txBody>
      </p:sp>
      <p:sp>
        <p:nvSpPr>
          <p:cNvPr id="166" name="Google Shape;166;p16"/>
          <p:cNvSpPr txBox="1"/>
          <p:nvPr/>
        </p:nvSpPr>
        <p:spPr>
          <a:xfrm>
            <a:off x="10030469" y="4781668"/>
            <a:ext cx="7740000" cy="12558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i="0" lang="en-US" sz="2400" u="none" cap="none" strike="noStrike">
                <a:solidFill>
                  <a:srgbClr val="000000"/>
                </a:solidFill>
              </a:rPr>
              <a:t>From partners like Insight One and governmental statistical offices, NDR offers data on lifestyle, life phases, income, family type, dwelling, savings and more. </a:t>
            </a:r>
            <a:endParaRPr/>
          </a:p>
        </p:txBody>
      </p:sp>
      <p:sp>
        <p:nvSpPr>
          <p:cNvPr id="167" name="Google Shape;167;p16"/>
          <p:cNvSpPr txBox="1"/>
          <p:nvPr/>
        </p:nvSpPr>
        <p:spPr>
          <a:xfrm>
            <a:off x="1398065" y="3523189"/>
            <a:ext cx="64155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rPr>
              <a:t>Mosaic™ </a:t>
            </a:r>
            <a:endParaRPr b="1"/>
          </a:p>
        </p:txBody>
      </p:sp>
      <p:sp>
        <p:nvSpPr>
          <p:cNvPr id="168" name="Google Shape;168;p16"/>
          <p:cNvSpPr txBox="1"/>
          <p:nvPr/>
        </p:nvSpPr>
        <p:spPr>
          <a:xfrm>
            <a:off x="885387" y="4419835"/>
            <a:ext cx="7534200" cy="16989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i="0" lang="en-US" sz="2400" u="none" cap="none" strike="noStrike">
                <a:solidFill>
                  <a:srgbClr val="000000"/>
                </a:solidFill>
              </a:rPr>
              <a:t>Via Insight One, NDR offers the most sophisticated consumer classification on the market. Mosaic™ links online audiences to customer CRM data and is a powerful segmentation tool.</a:t>
            </a:r>
            <a:endParaRPr/>
          </a:p>
        </p:txBody>
      </p:sp>
      <p:sp>
        <p:nvSpPr>
          <p:cNvPr id="169" name="Google Shape;169;p16"/>
          <p:cNvSpPr/>
          <p:nvPr/>
        </p:nvSpPr>
        <p:spPr>
          <a:xfrm>
            <a:off x="17133950" y="754366"/>
            <a:ext cx="1005067" cy="944763"/>
          </a:xfrm>
          <a:custGeom>
            <a:rect b="b" l="l" r="r" t="t"/>
            <a:pathLst>
              <a:path extrusionOk="0" h="944763" w="1005067">
                <a:moveTo>
                  <a:pt x="0" y="0"/>
                </a:moveTo>
                <a:lnTo>
                  <a:pt x="1005068" y="0"/>
                </a:lnTo>
                <a:lnTo>
                  <a:pt x="1005068" y="944763"/>
                </a:lnTo>
                <a:lnTo>
                  <a:pt x="0" y="944763"/>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7"/>
          <p:cNvSpPr/>
          <p:nvPr/>
        </p:nvSpPr>
        <p:spPr>
          <a:xfrm>
            <a:off x="-526700" y="0"/>
            <a:ext cx="19553467" cy="11143905"/>
          </a:xfrm>
          <a:custGeom>
            <a:rect b="b" l="l" r="r" t="t"/>
            <a:pathLst>
              <a:path extrusionOk="0" h="11116115" w="21081905">
                <a:moveTo>
                  <a:pt x="0" y="0"/>
                </a:moveTo>
                <a:lnTo>
                  <a:pt x="21081905" y="0"/>
                </a:lnTo>
                <a:lnTo>
                  <a:pt x="21081905" y="11116115"/>
                </a:lnTo>
                <a:lnTo>
                  <a:pt x="0" y="11116115"/>
                </a:lnTo>
                <a:close/>
              </a:path>
            </a:pathLst>
          </a:custGeom>
          <a:solidFill>
            <a:srgbClr val="FFFFFF"/>
          </a:solidFill>
          <a:ln>
            <a:noFill/>
          </a:ln>
        </p:spPr>
      </p:sp>
      <p:pic>
        <p:nvPicPr>
          <p:cNvPr id="175" name="Google Shape;175;p17"/>
          <p:cNvPicPr preferRelativeResize="0"/>
          <p:nvPr/>
        </p:nvPicPr>
        <p:blipFill rotWithShape="1">
          <a:blip r:embed="rId3">
            <a:alphaModFix/>
          </a:blip>
          <a:srcRect b="7490" l="0" r="674" t="7491"/>
          <a:stretch/>
        </p:blipFill>
        <p:spPr>
          <a:xfrm>
            <a:off x="9108447" y="0"/>
            <a:ext cx="9179553" cy="11144826"/>
          </a:xfrm>
          <a:prstGeom prst="rect">
            <a:avLst/>
          </a:prstGeom>
          <a:noFill/>
          <a:ln>
            <a:noFill/>
          </a:ln>
        </p:spPr>
      </p:pic>
      <p:sp>
        <p:nvSpPr>
          <p:cNvPr id="176" name="Google Shape;176;p17"/>
          <p:cNvSpPr/>
          <p:nvPr/>
        </p:nvSpPr>
        <p:spPr>
          <a:xfrm>
            <a:off x="1028700" y="7520277"/>
            <a:ext cx="3252495" cy="3252495"/>
          </a:xfrm>
          <a:custGeom>
            <a:rect b="b" l="l" r="r" t="t"/>
            <a:pathLst>
              <a:path extrusionOk="0" h="3252495" w="3252495">
                <a:moveTo>
                  <a:pt x="0" y="0"/>
                </a:moveTo>
                <a:lnTo>
                  <a:pt x="3252495" y="0"/>
                </a:lnTo>
                <a:lnTo>
                  <a:pt x="3252495" y="3252496"/>
                </a:lnTo>
                <a:lnTo>
                  <a:pt x="0" y="3252496"/>
                </a:lnTo>
                <a:lnTo>
                  <a:pt x="0" y="0"/>
                </a:lnTo>
                <a:close/>
              </a:path>
            </a:pathLst>
          </a:custGeom>
          <a:blipFill rotWithShape="1">
            <a:blip r:embed="rId4">
              <a:alphaModFix/>
            </a:blip>
            <a:stretch>
              <a:fillRect b="0" l="0" r="0" t="0"/>
            </a:stretch>
          </a:blipFill>
          <a:ln>
            <a:noFill/>
          </a:ln>
        </p:spPr>
      </p:sp>
      <p:sp>
        <p:nvSpPr>
          <p:cNvPr id="177" name="Google Shape;177;p17"/>
          <p:cNvSpPr/>
          <p:nvPr/>
        </p:nvSpPr>
        <p:spPr>
          <a:xfrm>
            <a:off x="4691465" y="8674143"/>
            <a:ext cx="1005067" cy="944763"/>
          </a:xfrm>
          <a:custGeom>
            <a:rect b="b" l="l" r="r" t="t"/>
            <a:pathLst>
              <a:path extrusionOk="0" h="944763" w="1005067">
                <a:moveTo>
                  <a:pt x="0" y="0"/>
                </a:moveTo>
                <a:lnTo>
                  <a:pt x="1005068" y="0"/>
                </a:lnTo>
                <a:lnTo>
                  <a:pt x="1005068" y="944763"/>
                </a:lnTo>
                <a:lnTo>
                  <a:pt x="0" y="944763"/>
                </a:lnTo>
                <a:lnTo>
                  <a:pt x="0" y="0"/>
                </a:lnTo>
                <a:close/>
              </a:path>
            </a:pathLst>
          </a:custGeom>
          <a:blipFill rotWithShape="1">
            <a:blip r:embed="rId5">
              <a:alphaModFix/>
            </a:blip>
            <a:stretch>
              <a:fillRect b="0" l="0" r="0" t="0"/>
            </a:stretch>
          </a:blipFill>
          <a:ln>
            <a:noFill/>
          </a:ln>
        </p:spPr>
      </p:sp>
      <p:sp>
        <p:nvSpPr>
          <p:cNvPr id="178" name="Google Shape;178;p17"/>
          <p:cNvSpPr txBox="1"/>
          <p:nvPr/>
        </p:nvSpPr>
        <p:spPr>
          <a:xfrm>
            <a:off x="926712" y="4314983"/>
            <a:ext cx="7290600" cy="3361200"/>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i="0" lang="en-US" sz="4200" u="none" cap="none" strike="noStrike">
                <a:solidFill>
                  <a:srgbClr val="000000"/>
                </a:solidFill>
              </a:rPr>
              <a:t>Mosaic by InsightOne is the </a:t>
            </a:r>
            <a:r>
              <a:rPr i="0" lang="en-US" sz="4200" u="none" cap="none" strike="noStrike">
                <a:solidFill>
                  <a:srgbClr val="B63F38"/>
                </a:solidFill>
              </a:rPr>
              <a:t>backbone</a:t>
            </a:r>
            <a:r>
              <a:rPr i="0" lang="en-US" sz="4200" u="none" cap="none" strike="noStrike">
                <a:solidFill>
                  <a:srgbClr val="000000"/>
                </a:solidFill>
              </a:rPr>
              <a:t> in all products and the “</a:t>
            </a:r>
            <a:r>
              <a:rPr i="0" lang="en-US" sz="4200" u="none" cap="none" strike="noStrike">
                <a:solidFill>
                  <a:srgbClr val="B63F38"/>
                </a:solidFill>
              </a:rPr>
              <a:t>currency</a:t>
            </a:r>
            <a:r>
              <a:rPr i="0" lang="en-US" sz="4200" u="none" cap="none" strike="noStrike">
                <a:solidFill>
                  <a:srgbClr val="000000"/>
                </a:solidFill>
              </a:rPr>
              <a:t>” for all our data collaborations in the Nordics.</a:t>
            </a:r>
            <a:endParaRPr sz="4200"/>
          </a:p>
        </p:txBody>
      </p:sp>
      <p:sp>
        <p:nvSpPr>
          <p:cNvPr id="179" name="Google Shape;179;p17"/>
          <p:cNvSpPr txBox="1"/>
          <p:nvPr/>
        </p:nvSpPr>
        <p:spPr>
          <a:xfrm>
            <a:off x="1028700" y="813575"/>
            <a:ext cx="6435000" cy="280770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1" i="0" lang="en-US" sz="8000" u="none" cap="none" strike="noStrike">
                <a:solidFill>
                  <a:srgbClr val="000000"/>
                </a:solidFill>
              </a:rPr>
              <a:t>Magical Mosaic™ </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8"/>
          <p:cNvSpPr/>
          <p:nvPr/>
        </p:nvSpPr>
        <p:spPr>
          <a:xfrm>
            <a:off x="526166" y="385939"/>
            <a:ext cx="1005067" cy="944763"/>
          </a:xfrm>
          <a:custGeom>
            <a:rect b="b" l="l" r="r" t="t"/>
            <a:pathLst>
              <a:path extrusionOk="0" h="944763" w="1005067">
                <a:moveTo>
                  <a:pt x="0" y="0"/>
                </a:moveTo>
                <a:lnTo>
                  <a:pt x="1005068" y="0"/>
                </a:lnTo>
                <a:lnTo>
                  <a:pt x="1005068" y="944763"/>
                </a:lnTo>
                <a:lnTo>
                  <a:pt x="0" y="944763"/>
                </a:lnTo>
                <a:lnTo>
                  <a:pt x="0" y="0"/>
                </a:lnTo>
                <a:close/>
              </a:path>
            </a:pathLst>
          </a:custGeom>
          <a:blipFill rotWithShape="1">
            <a:blip r:embed="rId3">
              <a:alphaModFix/>
            </a:blip>
            <a:stretch>
              <a:fillRect b="0" l="0" r="0" t="0"/>
            </a:stretch>
          </a:blipFill>
          <a:ln>
            <a:noFill/>
          </a:ln>
        </p:spPr>
      </p:sp>
      <p:pic>
        <p:nvPicPr>
          <p:cNvPr id="185" name="Google Shape;185;p18"/>
          <p:cNvPicPr preferRelativeResize="0"/>
          <p:nvPr/>
        </p:nvPicPr>
        <p:blipFill rotWithShape="1">
          <a:blip r:embed="rId4">
            <a:alphaModFix/>
          </a:blip>
          <a:srcRect b="0" l="19467" r="31780" t="0"/>
          <a:stretch/>
        </p:blipFill>
        <p:spPr>
          <a:xfrm>
            <a:off x="-222092" y="3505036"/>
            <a:ext cx="5878046" cy="6781964"/>
          </a:xfrm>
          <a:prstGeom prst="rect">
            <a:avLst/>
          </a:prstGeom>
          <a:noFill/>
          <a:ln>
            <a:noFill/>
          </a:ln>
        </p:spPr>
      </p:pic>
      <p:sp>
        <p:nvSpPr>
          <p:cNvPr id="186" name="Google Shape;186;p18"/>
          <p:cNvSpPr/>
          <p:nvPr/>
        </p:nvSpPr>
        <p:spPr>
          <a:xfrm rot="5400000">
            <a:off x="2348883" y="7130632"/>
            <a:ext cx="7315200" cy="64008"/>
          </a:xfrm>
          <a:custGeom>
            <a:rect b="b" l="l" r="r" t="t"/>
            <a:pathLst>
              <a:path extrusionOk="0" h="64008" w="7315200">
                <a:moveTo>
                  <a:pt x="0" y="0"/>
                </a:moveTo>
                <a:lnTo>
                  <a:pt x="7315200" y="0"/>
                </a:lnTo>
                <a:lnTo>
                  <a:pt x="7315200" y="64008"/>
                </a:lnTo>
                <a:lnTo>
                  <a:pt x="0" y="64008"/>
                </a:lnTo>
                <a:lnTo>
                  <a:pt x="0" y="0"/>
                </a:lnTo>
                <a:close/>
              </a:path>
            </a:pathLst>
          </a:custGeom>
          <a:blipFill rotWithShape="1">
            <a:blip r:embed="rId5">
              <a:alphaModFix/>
            </a:blip>
            <a:stretch>
              <a:fillRect b="0" l="0" r="0" t="0"/>
            </a:stretch>
          </a:blipFill>
          <a:ln>
            <a:noFill/>
          </a:ln>
        </p:spPr>
      </p:sp>
      <p:sp>
        <p:nvSpPr>
          <p:cNvPr id="187" name="Google Shape;187;p18"/>
          <p:cNvSpPr txBox="1"/>
          <p:nvPr/>
        </p:nvSpPr>
        <p:spPr>
          <a:xfrm>
            <a:off x="1028700" y="1594035"/>
            <a:ext cx="12940200" cy="123150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1" i="0" lang="en-US" sz="8000" u="none" cap="none" strike="noStrike">
                <a:solidFill>
                  <a:srgbClr val="000000"/>
                </a:solidFill>
              </a:rPr>
              <a:t>Lifestyles Matter</a:t>
            </a:r>
            <a:endParaRPr b="1"/>
          </a:p>
        </p:txBody>
      </p:sp>
      <p:sp>
        <p:nvSpPr>
          <p:cNvPr id="188" name="Google Shape;188;p18"/>
          <p:cNvSpPr txBox="1"/>
          <p:nvPr/>
        </p:nvSpPr>
        <p:spPr>
          <a:xfrm>
            <a:off x="11716515" y="1049006"/>
            <a:ext cx="5571300" cy="10341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000000"/>
                </a:solidFill>
              </a:rPr>
              <a:t>Three women. Same Age.</a:t>
            </a:r>
            <a:endParaRPr/>
          </a:p>
          <a:p>
            <a:pPr indent="0" lvl="0" marL="0" marR="0" rtl="0" algn="r">
              <a:lnSpc>
                <a:spcPct val="140014"/>
              </a:lnSpc>
              <a:spcBef>
                <a:spcPts val="0"/>
              </a:spcBef>
              <a:spcAft>
                <a:spcPts val="0"/>
              </a:spcAft>
              <a:buNone/>
            </a:pPr>
            <a:r>
              <a:rPr b="1" i="0" lang="en-US" sz="2799" u="none" cap="none" strike="noStrike">
                <a:solidFill>
                  <a:srgbClr val="000000"/>
                </a:solidFill>
              </a:rPr>
              <a:t>Very Different Lifestyles.</a:t>
            </a:r>
            <a:endParaRPr/>
          </a:p>
        </p:txBody>
      </p:sp>
      <p:sp>
        <p:nvSpPr>
          <p:cNvPr id="189" name="Google Shape;189;p18"/>
          <p:cNvSpPr txBox="1"/>
          <p:nvPr/>
        </p:nvSpPr>
        <p:spPr>
          <a:xfrm>
            <a:off x="435130" y="4106794"/>
            <a:ext cx="55713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rPr>
              <a:t>JOSEPHIN, 31 </a:t>
            </a:r>
            <a:endParaRPr b="1"/>
          </a:p>
        </p:txBody>
      </p:sp>
      <p:sp>
        <p:nvSpPr>
          <p:cNvPr id="190" name="Google Shape;190;p18"/>
          <p:cNvSpPr txBox="1"/>
          <p:nvPr/>
        </p:nvSpPr>
        <p:spPr>
          <a:xfrm>
            <a:off x="467134" y="4652690"/>
            <a:ext cx="55713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rPr>
              <a:t>Part-time Farmer</a:t>
            </a:r>
            <a:endParaRPr/>
          </a:p>
        </p:txBody>
      </p:sp>
      <p:sp>
        <p:nvSpPr>
          <p:cNvPr id="191" name="Google Shape;191;p18"/>
          <p:cNvSpPr txBox="1"/>
          <p:nvPr/>
        </p:nvSpPr>
        <p:spPr>
          <a:xfrm>
            <a:off x="-222092" y="6338412"/>
            <a:ext cx="5571300" cy="34716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i="0" lang="en-US" sz="2400" u="none" cap="none" strike="noStrike">
                <a:solidFill>
                  <a:srgbClr val="FFFFFF"/>
                </a:solidFill>
              </a:rPr>
              <a:t>Married to André, 35</a:t>
            </a:r>
            <a:endParaRPr/>
          </a:p>
          <a:p>
            <a:pPr indent="0" lvl="0" marL="0" marR="0" rtl="0" algn="r">
              <a:lnSpc>
                <a:spcPct val="139958"/>
              </a:lnSpc>
              <a:spcBef>
                <a:spcPts val="0"/>
              </a:spcBef>
              <a:spcAft>
                <a:spcPts val="0"/>
              </a:spcAft>
              <a:buNone/>
            </a:pPr>
            <a:r>
              <a:rPr i="0" lang="en-US" sz="2400" u="none" cap="none" strike="noStrike">
                <a:solidFill>
                  <a:srgbClr val="FFFFFF"/>
                </a:solidFill>
              </a:rPr>
              <a:t>Two kids, 1 and 3 years old</a:t>
            </a:r>
            <a:endParaRPr/>
          </a:p>
          <a:p>
            <a:pPr indent="0" lvl="0" marL="0" marR="0" rtl="0" algn="r">
              <a:lnSpc>
                <a:spcPct val="139958"/>
              </a:lnSpc>
              <a:spcBef>
                <a:spcPts val="0"/>
              </a:spcBef>
              <a:spcAft>
                <a:spcPts val="0"/>
              </a:spcAft>
              <a:buNone/>
            </a:pPr>
            <a:r>
              <a:rPr i="0" lang="en-US" sz="2400" u="none" cap="none" strike="noStrike">
                <a:solidFill>
                  <a:srgbClr val="FFFFFF"/>
                </a:solidFill>
              </a:rPr>
              <a:t>Farm in the countryside</a:t>
            </a:r>
            <a:endParaRPr/>
          </a:p>
          <a:p>
            <a:pPr indent="0" lvl="0" marL="0" marR="0" rtl="0" algn="r">
              <a:lnSpc>
                <a:spcPct val="139958"/>
              </a:lnSpc>
              <a:spcBef>
                <a:spcPts val="0"/>
              </a:spcBef>
              <a:spcAft>
                <a:spcPts val="0"/>
              </a:spcAft>
              <a:buNone/>
            </a:pPr>
            <a:r>
              <a:rPr i="0" lang="en-US" sz="2400" u="none" cap="none" strike="noStrike">
                <a:solidFill>
                  <a:srgbClr val="FFFFFF"/>
                </a:solidFill>
              </a:rPr>
              <a:t>Part-time accountant</a:t>
            </a:r>
            <a:endParaRPr/>
          </a:p>
          <a:p>
            <a:pPr indent="0" lvl="0" marL="0" marR="0" rtl="0" algn="r">
              <a:lnSpc>
                <a:spcPct val="139958"/>
              </a:lnSpc>
              <a:spcBef>
                <a:spcPts val="0"/>
              </a:spcBef>
              <a:spcAft>
                <a:spcPts val="0"/>
              </a:spcAft>
              <a:buNone/>
            </a:pPr>
            <a:r>
              <a:rPr i="0" lang="en-US" sz="2400" u="none" cap="none" strike="noStrike">
                <a:solidFill>
                  <a:srgbClr val="FFFFFF"/>
                </a:solidFill>
              </a:rPr>
              <a:t>Local community theatre</a:t>
            </a:r>
            <a:endParaRPr/>
          </a:p>
          <a:p>
            <a:pPr indent="0" lvl="0" marL="0" marR="0" rtl="0" algn="r">
              <a:lnSpc>
                <a:spcPct val="139958"/>
              </a:lnSpc>
              <a:spcBef>
                <a:spcPts val="0"/>
              </a:spcBef>
              <a:spcAft>
                <a:spcPts val="0"/>
              </a:spcAft>
              <a:buNone/>
            </a:pPr>
            <a:r>
              <a:rPr i="0" lang="en-US" sz="2400" u="none" cap="none" strike="noStrike">
                <a:solidFill>
                  <a:srgbClr val="FFFFFF"/>
                </a:solidFill>
              </a:rPr>
              <a:t>Own a 2017 Nissan Navara</a:t>
            </a:r>
            <a:endParaRPr/>
          </a:p>
          <a:p>
            <a:pPr indent="0" lvl="0" marL="0" marR="0" rtl="0" algn="r">
              <a:lnSpc>
                <a:spcPct val="139958"/>
              </a:lnSpc>
              <a:spcBef>
                <a:spcPts val="0"/>
              </a:spcBef>
              <a:spcAft>
                <a:spcPts val="0"/>
              </a:spcAft>
              <a:buNone/>
            </a:pPr>
            <a:r>
              <a:rPr i="0" lang="en-US" sz="2400" u="none" cap="none" strike="noStrike">
                <a:solidFill>
                  <a:srgbClr val="FFFFFF"/>
                </a:solidFill>
              </a:rPr>
              <a:t> </a:t>
            </a:r>
            <a:endParaRPr/>
          </a:p>
        </p:txBody>
      </p:sp>
      <p:sp>
        <p:nvSpPr>
          <p:cNvPr id="192" name="Google Shape;192;p18"/>
          <p:cNvSpPr/>
          <p:nvPr/>
        </p:nvSpPr>
        <p:spPr>
          <a:xfrm rot="5400000">
            <a:off x="8673494" y="7130632"/>
            <a:ext cx="7315200" cy="64008"/>
          </a:xfrm>
          <a:custGeom>
            <a:rect b="b" l="l" r="r" t="t"/>
            <a:pathLst>
              <a:path extrusionOk="0" h="64008" w="7315200">
                <a:moveTo>
                  <a:pt x="0" y="0"/>
                </a:moveTo>
                <a:lnTo>
                  <a:pt x="7315200" y="0"/>
                </a:lnTo>
                <a:lnTo>
                  <a:pt x="7315200" y="64008"/>
                </a:lnTo>
                <a:lnTo>
                  <a:pt x="0" y="6400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9"/>
          <p:cNvSpPr/>
          <p:nvPr/>
        </p:nvSpPr>
        <p:spPr>
          <a:xfrm>
            <a:off x="526166" y="385939"/>
            <a:ext cx="1005067" cy="944763"/>
          </a:xfrm>
          <a:custGeom>
            <a:rect b="b" l="l" r="r" t="t"/>
            <a:pathLst>
              <a:path extrusionOk="0" h="944763" w="1005067">
                <a:moveTo>
                  <a:pt x="0" y="0"/>
                </a:moveTo>
                <a:lnTo>
                  <a:pt x="1005068" y="0"/>
                </a:lnTo>
                <a:lnTo>
                  <a:pt x="1005068" y="944763"/>
                </a:lnTo>
                <a:lnTo>
                  <a:pt x="0" y="944763"/>
                </a:lnTo>
                <a:lnTo>
                  <a:pt x="0" y="0"/>
                </a:lnTo>
                <a:close/>
              </a:path>
            </a:pathLst>
          </a:custGeom>
          <a:blipFill rotWithShape="1">
            <a:blip r:embed="rId3">
              <a:alphaModFix/>
            </a:blip>
            <a:stretch>
              <a:fillRect b="0" l="0" r="0" t="0"/>
            </a:stretch>
          </a:blipFill>
          <a:ln>
            <a:noFill/>
          </a:ln>
        </p:spPr>
      </p:sp>
      <p:pic>
        <p:nvPicPr>
          <p:cNvPr id="198" name="Google Shape;198;p19"/>
          <p:cNvPicPr preferRelativeResize="0"/>
          <p:nvPr/>
        </p:nvPicPr>
        <p:blipFill rotWithShape="1">
          <a:blip r:embed="rId4">
            <a:alphaModFix/>
          </a:blip>
          <a:srcRect b="0" l="19467" r="31780" t="0"/>
          <a:stretch/>
        </p:blipFill>
        <p:spPr>
          <a:xfrm>
            <a:off x="-222092" y="3505036"/>
            <a:ext cx="5878046" cy="6781964"/>
          </a:xfrm>
          <a:prstGeom prst="rect">
            <a:avLst/>
          </a:prstGeom>
          <a:noFill/>
          <a:ln>
            <a:noFill/>
          </a:ln>
        </p:spPr>
      </p:pic>
      <p:sp>
        <p:nvSpPr>
          <p:cNvPr id="199" name="Google Shape;199;p19"/>
          <p:cNvSpPr/>
          <p:nvPr/>
        </p:nvSpPr>
        <p:spPr>
          <a:xfrm rot="5400000">
            <a:off x="2348883" y="7130632"/>
            <a:ext cx="7315200" cy="64008"/>
          </a:xfrm>
          <a:custGeom>
            <a:rect b="b" l="l" r="r" t="t"/>
            <a:pathLst>
              <a:path extrusionOk="0" h="64008" w="7315200">
                <a:moveTo>
                  <a:pt x="0" y="0"/>
                </a:moveTo>
                <a:lnTo>
                  <a:pt x="7315200" y="0"/>
                </a:lnTo>
                <a:lnTo>
                  <a:pt x="7315200" y="64008"/>
                </a:lnTo>
                <a:lnTo>
                  <a:pt x="0" y="64008"/>
                </a:lnTo>
                <a:lnTo>
                  <a:pt x="0" y="0"/>
                </a:lnTo>
                <a:close/>
              </a:path>
            </a:pathLst>
          </a:custGeom>
          <a:blipFill rotWithShape="1">
            <a:blip r:embed="rId5">
              <a:alphaModFix/>
            </a:blip>
            <a:stretch>
              <a:fillRect b="0" l="0" r="0" t="0"/>
            </a:stretch>
          </a:blipFill>
          <a:ln>
            <a:noFill/>
          </a:ln>
        </p:spPr>
      </p:sp>
      <p:sp>
        <p:nvSpPr>
          <p:cNvPr id="200" name="Google Shape;200;p19"/>
          <p:cNvSpPr txBox="1"/>
          <p:nvPr/>
        </p:nvSpPr>
        <p:spPr>
          <a:xfrm>
            <a:off x="1028700" y="1594035"/>
            <a:ext cx="12940200" cy="123150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1" i="0" lang="en-US" sz="8000" u="none" cap="none" strike="noStrike">
                <a:solidFill>
                  <a:srgbClr val="000000"/>
                </a:solidFill>
              </a:rPr>
              <a:t>Lifestyles Matter</a:t>
            </a:r>
            <a:endParaRPr b="1"/>
          </a:p>
        </p:txBody>
      </p:sp>
      <p:sp>
        <p:nvSpPr>
          <p:cNvPr id="201" name="Google Shape;201;p19"/>
          <p:cNvSpPr txBox="1"/>
          <p:nvPr/>
        </p:nvSpPr>
        <p:spPr>
          <a:xfrm>
            <a:off x="11853465" y="1083231"/>
            <a:ext cx="5571300" cy="10341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000000"/>
                </a:solidFill>
                <a:latin typeface="Lato"/>
                <a:ea typeface="Lato"/>
                <a:cs typeface="Lato"/>
                <a:sym typeface="Lato"/>
              </a:rPr>
              <a:t>Three women. Same Age.</a:t>
            </a:r>
            <a:endParaRPr/>
          </a:p>
          <a:p>
            <a:pPr indent="0" lvl="0" marL="0" marR="0" rtl="0" algn="r">
              <a:lnSpc>
                <a:spcPct val="140014"/>
              </a:lnSpc>
              <a:spcBef>
                <a:spcPts val="0"/>
              </a:spcBef>
              <a:spcAft>
                <a:spcPts val="0"/>
              </a:spcAft>
              <a:buNone/>
            </a:pPr>
            <a:r>
              <a:rPr b="1" i="0" lang="en-US" sz="2799" u="none" cap="none" strike="noStrike">
                <a:solidFill>
                  <a:srgbClr val="000000"/>
                </a:solidFill>
                <a:latin typeface="Lato"/>
                <a:ea typeface="Lato"/>
                <a:cs typeface="Lato"/>
                <a:sym typeface="Lato"/>
              </a:rPr>
              <a:t>Very Different Lifestyles.</a:t>
            </a:r>
            <a:endParaRPr/>
          </a:p>
        </p:txBody>
      </p:sp>
      <p:sp>
        <p:nvSpPr>
          <p:cNvPr id="202" name="Google Shape;202;p19"/>
          <p:cNvSpPr txBox="1"/>
          <p:nvPr/>
        </p:nvSpPr>
        <p:spPr>
          <a:xfrm>
            <a:off x="620493" y="4004140"/>
            <a:ext cx="55713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rPr>
              <a:t>JOSEPHIN, 31 </a:t>
            </a:r>
            <a:endParaRPr b="1"/>
          </a:p>
        </p:txBody>
      </p:sp>
      <p:sp>
        <p:nvSpPr>
          <p:cNvPr id="203" name="Google Shape;203;p19"/>
          <p:cNvSpPr txBox="1"/>
          <p:nvPr/>
        </p:nvSpPr>
        <p:spPr>
          <a:xfrm>
            <a:off x="620493" y="4521404"/>
            <a:ext cx="55713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rPr>
              <a:t>Part-time Farmer</a:t>
            </a:r>
            <a:endParaRPr/>
          </a:p>
        </p:txBody>
      </p:sp>
      <p:sp>
        <p:nvSpPr>
          <p:cNvPr id="204" name="Google Shape;204;p19"/>
          <p:cNvSpPr txBox="1"/>
          <p:nvPr/>
        </p:nvSpPr>
        <p:spPr>
          <a:xfrm>
            <a:off x="-222092" y="6338412"/>
            <a:ext cx="5571300" cy="34716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i="0" lang="en-US" sz="2400" u="none" cap="none" strike="noStrike">
                <a:solidFill>
                  <a:srgbClr val="FFFFFF"/>
                </a:solidFill>
              </a:rPr>
              <a:t>Married to André, 35</a:t>
            </a:r>
            <a:endParaRPr/>
          </a:p>
          <a:p>
            <a:pPr indent="0" lvl="0" marL="0" marR="0" rtl="0" algn="r">
              <a:lnSpc>
                <a:spcPct val="139958"/>
              </a:lnSpc>
              <a:spcBef>
                <a:spcPts val="0"/>
              </a:spcBef>
              <a:spcAft>
                <a:spcPts val="0"/>
              </a:spcAft>
              <a:buNone/>
            </a:pPr>
            <a:r>
              <a:rPr i="0" lang="en-US" sz="2400" u="none" cap="none" strike="noStrike">
                <a:solidFill>
                  <a:srgbClr val="FFFFFF"/>
                </a:solidFill>
              </a:rPr>
              <a:t>Two kids, 1 and 3 years old</a:t>
            </a:r>
            <a:endParaRPr/>
          </a:p>
          <a:p>
            <a:pPr indent="0" lvl="0" marL="0" marR="0" rtl="0" algn="r">
              <a:lnSpc>
                <a:spcPct val="139958"/>
              </a:lnSpc>
              <a:spcBef>
                <a:spcPts val="0"/>
              </a:spcBef>
              <a:spcAft>
                <a:spcPts val="0"/>
              </a:spcAft>
              <a:buNone/>
            </a:pPr>
            <a:r>
              <a:rPr i="0" lang="en-US" sz="2400" u="none" cap="none" strike="noStrike">
                <a:solidFill>
                  <a:srgbClr val="FFFFFF"/>
                </a:solidFill>
              </a:rPr>
              <a:t>Farm in the countryside</a:t>
            </a:r>
            <a:endParaRPr/>
          </a:p>
          <a:p>
            <a:pPr indent="0" lvl="0" marL="0" marR="0" rtl="0" algn="r">
              <a:lnSpc>
                <a:spcPct val="139958"/>
              </a:lnSpc>
              <a:spcBef>
                <a:spcPts val="0"/>
              </a:spcBef>
              <a:spcAft>
                <a:spcPts val="0"/>
              </a:spcAft>
              <a:buNone/>
            </a:pPr>
            <a:r>
              <a:rPr i="0" lang="en-US" sz="2400" u="none" cap="none" strike="noStrike">
                <a:solidFill>
                  <a:srgbClr val="FFFFFF"/>
                </a:solidFill>
              </a:rPr>
              <a:t>Part-time accountant</a:t>
            </a:r>
            <a:endParaRPr/>
          </a:p>
          <a:p>
            <a:pPr indent="0" lvl="0" marL="0" marR="0" rtl="0" algn="r">
              <a:lnSpc>
                <a:spcPct val="139958"/>
              </a:lnSpc>
              <a:spcBef>
                <a:spcPts val="0"/>
              </a:spcBef>
              <a:spcAft>
                <a:spcPts val="0"/>
              </a:spcAft>
              <a:buNone/>
            </a:pPr>
            <a:r>
              <a:rPr i="0" lang="en-US" sz="2400" u="none" cap="none" strike="noStrike">
                <a:solidFill>
                  <a:srgbClr val="FFFFFF"/>
                </a:solidFill>
              </a:rPr>
              <a:t>Local community theatre</a:t>
            </a:r>
            <a:endParaRPr/>
          </a:p>
          <a:p>
            <a:pPr indent="0" lvl="0" marL="0" marR="0" rtl="0" algn="r">
              <a:lnSpc>
                <a:spcPct val="139958"/>
              </a:lnSpc>
              <a:spcBef>
                <a:spcPts val="0"/>
              </a:spcBef>
              <a:spcAft>
                <a:spcPts val="0"/>
              </a:spcAft>
              <a:buNone/>
            </a:pPr>
            <a:r>
              <a:rPr i="0" lang="en-US" sz="2400" u="none" cap="none" strike="noStrike">
                <a:solidFill>
                  <a:srgbClr val="FFFFFF"/>
                </a:solidFill>
              </a:rPr>
              <a:t>Own a 2017 Nissan Navara</a:t>
            </a:r>
            <a:endParaRPr/>
          </a:p>
          <a:p>
            <a:pPr indent="0" lvl="0" marL="0" marR="0" rtl="0" algn="r">
              <a:lnSpc>
                <a:spcPct val="139958"/>
              </a:lnSpc>
              <a:spcBef>
                <a:spcPts val="0"/>
              </a:spcBef>
              <a:spcAft>
                <a:spcPts val="0"/>
              </a:spcAft>
              <a:buNone/>
            </a:pPr>
            <a:r>
              <a:rPr i="0" lang="en-US" sz="2400" u="none" cap="none" strike="noStrike">
                <a:solidFill>
                  <a:srgbClr val="FFFFFF"/>
                </a:solidFill>
              </a:rPr>
              <a:t> </a:t>
            </a:r>
            <a:endParaRPr/>
          </a:p>
        </p:txBody>
      </p:sp>
      <p:pic>
        <p:nvPicPr>
          <p:cNvPr id="205" name="Google Shape;205;p19"/>
          <p:cNvPicPr preferRelativeResize="0"/>
          <p:nvPr/>
        </p:nvPicPr>
        <p:blipFill rotWithShape="1">
          <a:blip r:embed="rId6">
            <a:alphaModFix/>
          </a:blip>
          <a:srcRect b="0" l="8509" r="8508" t="0"/>
          <a:stretch/>
        </p:blipFill>
        <p:spPr>
          <a:xfrm>
            <a:off x="6357012" y="3505036"/>
            <a:ext cx="5627753" cy="6781964"/>
          </a:xfrm>
          <a:prstGeom prst="rect">
            <a:avLst/>
          </a:prstGeom>
          <a:noFill/>
          <a:ln>
            <a:noFill/>
          </a:ln>
        </p:spPr>
      </p:pic>
      <p:sp>
        <p:nvSpPr>
          <p:cNvPr id="206" name="Google Shape;206;p19"/>
          <p:cNvSpPr/>
          <p:nvPr/>
        </p:nvSpPr>
        <p:spPr>
          <a:xfrm rot="5400000">
            <a:off x="8673494" y="7130632"/>
            <a:ext cx="7315200" cy="64008"/>
          </a:xfrm>
          <a:custGeom>
            <a:rect b="b" l="l" r="r" t="t"/>
            <a:pathLst>
              <a:path extrusionOk="0" h="64008" w="7315200">
                <a:moveTo>
                  <a:pt x="0" y="0"/>
                </a:moveTo>
                <a:lnTo>
                  <a:pt x="7315200" y="0"/>
                </a:lnTo>
                <a:lnTo>
                  <a:pt x="7315200" y="64008"/>
                </a:lnTo>
                <a:lnTo>
                  <a:pt x="0" y="64008"/>
                </a:lnTo>
                <a:lnTo>
                  <a:pt x="0" y="0"/>
                </a:lnTo>
                <a:close/>
              </a:path>
            </a:pathLst>
          </a:custGeom>
          <a:blipFill rotWithShape="1">
            <a:blip r:embed="rId5">
              <a:alphaModFix/>
            </a:blip>
            <a:stretch>
              <a:fillRect b="0" l="0" r="0" t="0"/>
            </a:stretch>
          </a:blipFill>
          <a:ln>
            <a:noFill/>
          </a:ln>
        </p:spPr>
      </p:sp>
      <p:sp>
        <p:nvSpPr>
          <p:cNvPr id="207" name="Google Shape;207;p19"/>
          <p:cNvSpPr txBox="1"/>
          <p:nvPr/>
        </p:nvSpPr>
        <p:spPr>
          <a:xfrm>
            <a:off x="6727738" y="4004140"/>
            <a:ext cx="55713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rPr>
              <a:t>ANNA, 32</a:t>
            </a:r>
            <a:endParaRPr b="1"/>
          </a:p>
        </p:txBody>
      </p:sp>
      <p:sp>
        <p:nvSpPr>
          <p:cNvPr id="208" name="Google Shape;208;p19"/>
          <p:cNvSpPr txBox="1"/>
          <p:nvPr/>
        </p:nvSpPr>
        <p:spPr>
          <a:xfrm>
            <a:off x="6727738" y="4521404"/>
            <a:ext cx="55713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000000"/>
                </a:solidFill>
              </a:rPr>
              <a:t>Medical Practitioner</a:t>
            </a:r>
            <a:endParaRPr b="1"/>
          </a:p>
        </p:txBody>
      </p:sp>
      <p:sp>
        <p:nvSpPr>
          <p:cNvPr id="209" name="Google Shape;209;p19"/>
          <p:cNvSpPr txBox="1"/>
          <p:nvPr/>
        </p:nvSpPr>
        <p:spPr>
          <a:xfrm>
            <a:off x="6191846" y="6338412"/>
            <a:ext cx="5571300" cy="39885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i="0" lang="en-US" sz="2400" u="none" cap="none" strike="noStrike">
                <a:solidFill>
                  <a:srgbClr val="000000"/>
                </a:solidFill>
              </a:rPr>
              <a:t>Married to Ivan, 41</a:t>
            </a:r>
            <a:endParaRPr/>
          </a:p>
          <a:p>
            <a:pPr indent="0" lvl="0" marL="0" marR="0" rtl="0" algn="r">
              <a:lnSpc>
                <a:spcPct val="139958"/>
              </a:lnSpc>
              <a:spcBef>
                <a:spcPts val="0"/>
              </a:spcBef>
              <a:spcAft>
                <a:spcPts val="0"/>
              </a:spcAft>
              <a:buNone/>
            </a:pPr>
            <a:r>
              <a:rPr i="0" lang="en-US" sz="2400" u="none" cap="none" strike="noStrike">
                <a:solidFill>
                  <a:srgbClr val="000000"/>
                </a:solidFill>
              </a:rPr>
              <a:t>Pregnant with first child</a:t>
            </a:r>
            <a:endParaRPr/>
          </a:p>
          <a:p>
            <a:pPr indent="0" lvl="0" marL="0" marR="0" rtl="0" algn="r">
              <a:lnSpc>
                <a:spcPct val="139958"/>
              </a:lnSpc>
              <a:spcBef>
                <a:spcPts val="0"/>
              </a:spcBef>
              <a:spcAft>
                <a:spcPts val="0"/>
              </a:spcAft>
              <a:buNone/>
            </a:pPr>
            <a:r>
              <a:rPr i="0" lang="en-US" sz="2400" u="none" cap="none" strike="noStrike">
                <a:solidFill>
                  <a:srgbClr val="000000"/>
                </a:solidFill>
              </a:rPr>
              <a:t>Lives in a semi-detached house </a:t>
            </a:r>
            <a:endParaRPr/>
          </a:p>
          <a:p>
            <a:pPr indent="0" lvl="0" marL="0" marR="0" rtl="0" algn="r">
              <a:lnSpc>
                <a:spcPct val="139958"/>
              </a:lnSpc>
              <a:spcBef>
                <a:spcPts val="0"/>
              </a:spcBef>
              <a:spcAft>
                <a:spcPts val="0"/>
              </a:spcAft>
              <a:buNone/>
            </a:pPr>
            <a:r>
              <a:rPr i="0" lang="en-US" sz="2400" u="none" cap="none" strike="noStrike">
                <a:solidFill>
                  <a:srgbClr val="000000"/>
                </a:solidFill>
              </a:rPr>
              <a:t>in the suburbs</a:t>
            </a:r>
            <a:endParaRPr/>
          </a:p>
          <a:p>
            <a:pPr indent="0" lvl="0" marL="0" marR="0" rtl="0" algn="r">
              <a:lnSpc>
                <a:spcPct val="139958"/>
              </a:lnSpc>
              <a:spcBef>
                <a:spcPts val="0"/>
              </a:spcBef>
              <a:spcAft>
                <a:spcPts val="0"/>
              </a:spcAft>
              <a:buNone/>
            </a:pPr>
            <a:r>
              <a:rPr i="0" lang="en-US" sz="2400" u="none" cap="none" strike="noStrike">
                <a:solidFill>
                  <a:srgbClr val="000000"/>
                </a:solidFill>
              </a:rPr>
              <a:t>Practices yoga and meditation</a:t>
            </a:r>
            <a:endParaRPr/>
          </a:p>
          <a:p>
            <a:pPr indent="0" lvl="0" marL="0" marR="0" rtl="0" algn="r">
              <a:lnSpc>
                <a:spcPct val="139958"/>
              </a:lnSpc>
              <a:spcBef>
                <a:spcPts val="0"/>
              </a:spcBef>
              <a:spcAft>
                <a:spcPts val="0"/>
              </a:spcAft>
              <a:buNone/>
            </a:pPr>
            <a:r>
              <a:rPr i="0" lang="en-US" sz="2400" u="none" cap="none" strike="noStrike">
                <a:solidFill>
                  <a:srgbClr val="000000"/>
                </a:solidFill>
              </a:rPr>
              <a:t>Own a 2014 Honda CR-V</a:t>
            </a:r>
            <a:endParaRPr/>
          </a:p>
          <a:p>
            <a:pPr indent="0" lvl="0" marL="0" marR="0" rtl="0" algn="r">
              <a:lnSpc>
                <a:spcPct val="139958"/>
              </a:lnSpc>
              <a:spcBef>
                <a:spcPts val="0"/>
              </a:spcBef>
              <a:spcAft>
                <a:spcPts val="0"/>
              </a:spcAft>
              <a:buNone/>
            </a:pPr>
            <a:r>
              <a:rPr i="0" lang="en-US" sz="2400" u="none" cap="none" strike="noStrike">
                <a:solidFill>
                  <a:srgbClr val="000000"/>
                </a:solidFill>
              </a:rPr>
              <a:t>Saving for an electric car </a:t>
            </a:r>
            <a:endParaRPr/>
          </a:p>
          <a:p>
            <a:pPr indent="0" lvl="0" marL="0" marR="0" rtl="0" algn="r">
              <a:lnSpc>
                <a:spcPct val="139958"/>
              </a:lnSpc>
              <a:spcBef>
                <a:spcPts val="0"/>
              </a:spcBef>
              <a:spcAft>
                <a:spcPts val="0"/>
              </a:spcAft>
              <a:buNone/>
            </a:pPr>
            <a:r>
              <a:rPr i="0" lang="en-US" sz="2400" u="none" cap="none" strike="noStrike">
                <a:solidFill>
                  <a:srgbClr val="000000"/>
                </a:solidFill>
              </a:rPr>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0"/>
          <p:cNvSpPr/>
          <p:nvPr/>
        </p:nvSpPr>
        <p:spPr>
          <a:xfrm>
            <a:off x="526166" y="385939"/>
            <a:ext cx="1005067" cy="944763"/>
          </a:xfrm>
          <a:custGeom>
            <a:rect b="b" l="l" r="r" t="t"/>
            <a:pathLst>
              <a:path extrusionOk="0" h="944763" w="1005067">
                <a:moveTo>
                  <a:pt x="0" y="0"/>
                </a:moveTo>
                <a:lnTo>
                  <a:pt x="1005068" y="0"/>
                </a:lnTo>
                <a:lnTo>
                  <a:pt x="1005068" y="944763"/>
                </a:lnTo>
                <a:lnTo>
                  <a:pt x="0" y="944763"/>
                </a:lnTo>
                <a:lnTo>
                  <a:pt x="0" y="0"/>
                </a:lnTo>
                <a:close/>
              </a:path>
            </a:pathLst>
          </a:custGeom>
          <a:blipFill rotWithShape="1">
            <a:blip r:embed="rId3">
              <a:alphaModFix/>
            </a:blip>
            <a:stretch>
              <a:fillRect b="0" l="0" r="0" t="0"/>
            </a:stretch>
          </a:blipFill>
          <a:ln>
            <a:noFill/>
          </a:ln>
        </p:spPr>
      </p:sp>
      <p:pic>
        <p:nvPicPr>
          <p:cNvPr id="215" name="Google Shape;215;p20"/>
          <p:cNvPicPr preferRelativeResize="0"/>
          <p:nvPr/>
        </p:nvPicPr>
        <p:blipFill rotWithShape="1">
          <a:blip r:embed="rId4">
            <a:alphaModFix/>
          </a:blip>
          <a:srcRect b="0" l="19467" r="31780" t="0"/>
          <a:stretch/>
        </p:blipFill>
        <p:spPr>
          <a:xfrm>
            <a:off x="-222092" y="3505036"/>
            <a:ext cx="5878046" cy="6781964"/>
          </a:xfrm>
          <a:prstGeom prst="rect">
            <a:avLst/>
          </a:prstGeom>
          <a:noFill/>
          <a:ln>
            <a:noFill/>
          </a:ln>
        </p:spPr>
      </p:pic>
      <p:sp>
        <p:nvSpPr>
          <p:cNvPr id="216" name="Google Shape;216;p20"/>
          <p:cNvSpPr/>
          <p:nvPr/>
        </p:nvSpPr>
        <p:spPr>
          <a:xfrm rot="5400000">
            <a:off x="2348883" y="7130632"/>
            <a:ext cx="7315200" cy="64008"/>
          </a:xfrm>
          <a:custGeom>
            <a:rect b="b" l="l" r="r" t="t"/>
            <a:pathLst>
              <a:path extrusionOk="0" h="64008" w="7315200">
                <a:moveTo>
                  <a:pt x="0" y="0"/>
                </a:moveTo>
                <a:lnTo>
                  <a:pt x="7315200" y="0"/>
                </a:lnTo>
                <a:lnTo>
                  <a:pt x="7315200" y="64008"/>
                </a:lnTo>
                <a:lnTo>
                  <a:pt x="0" y="64008"/>
                </a:lnTo>
                <a:lnTo>
                  <a:pt x="0" y="0"/>
                </a:lnTo>
                <a:close/>
              </a:path>
            </a:pathLst>
          </a:custGeom>
          <a:blipFill rotWithShape="1">
            <a:blip r:embed="rId5">
              <a:alphaModFix/>
            </a:blip>
            <a:stretch>
              <a:fillRect b="0" l="0" r="0" t="0"/>
            </a:stretch>
          </a:blipFill>
          <a:ln>
            <a:noFill/>
          </a:ln>
        </p:spPr>
      </p:sp>
      <p:pic>
        <p:nvPicPr>
          <p:cNvPr id="217" name="Google Shape;217;p20"/>
          <p:cNvPicPr preferRelativeResize="0"/>
          <p:nvPr/>
        </p:nvPicPr>
        <p:blipFill rotWithShape="1">
          <a:blip r:embed="rId6">
            <a:alphaModFix/>
          </a:blip>
          <a:srcRect b="0" l="8509" r="8508" t="0"/>
          <a:stretch/>
        </p:blipFill>
        <p:spPr>
          <a:xfrm>
            <a:off x="6357012" y="3505036"/>
            <a:ext cx="5627753" cy="6781964"/>
          </a:xfrm>
          <a:prstGeom prst="rect">
            <a:avLst/>
          </a:prstGeom>
          <a:noFill/>
          <a:ln>
            <a:noFill/>
          </a:ln>
        </p:spPr>
      </p:pic>
      <p:sp>
        <p:nvSpPr>
          <p:cNvPr id="218" name="Google Shape;218;p20"/>
          <p:cNvSpPr/>
          <p:nvPr/>
        </p:nvSpPr>
        <p:spPr>
          <a:xfrm rot="5400000">
            <a:off x="8673494" y="7130632"/>
            <a:ext cx="7315200" cy="64008"/>
          </a:xfrm>
          <a:custGeom>
            <a:rect b="b" l="l" r="r" t="t"/>
            <a:pathLst>
              <a:path extrusionOk="0" h="64008" w="7315200">
                <a:moveTo>
                  <a:pt x="0" y="0"/>
                </a:moveTo>
                <a:lnTo>
                  <a:pt x="7315200" y="0"/>
                </a:lnTo>
                <a:lnTo>
                  <a:pt x="7315200" y="64008"/>
                </a:lnTo>
                <a:lnTo>
                  <a:pt x="0" y="64008"/>
                </a:lnTo>
                <a:lnTo>
                  <a:pt x="0" y="0"/>
                </a:lnTo>
                <a:close/>
              </a:path>
            </a:pathLst>
          </a:custGeom>
          <a:blipFill rotWithShape="1">
            <a:blip r:embed="rId5">
              <a:alphaModFix/>
            </a:blip>
            <a:stretch>
              <a:fillRect b="0" l="0" r="0" t="0"/>
            </a:stretch>
          </a:blipFill>
          <a:ln>
            <a:noFill/>
          </a:ln>
        </p:spPr>
      </p:sp>
      <p:pic>
        <p:nvPicPr>
          <p:cNvPr id="219" name="Google Shape;219;p20"/>
          <p:cNvPicPr preferRelativeResize="0"/>
          <p:nvPr/>
        </p:nvPicPr>
        <p:blipFill rotWithShape="1">
          <a:blip r:embed="rId7">
            <a:alphaModFix/>
          </a:blip>
          <a:srcRect b="0" l="31850" r="19395" t="0"/>
          <a:stretch/>
        </p:blipFill>
        <p:spPr>
          <a:xfrm>
            <a:off x="12677423" y="3505036"/>
            <a:ext cx="5878046" cy="6781964"/>
          </a:xfrm>
          <a:prstGeom prst="rect">
            <a:avLst/>
          </a:prstGeom>
          <a:noFill/>
          <a:ln>
            <a:noFill/>
          </a:ln>
        </p:spPr>
      </p:pic>
      <p:sp>
        <p:nvSpPr>
          <p:cNvPr id="220" name="Google Shape;220;p20"/>
          <p:cNvSpPr txBox="1"/>
          <p:nvPr/>
        </p:nvSpPr>
        <p:spPr>
          <a:xfrm>
            <a:off x="1028700" y="1594035"/>
            <a:ext cx="12940200" cy="123150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1" i="0" lang="en-US" sz="8000" u="none" cap="none" strike="noStrike">
                <a:solidFill>
                  <a:srgbClr val="000000"/>
                </a:solidFill>
              </a:rPr>
              <a:t>Lifestyles Matter</a:t>
            </a:r>
            <a:endParaRPr b="1"/>
          </a:p>
        </p:txBody>
      </p:sp>
      <p:sp>
        <p:nvSpPr>
          <p:cNvPr id="221" name="Google Shape;221;p20"/>
          <p:cNvSpPr txBox="1"/>
          <p:nvPr/>
        </p:nvSpPr>
        <p:spPr>
          <a:xfrm>
            <a:off x="11887690" y="997631"/>
            <a:ext cx="5571300" cy="10341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000000"/>
                </a:solidFill>
                <a:latin typeface="Lato"/>
                <a:ea typeface="Lato"/>
                <a:cs typeface="Lato"/>
                <a:sym typeface="Lato"/>
              </a:rPr>
              <a:t>Three women. Same Age.</a:t>
            </a:r>
            <a:endParaRPr/>
          </a:p>
          <a:p>
            <a:pPr indent="0" lvl="0" marL="0" marR="0" rtl="0" algn="r">
              <a:lnSpc>
                <a:spcPct val="140014"/>
              </a:lnSpc>
              <a:spcBef>
                <a:spcPts val="0"/>
              </a:spcBef>
              <a:spcAft>
                <a:spcPts val="0"/>
              </a:spcAft>
              <a:buNone/>
            </a:pPr>
            <a:r>
              <a:rPr b="1" i="0" lang="en-US" sz="2799" u="none" cap="none" strike="noStrike">
                <a:solidFill>
                  <a:srgbClr val="000000"/>
                </a:solidFill>
                <a:latin typeface="Lato"/>
                <a:ea typeface="Lato"/>
                <a:cs typeface="Lato"/>
                <a:sym typeface="Lato"/>
              </a:rPr>
              <a:t>Very Different Lifestyles.</a:t>
            </a:r>
            <a:endParaRPr/>
          </a:p>
        </p:txBody>
      </p:sp>
      <p:sp>
        <p:nvSpPr>
          <p:cNvPr id="222" name="Google Shape;222;p20"/>
          <p:cNvSpPr txBox="1"/>
          <p:nvPr/>
        </p:nvSpPr>
        <p:spPr>
          <a:xfrm>
            <a:off x="620493" y="4004140"/>
            <a:ext cx="55713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rPr>
              <a:t>JOSEPHIN, 31 </a:t>
            </a:r>
            <a:endParaRPr b="1"/>
          </a:p>
        </p:txBody>
      </p:sp>
      <p:sp>
        <p:nvSpPr>
          <p:cNvPr id="223" name="Google Shape;223;p20"/>
          <p:cNvSpPr txBox="1"/>
          <p:nvPr/>
        </p:nvSpPr>
        <p:spPr>
          <a:xfrm>
            <a:off x="620493" y="4521404"/>
            <a:ext cx="55713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rPr>
              <a:t>Part-time Farmer</a:t>
            </a:r>
            <a:endParaRPr/>
          </a:p>
        </p:txBody>
      </p:sp>
      <p:sp>
        <p:nvSpPr>
          <p:cNvPr id="224" name="Google Shape;224;p20"/>
          <p:cNvSpPr txBox="1"/>
          <p:nvPr/>
        </p:nvSpPr>
        <p:spPr>
          <a:xfrm>
            <a:off x="-222092" y="6338412"/>
            <a:ext cx="5571353" cy="2919888"/>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1" i="0" lang="en-US" sz="2400" u="none" cap="none" strike="noStrike">
                <a:solidFill>
                  <a:srgbClr val="FFFFFF"/>
                </a:solidFill>
                <a:latin typeface="Lato"/>
                <a:ea typeface="Lato"/>
                <a:cs typeface="Lato"/>
                <a:sym typeface="Lato"/>
              </a:rPr>
              <a:t>Married to André, 35</a:t>
            </a:r>
            <a:endParaRPr/>
          </a:p>
          <a:p>
            <a:pPr indent="0" lvl="0" marL="0" marR="0" rtl="0" algn="r">
              <a:lnSpc>
                <a:spcPct val="139958"/>
              </a:lnSpc>
              <a:spcBef>
                <a:spcPts val="0"/>
              </a:spcBef>
              <a:spcAft>
                <a:spcPts val="0"/>
              </a:spcAft>
              <a:buNone/>
            </a:pPr>
            <a:r>
              <a:rPr b="1" i="0" lang="en-US" sz="2400" u="none" cap="none" strike="noStrike">
                <a:solidFill>
                  <a:srgbClr val="FFFFFF"/>
                </a:solidFill>
                <a:latin typeface="Lato"/>
                <a:ea typeface="Lato"/>
                <a:cs typeface="Lato"/>
                <a:sym typeface="Lato"/>
              </a:rPr>
              <a:t>Two kids, 1 and 3 years old</a:t>
            </a:r>
            <a:endParaRPr/>
          </a:p>
          <a:p>
            <a:pPr indent="0" lvl="0" marL="0" marR="0" rtl="0" algn="r">
              <a:lnSpc>
                <a:spcPct val="139958"/>
              </a:lnSpc>
              <a:spcBef>
                <a:spcPts val="0"/>
              </a:spcBef>
              <a:spcAft>
                <a:spcPts val="0"/>
              </a:spcAft>
              <a:buNone/>
            </a:pPr>
            <a:r>
              <a:rPr b="1" i="0" lang="en-US" sz="2400" u="none" cap="none" strike="noStrike">
                <a:solidFill>
                  <a:srgbClr val="FFFFFF"/>
                </a:solidFill>
                <a:latin typeface="Lato"/>
                <a:ea typeface="Lato"/>
                <a:cs typeface="Lato"/>
                <a:sym typeface="Lato"/>
              </a:rPr>
              <a:t>Farm in the countryside</a:t>
            </a:r>
            <a:endParaRPr/>
          </a:p>
          <a:p>
            <a:pPr indent="0" lvl="0" marL="0" marR="0" rtl="0" algn="r">
              <a:lnSpc>
                <a:spcPct val="139958"/>
              </a:lnSpc>
              <a:spcBef>
                <a:spcPts val="0"/>
              </a:spcBef>
              <a:spcAft>
                <a:spcPts val="0"/>
              </a:spcAft>
              <a:buNone/>
            </a:pPr>
            <a:r>
              <a:rPr b="1" i="0" lang="en-US" sz="2400" u="none" cap="none" strike="noStrike">
                <a:solidFill>
                  <a:srgbClr val="FFFFFF"/>
                </a:solidFill>
                <a:latin typeface="Lato"/>
                <a:ea typeface="Lato"/>
                <a:cs typeface="Lato"/>
                <a:sym typeface="Lato"/>
              </a:rPr>
              <a:t>Part-time accountant</a:t>
            </a:r>
            <a:endParaRPr/>
          </a:p>
          <a:p>
            <a:pPr indent="0" lvl="0" marL="0" marR="0" rtl="0" algn="r">
              <a:lnSpc>
                <a:spcPct val="139958"/>
              </a:lnSpc>
              <a:spcBef>
                <a:spcPts val="0"/>
              </a:spcBef>
              <a:spcAft>
                <a:spcPts val="0"/>
              </a:spcAft>
              <a:buNone/>
            </a:pPr>
            <a:r>
              <a:rPr b="1" i="0" lang="en-US" sz="2400" u="none" cap="none" strike="noStrike">
                <a:solidFill>
                  <a:srgbClr val="FFFFFF"/>
                </a:solidFill>
                <a:latin typeface="Lato"/>
                <a:ea typeface="Lato"/>
                <a:cs typeface="Lato"/>
                <a:sym typeface="Lato"/>
              </a:rPr>
              <a:t>Local community theatre</a:t>
            </a:r>
            <a:endParaRPr/>
          </a:p>
          <a:p>
            <a:pPr indent="0" lvl="0" marL="0" marR="0" rtl="0" algn="r">
              <a:lnSpc>
                <a:spcPct val="139958"/>
              </a:lnSpc>
              <a:spcBef>
                <a:spcPts val="0"/>
              </a:spcBef>
              <a:spcAft>
                <a:spcPts val="0"/>
              </a:spcAft>
              <a:buNone/>
            </a:pPr>
            <a:r>
              <a:rPr b="1" i="0" lang="en-US" sz="2400" u="none" cap="none" strike="noStrike">
                <a:solidFill>
                  <a:srgbClr val="FFFFFF"/>
                </a:solidFill>
                <a:latin typeface="Lato"/>
                <a:ea typeface="Lato"/>
                <a:cs typeface="Lato"/>
                <a:sym typeface="Lato"/>
              </a:rPr>
              <a:t>Own a 2017 Nissan Navara</a:t>
            </a:r>
            <a:endParaRPr/>
          </a:p>
          <a:p>
            <a:pPr indent="0" lvl="0" marL="0" marR="0" rtl="0" algn="r">
              <a:lnSpc>
                <a:spcPct val="139958"/>
              </a:lnSpc>
              <a:spcBef>
                <a:spcPts val="0"/>
              </a:spcBef>
              <a:spcAft>
                <a:spcPts val="0"/>
              </a:spcAft>
              <a:buNone/>
            </a:pPr>
            <a:r>
              <a:rPr b="1" i="0" lang="en-US" sz="2400" u="none" cap="none" strike="noStrike">
                <a:solidFill>
                  <a:srgbClr val="FFFFFF"/>
                </a:solidFill>
                <a:latin typeface="Lato"/>
                <a:ea typeface="Lato"/>
                <a:cs typeface="Lato"/>
                <a:sym typeface="Lato"/>
              </a:rPr>
              <a:t> </a:t>
            </a:r>
            <a:endParaRPr/>
          </a:p>
        </p:txBody>
      </p:sp>
      <p:sp>
        <p:nvSpPr>
          <p:cNvPr id="225" name="Google Shape;225;p20"/>
          <p:cNvSpPr txBox="1"/>
          <p:nvPr/>
        </p:nvSpPr>
        <p:spPr>
          <a:xfrm>
            <a:off x="6727738" y="4004140"/>
            <a:ext cx="55713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rPr>
              <a:t>ANNA, 32</a:t>
            </a:r>
            <a:endParaRPr b="1"/>
          </a:p>
        </p:txBody>
      </p:sp>
      <p:sp>
        <p:nvSpPr>
          <p:cNvPr id="226" name="Google Shape;226;p20"/>
          <p:cNvSpPr txBox="1"/>
          <p:nvPr/>
        </p:nvSpPr>
        <p:spPr>
          <a:xfrm>
            <a:off x="6727738" y="4521404"/>
            <a:ext cx="55713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000000"/>
                </a:solidFill>
              </a:rPr>
              <a:t>Medical Practitioner</a:t>
            </a:r>
            <a:endParaRPr/>
          </a:p>
        </p:txBody>
      </p:sp>
      <p:sp>
        <p:nvSpPr>
          <p:cNvPr id="227" name="Google Shape;227;p20"/>
          <p:cNvSpPr txBox="1"/>
          <p:nvPr/>
        </p:nvSpPr>
        <p:spPr>
          <a:xfrm>
            <a:off x="6191846" y="6338412"/>
            <a:ext cx="5571300" cy="39885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i="0" lang="en-US" sz="2400" u="none" cap="none" strike="noStrike">
                <a:solidFill>
                  <a:srgbClr val="000000"/>
                </a:solidFill>
              </a:rPr>
              <a:t>Married to Ivan, 41</a:t>
            </a:r>
            <a:endParaRPr/>
          </a:p>
          <a:p>
            <a:pPr indent="0" lvl="0" marL="0" marR="0" rtl="0" algn="r">
              <a:lnSpc>
                <a:spcPct val="139958"/>
              </a:lnSpc>
              <a:spcBef>
                <a:spcPts val="0"/>
              </a:spcBef>
              <a:spcAft>
                <a:spcPts val="0"/>
              </a:spcAft>
              <a:buNone/>
            </a:pPr>
            <a:r>
              <a:rPr i="0" lang="en-US" sz="2400" u="none" cap="none" strike="noStrike">
                <a:solidFill>
                  <a:srgbClr val="000000"/>
                </a:solidFill>
              </a:rPr>
              <a:t>Pregnant with first child</a:t>
            </a:r>
            <a:endParaRPr/>
          </a:p>
          <a:p>
            <a:pPr indent="0" lvl="0" marL="0" marR="0" rtl="0" algn="r">
              <a:lnSpc>
                <a:spcPct val="139958"/>
              </a:lnSpc>
              <a:spcBef>
                <a:spcPts val="0"/>
              </a:spcBef>
              <a:spcAft>
                <a:spcPts val="0"/>
              </a:spcAft>
              <a:buNone/>
            </a:pPr>
            <a:r>
              <a:rPr i="0" lang="en-US" sz="2400" u="none" cap="none" strike="noStrike">
                <a:solidFill>
                  <a:srgbClr val="000000"/>
                </a:solidFill>
              </a:rPr>
              <a:t>Lives in a semi-detached house </a:t>
            </a:r>
            <a:endParaRPr/>
          </a:p>
          <a:p>
            <a:pPr indent="0" lvl="0" marL="0" marR="0" rtl="0" algn="r">
              <a:lnSpc>
                <a:spcPct val="139958"/>
              </a:lnSpc>
              <a:spcBef>
                <a:spcPts val="0"/>
              </a:spcBef>
              <a:spcAft>
                <a:spcPts val="0"/>
              </a:spcAft>
              <a:buNone/>
            </a:pPr>
            <a:r>
              <a:rPr i="0" lang="en-US" sz="2400" u="none" cap="none" strike="noStrike">
                <a:solidFill>
                  <a:srgbClr val="000000"/>
                </a:solidFill>
              </a:rPr>
              <a:t>in the suburbs</a:t>
            </a:r>
            <a:endParaRPr/>
          </a:p>
          <a:p>
            <a:pPr indent="0" lvl="0" marL="0" marR="0" rtl="0" algn="r">
              <a:lnSpc>
                <a:spcPct val="139958"/>
              </a:lnSpc>
              <a:spcBef>
                <a:spcPts val="0"/>
              </a:spcBef>
              <a:spcAft>
                <a:spcPts val="0"/>
              </a:spcAft>
              <a:buNone/>
            </a:pPr>
            <a:r>
              <a:rPr i="0" lang="en-US" sz="2400" u="none" cap="none" strike="noStrike">
                <a:solidFill>
                  <a:srgbClr val="000000"/>
                </a:solidFill>
              </a:rPr>
              <a:t>Practices yoga and meditation</a:t>
            </a:r>
            <a:endParaRPr/>
          </a:p>
          <a:p>
            <a:pPr indent="0" lvl="0" marL="0" marR="0" rtl="0" algn="r">
              <a:lnSpc>
                <a:spcPct val="139958"/>
              </a:lnSpc>
              <a:spcBef>
                <a:spcPts val="0"/>
              </a:spcBef>
              <a:spcAft>
                <a:spcPts val="0"/>
              </a:spcAft>
              <a:buNone/>
            </a:pPr>
            <a:r>
              <a:rPr i="0" lang="en-US" sz="2400" u="none" cap="none" strike="noStrike">
                <a:solidFill>
                  <a:srgbClr val="000000"/>
                </a:solidFill>
              </a:rPr>
              <a:t>Own a 2014 Honda CR-V</a:t>
            </a:r>
            <a:endParaRPr/>
          </a:p>
          <a:p>
            <a:pPr indent="0" lvl="0" marL="0" marR="0" rtl="0" algn="r">
              <a:lnSpc>
                <a:spcPct val="139958"/>
              </a:lnSpc>
              <a:spcBef>
                <a:spcPts val="0"/>
              </a:spcBef>
              <a:spcAft>
                <a:spcPts val="0"/>
              </a:spcAft>
              <a:buNone/>
            </a:pPr>
            <a:r>
              <a:rPr i="0" lang="en-US" sz="2400" u="none" cap="none" strike="noStrike">
                <a:solidFill>
                  <a:srgbClr val="000000"/>
                </a:solidFill>
              </a:rPr>
              <a:t>Saving for an electric car </a:t>
            </a:r>
            <a:endParaRPr/>
          </a:p>
          <a:p>
            <a:pPr indent="0" lvl="0" marL="0" marR="0" rtl="0" algn="r">
              <a:lnSpc>
                <a:spcPct val="139958"/>
              </a:lnSpc>
              <a:spcBef>
                <a:spcPts val="0"/>
              </a:spcBef>
              <a:spcAft>
                <a:spcPts val="0"/>
              </a:spcAft>
              <a:buNone/>
            </a:pPr>
            <a:r>
              <a:rPr i="0" lang="en-US" sz="2400" u="none" cap="none" strike="noStrike">
                <a:solidFill>
                  <a:srgbClr val="000000"/>
                </a:solidFill>
              </a:rPr>
              <a:t> </a:t>
            </a:r>
            <a:endParaRPr/>
          </a:p>
        </p:txBody>
      </p:sp>
      <p:sp>
        <p:nvSpPr>
          <p:cNvPr id="228" name="Google Shape;228;p20"/>
          <p:cNvSpPr txBox="1"/>
          <p:nvPr/>
        </p:nvSpPr>
        <p:spPr>
          <a:xfrm>
            <a:off x="13067948" y="4004140"/>
            <a:ext cx="55713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rPr>
              <a:t>JOHANNA, 33</a:t>
            </a:r>
            <a:endParaRPr b="1"/>
          </a:p>
        </p:txBody>
      </p:sp>
      <p:sp>
        <p:nvSpPr>
          <p:cNvPr id="229" name="Google Shape;229;p20"/>
          <p:cNvSpPr txBox="1"/>
          <p:nvPr/>
        </p:nvSpPr>
        <p:spPr>
          <a:xfrm>
            <a:off x="13067948" y="4521404"/>
            <a:ext cx="55713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rPr>
              <a:t>HR Consultant</a:t>
            </a:r>
            <a:endParaRPr/>
          </a:p>
        </p:txBody>
      </p:sp>
      <p:sp>
        <p:nvSpPr>
          <p:cNvPr id="230" name="Google Shape;230;p20"/>
          <p:cNvSpPr txBox="1"/>
          <p:nvPr/>
        </p:nvSpPr>
        <p:spPr>
          <a:xfrm>
            <a:off x="12299090" y="6338412"/>
            <a:ext cx="5571300" cy="34716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i="0" lang="en-US" sz="2400" u="none" cap="none" strike="noStrike">
                <a:solidFill>
                  <a:srgbClr val="FFFFFF"/>
                </a:solidFill>
              </a:rPr>
              <a:t>Single, no children</a:t>
            </a:r>
            <a:endParaRPr/>
          </a:p>
          <a:p>
            <a:pPr indent="0" lvl="0" marL="0" marR="0" rtl="0" algn="r">
              <a:lnSpc>
                <a:spcPct val="139958"/>
              </a:lnSpc>
              <a:spcBef>
                <a:spcPts val="0"/>
              </a:spcBef>
              <a:spcAft>
                <a:spcPts val="0"/>
              </a:spcAft>
              <a:buNone/>
            </a:pPr>
            <a:r>
              <a:rPr i="0" lang="en-US" sz="2400" u="none" cap="none" strike="noStrike">
                <a:solidFill>
                  <a:srgbClr val="FFFFFF"/>
                </a:solidFill>
              </a:rPr>
              <a:t>Owns a 2-bedroom apartment </a:t>
            </a:r>
            <a:endParaRPr/>
          </a:p>
          <a:p>
            <a:pPr indent="0" lvl="0" marL="0" marR="0" rtl="0" algn="r">
              <a:lnSpc>
                <a:spcPct val="139958"/>
              </a:lnSpc>
              <a:spcBef>
                <a:spcPts val="0"/>
              </a:spcBef>
              <a:spcAft>
                <a:spcPts val="0"/>
              </a:spcAft>
              <a:buNone/>
            </a:pPr>
            <a:r>
              <a:rPr i="0" lang="en-US" sz="2400" u="none" cap="none" strike="noStrike">
                <a:solidFill>
                  <a:srgbClr val="FFFFFF"/>
                </a:solidFill>
              </a:rPr>
              <a:t>Lives and works in the city </a:t>
            </a:r>
            <a:endParaRPr/>
          </a:p>
          <a:p>
            <a:pPr indent="0" lvl="0" marL="0" marR="0" rtl="0" algn="r">
              <a:lnSpc>
                <a:spcPct val="139958"/>
              </a:lnSpc>
              <a:spcBef>
                <a:spcPts val="0"/>
              </a:spcBef>
              <a:spcAft>
                <a:spcPts val="0"/>
              </a:spcAft>
              <a:buNone/>
            </a:pPr>
            <a:r>
              <a:rPr i="0" lang="en-US" sz="2400" u="none" cap="none" strike="noStrike">
                <a:solidFill>
                  <a:srgbClr val="FFFFFF"/>
                </a:solidFill>
              </a:rPr>
              <a:t>Works +50 hours a week</a:t>
            </a:r>
            <a:endParaRPr/>
          </a:p>
          <a:p>
            <a:pPr indent="0" lvl="0" marL="0" marR="0" rtl="0" algn="r">
              <a:lnSpc>
                <a:spcPct val="139958"/>
              </a:lnSpc>
              <a:spcBef>
                <a:spcPts val="0"/>
              </a:spcBef>
              <a:spcAft>
                <a:spcPts val="0"/>
              </a:spcAft>
              <a:buNone/>
            </a:pPr>
            <a:r>
              <a:rPr i="0" lang="en-US" sz="2400" u="none" cap="none" strike="noStrike">
                <a:solidFill>
                  <a:srgbClr val="FFFFFF"/>
                </a:solidFill>
              </a:rPr>
              <a:t>Likes boxing training</a:t>
            </a:r>
            <a:endParaRPr/>
          </a:p>
          <a:p>
            <a:pPr indent="0" lvl="0" marL="0" marR="0" rtl="0" algn="r">
              <a:lnSpc>
                <a:spcPct val="139958"/>
              </a:lnSpc>
              <a:spcBef>
                <a:spcPts val="0"/>
              </a:spcBef>
              <a:spcAft>
                <a:spcPts val="0"/>
              </a:spcAft>
              <a:buNone/>
            </a:pPr>
            <a:r>
              <a:rPr i="0" lang="en-US" sz="2400" u="none" cap="none" strike="noStrike">
                <a:solidFill>
                  <a:srgbClr val="FFFFFF"/>
                </a:solidFill>
              </a:rPr>
              <a:t>No car, own a bicycle</a:t>
            </a:r>
            <a:endParaRPr/>
          </a:p>
          <a:p>
            <a:pPr indent="0" lvl="0" marL="0" marR="0" rtl="0" algn="r">
              <a:lnSpc>
                <a:spcPct val="139958"/>
              </a:lnSpc>
              <a:spcBef>
                <a:spcPts val="0"/>
              </a:spcBef>
              <a:spcAft>
                <a:spcPts val="0"/>
              </a:spcAft>
              <a:buNone/>
            </a:pPr>
            <a:r>
              <a:rPr i="0" lang="en-US" sz="2400" u="none" cap="none" strike="noStrike">
                <a:solidFill>
                  <a:srgbClr val="FFFFFF"/>
                </a:solidFill>
              </a:rPr>
              <a:t>Commutes with the metro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1"/>
          <p:cNvSpPr/>
          <p:nvPr/>
        </p:nvSpPr>
        <p:spPr>
          <a:xfrm>
            <a:off x="526166" y="385939"/>
            <a:ext cx="1005067" cy="944763"/>
          </a:xfrm>
          <a:custGeom>
            <a:rect b="b" l="l" r="r" t="t"/>
            <a:pathLst>
              <a:path extrusionOk="0" h="944763" w="1005067">
                <a:moveTo>
                  <a:pt x="0" y="0"/>
                </a:moveTo>
                <a:lnTo>
                  <a:pt x="1005068" y="0"/>
                </a:lnTo>
                <a:lnTo>
                  <a:pt x="1005068" y="944763"/>
                </a:lnTo>
                <a:lnTo>
                  <a:pt x="0" y="944763"/>
                </a:lnTo>
                <a:lnTo>
                  <a:pt x="0" y="0"/>
                </a:lnTo>
                <a:close/>
              </a:path>
            </a:pathLst>
          </a:custGeom>
          <a:blipFill rotWithShape="1">
            <a:blip r:embed="rId3">
              <a:alphaModFix/>
            </a:blip>
            <a:stretch>
              <a:fillRect b="0" l="0" r="0" t="0"/>
            </a:stretch>
          </a:blipFill>
          <a:ln>
            <a:noFill/>
          </a:ln>
        </p:spPr>
      </p:sp>
      <p:pic>
        <p:nvPicPr>
          <p:cNvPr id="236" name="Google Shape;236;p21"/>
          <p:cNvPicPr preferRelativeResize="0"/>
          <p:nvPr/>
        </p:nvPicPr>
        <p:blipFill rotWithShape="1">
          <a:blip r:embed="rId4">
            <a:alphaModFix/>
          </a:blip>
          <a:srcRect b="0" l="19467" r="31780" t="0"/>
          <a:stretch/>
        </p:blipFill>
        <p:spPr>
          <a:xfrm>
            <a:off x="-222092" y="3505036"/>
            <a:ext cx="5878046" cy="6781964"/>
          </a:xfrm>
          <a:prstGeom prst="rect">
            <a:avLst/>
          </a:prstGeom>
          <a:noFill/>
          <a:ln>
            <a:noFill/>
          </a:ln>
        </p:spPr>
      </p:pic>
      <p:sp>
        <p:nvSpPr>
          <p:cNvPr id="237" name="Google Shape;237;p21"/>
          <p:cNvSpPr/>
          <p:nvPr/>
        </p:nvSpPr>
        <p:spPr>
          <a:xfrm rot="5400000">
            <a:off x="2348883" y="7130632"/>
            <a:ext cx="7315200" cy="64008"/>
          </a:xfrm>
          <a:custGeom>
            <a:rect b="b" l="l" r="r" t="t"/>
            <a:pathLst>
              <a:path extrusionOk="0" h="64008" w="7315200">
                <a:moveTo>
                  <a:pt x="0" y="0"/>
                </a:moveTo>
                <a:lnTo>
                  <a:pt x="7315200" y="0"/>
                </a:lnTo>
                <a:lnTo>
                  <a:pt x="7315200" y="64008"/>
                </a:lnTo>
                <a:lnTo>
                  <a:pt x="0" y="64008"/>
                </a:lnTo>
                <a:lnTo>
                  <a:pt x="0" y="0"/>
                </a:lnTo>
                <a:close/>
              </a:path>
            </a:pathLst>
          </a:custGeom>
          <a:blipFill rotWithShape="1">
            <a:blip r:embed="rId5">
              <a:alphaModFix/>
            </a:blip>
            <a:stretch>
              <a:fillRect b="0" l="0" r="0" t="0"/>
            </a:stretch>
          </a:blipFill>
          <a:ln>
            <a:noFill/>
          </a:ln>
        </p:spPr>
      </p:sp>
      <p:pic>
        <p:nvPicPr>
          <p:cNvPr id="238" name="Google Shape;238;p21"/>
          <p:cNvPicPr preferRelativeResize="0"/>
          <p:nvPr/>
        </p:nvPicPr>
        <p:blipFill rotWithShape="1">
          <a:blip r:embed="rId6">
            <a:alphaModFix/>
          </a:blip>
          <a:srcRect b="0" l="8509" r="8508" t="0"/>
          <a:stretch/>
        </p:blipFill>
        <p:spPr>
          <a:xfrm>
            <a:off x="6357012" y="3505036"/>
            <a:ext cx="5627753" cy="6781964"/>
          </a:xfrm>
          <a:prstGeom prst="rect">
            <a:avLst/>
          </a:prstGeom>
          <a:noFill/>
          <a:ln>
            <a:noFill/>
          </a:ln>
        </p:spPr>
      </p:pic>
      <p:sp>
        <p:nvSpPr>
          <p:cNvPr id="239" name="Google Shape;239;p21"/>
          <p:cNvSpPr/>
          <p:nvPr/>
        </p:nvSpPr>
        <p:spPr>
          <a:xfrm rot="5400000">
            <a:off x="8673494" y="7130632"/>
            <a:ext cx="7315200" cy="64008"/>
          </a:xfrm>
          <a:custGeom>
            <a:rect b="b" l="l" r="r" t="t"/>
            <a:pathLst>
              <a:path extrusionOk="0" h="64008" w="7315200">
                <a:moveTo>
                  <a:pt x="0" y="0"/>
                </a:moveTo>
                <a:lnTo>
                  <a:pt x="7315200" y="0"/>
                </a:lnTo>
                <a:lnTo>
                  <a:pt x="7315200" y="64008"/>
                </a:lnTo>
                <a:lnTo>
                  <a:pt x="0" y="64008"/>
                </a:lnTo>
                <a:lnTo>
                  <a:pt x="0" y="0"/>
                </a:lnTo>
                <a:close/>
              </a:path>
            </a:pathLst>
          </a:custGeom>
          <a:blipFill rotWithShape="1">
            <a:blip r:embed="rId5">
              <a:alphaModFix/>
            </a:blip>
            <a:stretch>
              <a:fillRect b="0" l="0" r="0" t="0"/>
            </a:stretch>
          </a:blipFill>
          <a:ln>
            <a:noFill/>
          </a:ln>
        </p:spPr>
      </p:sp>
      <p:pic>
        <p:nvPicPr>
          <p:cNvPr id="240" name="Google Shape;240;p21"/>
          <p:cNvPicPr preferRelativeResize="0"/>
          <p:nvPr/>
        </p:nvPicPr>
        <p:blipFill rotWithShape="1">
          <a:blip r:embed="rId7">
            <a:alphaModFix/>
          </a:blip>
          <a:srcRect b="0" l="31850" r="19395" t="0"/>
          <a:stretch/>
        </p:blipFill>
        <p:spPr>
          <a:xfrm>
            <a:off x="12677423" y="3505036"/>
            <a:ext cx="5878046" cy="6781964"/>
          </a:xfrm>
          <a:prstGeom prst="rect">
            <a:avLst/>
          </a:prstGeom>
          <a:noFill/>
          <a:ln>
            <a:noFill/>
          </a:ln>
        </p:spPr>
      </p:pic>
      <p:sp>
        <p:nvSpPr>
          <p:cNvPr id="241" name="Google Shape;241;p21"/>
          <p:cNvSpPr/>
          <p:nvPr/>
        </p:nvSpPr>
        <p:spPr>
          <a:xfrm>
            <a:off x="11405521" y="1026878"/>
            <a:ext cx="1110795" cy="1110795"/>
          </a:xfrm>
          <a:custGeom>
            <a:rect b="b" l="l" r="r" t="t"/>
            <a:pathLst>
              <a:path extrusionOk="0" h="1110795" w="1110795">
                <a:moveTo>
                  <a:pt x="0" y="0"/>
                </a:moveTo>
                <a:lnTo>
                  <a:pt x="1110794" y="0"/>
                </a:lnTo>
                <a:lnTo>
                  <a:pt x="1110794" y="1110795"/>
                </a:lnTo>
                <a:lnTo>
                  <a:pt x="0" y="1110795"/>
                </a:lnTo>
                <a:lnTo>
                  <a:pt x="0" y="0"/>
                </a:lnTo>
                <a:close/>
              </a:path>
            </a:pathLst>
          </a:custGeom>
          <a:blipFill rotWithShape="1">
            <a:blip r:embed="rId8">
              <a:alphaModFix/>
            </a:blip>
            <a:stretch>
              <a:fillRect b="0" l="0" r="0" t="0"/>
            </a:stretch>
          </a:blipFill>
          <a:ln>
            <a:noFill/>
          </a:ln>
        </p:spPr>
      </p:sp>
      <p:sp>
        <p:nvSpPr>
          <p:cNvPr id="242" name="Google Shape;242;p21"/>
          <p:cNvSpPr txBox="1"/>
          <p:nvPr/>
        </p:nvSpPr>
        <p:spPr>
          <a:xfrm>
            <a:off x="526175" y="1696735"/>
            <a:ext cx="12940200" cy="1231500"/>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0" i="0" lang="en-US" sz="8000" u="none" cap="none" strike="noStrike">
                <a:solidFill>
                  <a:srgbClr val="000000"/>
                </a:solidFill>
                <a:latin typeface="Anton"/>
                <a:ea typeface="Anton"/>
                <a:cs typeface="Anton"/>
                <a:sym typeface="Anton"/>
              </a:rPr>
              <a:t>Lifestyles Matter</a:t>
            </a:r>
            <a:endParaRPr/>
          </a:p>
        </p:txBody>
      </p:sp>
      <p:sp>
        <p:nvSpPr>
          <p:cNvPr id="243" name="Google Shape;243;p21"/>
          <p:cNvSpPr txBox="1"/>
          <p:nvPr/>
        </p:nvSpPr>
        <p:spPr>
          <a:xfrm>
            <a:off x="12299115" y="1173543"/>
            <a:ext cx="5571300" cy="1034100"/>
          </a:xfrm>
          <a:prstGeom prst="rect">
            <a:avLst/>
          </a:prstGeom>
          <a:noFill/>
          <a:ln>
            <a:noFill/>
          </a:ln>
        </p:spPr>
        <p:txBody>
          <a:bodyPr anchorCtr="0" anchor="t" bIns="0" lIns="0" spcFirstLastPara="1" rIns="0" wrap="square" tIns="0">
            <a:spAutoFit/>
          </a:bodyPr>
          <a:lstStyle/>
          <a:p>
            <a:pPr indent="0" lvl="0" marL="0" marR="0" rtl="0" algn="r">
              <a:lnSpc>
                <a:spcPct val="140014"/>
              </a:lnSpc>
              <a:spcBef>
                <a:spcPts val="0"/>
              </a:spcBef>
              <a:spcAft>
                <a:spcPts val="0"/>
              </a:spcAft>
              <a:buNone/>
            </a:pPr>
            <a:r>
              <a:rPr b="1" i="0" lang="en-US" sz="2799" u="none" cap="none" strike="noStrike">
                <a:solidFill>
                  <a:srgbClr val="000000"/>
                </a:solidFill>
              </a:rPr>
              <a:t>Three women. Same Age.</a:t>
            </a:r>
            <a:endParaRPr b="1"/>
          </a:p>
          <a:p>
            <a:pPr indent="0" lvl="0" marL="0" marR="0" rtl="0" algn="r">
              <a:lnSpc>
                <a:spcPct val="140014"/>
              </a:lnSpc>
              <a:spcBef>
                <a:spcPts val="0"/>
              </a:spcBef>
              <a:spcAft>
                <a:spcPts val="0"/>
              </a:spcAft>
              <a:buNone/>
            </a:pPr>
            <a:r>
              <a:rPr b="1" i="0" lang="en-US" sz="2799" u="none" cap="none" strike="noStrike">
                <a:solidFill>
                  <a:srgbClr val="000000"/>
                </a:solidFill>
              </a:rPr>
              <a:t>Very Different Lifestyles.</a:t>
            </a:r>
            <a:endParaRPr b="1"/>
          </a:p>
        </p:txBody>
      </p:sp>
      <p:sp>
        <p:nvSpPr>
          <p:cNvPr id="244" name="Google Shape;244;p21"/>
          <p:cNvSpPr txBox="1"/>
          <p:nvPr/>
        </p:nvSpPr>
        <p:spPr>
          <a:xfrm>
            <a:off x="620493" y="4004140"/>
            <a:ext cx="5571300" cy="4923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1" i="0" lang="en-US" sz="3199" u="none" cap="none" strike="noStrike">
                <a:solidFill>
                  <a:srgbClr val="000000"/>
                </a:solidFill>
              </a:rPr>
              <a:t>JOSEPHIN, 31 </a:t>
            </a:r>
            <a:endParaRPr b="1"/>
          </a:p>
        </p:txBody>
      </p:sp>
      <p:sp>
        <p:nvSpPr>
          <p:cNvPr id="245" name="Google Shape;245;p21"/>
          <p:cNvSpPr txBox="1"/>
          <p:nvPr/>
        </p:nvSpPr>
        <p:spPr>
          <a:xfrm>
            <a:off x="620493" y="4521404"/>
            <a:ext cx="55713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rPr>
              <a:t>Part-time Farmer</a:t>
            </a:r>
            <a:endParaRPr/>
          </a:p>
        </p:txBody>
      </p:sp>
      <p:sp>
        <p:nvSpPr>
          <p:cNvPr id="246" name="Google Shape;246;p21"/>
          <p:cNvSpPr txBox="1"/>
          <p:nvPr/>
        </p:nvSpPr>
        <p:spPr>
          <a:xfrm>
            <a:off x="-222092" y="6338412"/>
            <a:ext cx="5571300" cy="34716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i="0" lang="en-US" sz="2400" u="none" cap="none" strike="noStrike">
                <a:solidFill>
                  <a:srgbClr val="FFFFFF"/>
                </a:solidFill>
              </a:rPr>
              <a:t>Married to André, 35</a:t>
            </a:r>
            <a:endParaRPr/>
          </a:p>
          <a:p>
            <a:pPr indent="0" lvl="0" marL="0" marR="0" rtl="0" algn="r">
              <a:lnSpc>
                <a:spcPct val="139958"/>
              </a:lnSpc>
              <a:spcBef>
                <a:spcPts val="0"/>
              </a:spcBef>
              <a:spcAft>
                <a:spcPts val="0"/>
              </a:spcAft>
              <a:buNone/>
            </a:pPr>
            <a:r>
              <a:rPr i="0" lang="en-US" sz="2400" u="none" cap="none" strike="noStrike">
                <a:solidFill>
                  <a:srgbClr val="FFFFFF"/>
                </a:solidFill>
              </a:rPr>
              <a:t>Two kids, 1 and 3 years old</a:t>
            </a:r>
            <a:endParaRPr/>
          </a:p>
          <a:p>
            <a:pPr indent="0" lvl="0" marL="0" marR="0" rtl="0" algn="r">
              <a:lnSpc>
                <a:spcPct val="139958"/>
              </a:lnSpc>
              <a:spcBef>
                <a:spcPts val="0"/>
              </a:spcBef>
              <a:spcAft>
                <a:spcPts val="0"/>
              </a:spcAft>
              <a:buNone/>
            </a:pPr>
            <a:r>
              <a:rPr i="0" lang="en-US" sz="2400" u="none" cap="none" strike="noStrike">
                <a:solidFill>
                  <a:srgbClr val="FFFFFF"/>
                </a:solidFill>
              </a:rPr>
              <a:t>Farm in the countryside</a:t>
            </a:r>
            <a:endParaRPr/>
          </a:p>
          <a:p>
            <a:pPr indent="0" lvl="0" marL="0" marR="0" rtl="0" algn="r">
              <a:lnSpc>
                <a:spcPct val="139958"/>
              </a:lnSpc>
              <a:spcBef>
                <a:spcPts val="0"/>
              </a:spcBef>
              <a:spcAft>
                <a:spcPts val="0"/>
              </a:spcAft>
              <a:buNone/>
            </a:pPr>
            <a:r>
              <a:rPr i="0" lang="en-US" sz="2400" u="none" cap="none" strike="noStrike">
                <a:solidFill>
                  <a:srgbClr val="FFFFFF"/>
                </a:solidFill>
              </a:rPr>
              <a:t>Part-time accountant</a:t>
            </a:r>
            <a:endParaRPr/>
          </a:p>
          <a:p>
            <a:pPr indent="0" lvl="0" marL="0" marR="0" rtl="0" algn="r">
              <a:lnSpc>
                <a:spcPct val="139958"/>
              </a:lnSpc>
              <a:spcBef>
                <a:spcPts val="0"/>
              </a:spcBef>
              <a:spcAft>
                <a:spcPts val="0"/>
              </a:spcAft>
              <a:buNone/>
            </a:pPr>
            <a:r>
              <a:rPr i="0" lang="en-US" sz="2400" u="none" cap="none" strike="noStrike">
                <a:solidFill>
                  <a:srgbClr val="FFFFFF"/>
                </a:solidFill>
              </a:rPr>
              <a:t>Local community theatre</a:t>
            </a:r>
            <a:endParaRPr/>
          </a:p>
          <a:p>
            <a:pPr indent="0" lvl="0" marL="0" marR="0" rtl="0" algn="r">
              <a:lnSpc>
                <a:spcPct val="139958"/>
              </a:lnSpc>
              <a:spcBef>
                <a:spcPts val="0"/>
              </a:spcBef>
              <a:spcAft>
                <a:spcPts val="0"/>
              </a:spcAft>
              <a:buNone/>
            </a:pPr>
            <a:r>
              <a:rPr i="0" lang="en-US" sz="2400" u="none" cap="none" strike="noStrike">
                <a:solidFill>
                  <a:srgbClr val="FFFFFF"/>
                </a:solidFill>
              </a:rPr>
              <a:t>Own a 2017 Nissan Navara</a:t>
            </a:r>
            <a:endParaRPr/>
          </a:p>
          <a:p>
            <a:pPr indent="0" lvl="0" marL="0" marR="0" rtl="0" algn="r">
              <a:lnSpc>
                <a:spcPct val="139958"/>
              </a:lnSpc>
              <a:spcBef>
                <a:spcPts val="0"/>
              </a:spcBef>
              <a:spcAft>
                <a:spcPts val="0"/>
              </a:spcAft>
              <a:buNone/>
            </a:pPr>
            <a:r>
              <a:rPr i="0" lang="en-US" sz="2400" u="none" cap="none" strike="noStrike">
                <a:solidFill>
                  <a:srgbClr val="FFFFFF"/>
                </a:solidFill>
              </a:rPr>
              <a:t> </a:t>
            </a:r>
            <a:endParaRPr/>
          </a:p>
        </p:txBody>
      </p:sp>
      <p:sp>
        <p:nvSpPr>
          <p:cNvPr id="247" name="Google Shape;247;p21"/>
          <p:cNvSpPr txBox="1"/>
          <p:nvPr/>
        </p:nvSpPr>
        <p:spPr>
          <a:xfrm>
            <a:off x="6727738" y="4004140"/>
            <a:ext cx="55713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rPr>
              <a:t>ANNA, 32</a:t>
            </a:r>
            <a:endParaRPr b="1"/>
          </a:p>
        </p:txBody>
      </p:sp>
      <p:sp>
        <p:nvSpPr>
          <p:cNvPr id="248" name="Google Shape;248;p21"/>
          <p:cNvSpPr txBox="1"/>
          <p:nvPr/>
        </p:nvSpPr>
        <p:spPr>
          <a:xfrm>
            <a:off x="6727738" y="4521404"/>
            <a:ext cx="55713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000000"/>
                </a:solidFill>
              </a:rPr>
              <a:t>Medical Practitioner</a:t>
            </a:r>
            <a:endParaRPr/>
          </a:p>
        </p:txBody>
      </p:sp>
      <p:sp>
        <p:nvSpPr>
          <p:cNvPr id="249" name="Google Shape;249;p21"/>
          <p:cNvSpPr txBox="1"/>
          <p:nvPr/>
        </p:nvSpPr>
        <p:spPr>
          <a:xfrm>
            <a:off x="6191846" y="6338412"/>
            <a:ext cx="5571300" cy="39885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i="0" lang="en-US" sz="2400" u="none" cap="none" strike="noStrike">
                <a:solidFill>
                  <a:srgbClr val="000000"/>
                </a:solidFill>
              </a:rPr>
              <a:t>Married to Ivan, 41</a:t>
            </a:r>
            <a:endParaRPr/>
          </a:p>
          <a:p>
            <a:pPr indent="0" lvl="0" marL="0" marR="0" rtl="0" algn="r">
              <a:lnSpc>
                <a:spcPct val="139958"/>
              </a:lnSpc>
              <a:spcBef>
                <a:spcPts val="0"/>
              </a:spcBef>
              <a:spcAft>
                <a:spcPts val="0"/>
              </a:spcAft>
              <a:buNone/>
            </a:pPr>
            <a:r>
              <a:rPr i="0" lang="en-US" sz="2400" u="none" cap="none" strike="noStrike">
                <a:solidFill>
                  <a:srgbClr val="000000"/>
                </a:solidFill>
              </a:rPr>
              <a:t>Pregnant with first child</a:t>
            </a:r>
            <a:endParaRPr/>
          </a:p>
          <a:p>
            <a:pPr indent="0" lvl="0" marL="0" marR="0" rtl="0" algn="r">
              <a:lnSpc>
                <a:spcPct val="139958"/>
              </a:lnSpc>
              <a:spcBef>
                <a:spcPts val="0"/>
              </a:spcBef>
              <a:spcAft>
                <a:spcPts val="0"/>
              </a:spcAft>
              <a:buNone/>
            </a:pPr>
            <a:r>
              <a:rPr i="0" lang="en-US" sz="2400" u="none" cap="none" strike="noStrike">
                <a:solidFill>
                  <a:srgbClr val="000000"/>
                </a:solidFill>
              </a:rPr>
              <a:t>Lives in a semi-detached house </a:t>
            </a:r>
            <a:endParaRPr/>
          </a:p>
          <a:p>
            <a:pPr indent="0" lvl="0" marL="0" marR="0" rtl="0" algn="r">
              <a:lnSpc>
                <a:spcPct val="139958"/>
              </a:lnSpc>
              <a:spcBef>
                <a:spcPts val="0"/>
              </a:spcBef>
              <a:spcAft>
                <a:spcPts val="0"/>
              </a:spcAft>
              <a:buNone/>
            </a:pPr>
            <a:r>
              <a:rPr i="0" lang="en-US" sz="2400" u="none" cap="none" strike="noStrike">
                <a:solidFill>
                  <a:srgbClr val="000000"/>
                </a:solidFill>
              </a:rPr>
              <a:t>in the suburbs</a:t>
            </a:r>
            <a:endParaRPr/>
          </a:p>
          <a:p>
            <a:pPr indent="0" lvl="0" marL="0" marR="0" rtl="0" algn="r">
              <a:lnSpc>
                <a:spcPct val="139958"/>
              </a:lnSpc>
              <a:spcBef>
                <a:spcPts val="0"/>
              </a:spcBef>
              <a:spcAft>
                <a:spcPts val="0"/>
              </a:spcAft>
              <a:buNone/>
            </a:pPr>
            <a:r>
              <a:rPr i="0" lang="en-US" sz="2400" u="none" cap="none" strike="noStrike">
                <a:solidFill>
                  <a:srgbClr val="000000"/>
                </a:solidFill>
              </a:rPr>
              <a:t>Practices yoga and meditation</a:t>
            </a:r>
            <a:endParaRPr/>
          </a:p>
          <a:p>
            <a:pPr indent="0" lvl="0" marL="0" marR="0" rtl="0" algn="r">
              <a:lnSpc>
                <a:spcPct val="139958"/>
              </a:lnSpc>
              <a:spcBef>
                <a:spcPts val="0"/>
              </a:spcBef>
              <a:spcAft>
                <a:spcPts val="0"/>
              </a:spcAft>
              <a:buNone/>
            </a:pPr>
            <a:r>
              <a:rPr i="0" lang="en-US" sz="2400" u="none" cap="none" strike="noStrike">
                <a:solidFill>
                  <a:srgbClr val="000000"/>
                </a:solidFill>
              </a:rPr>
              <a:t>Own a 2014 Honda CR-V</a:t>
            </a:r>
            <a:endParaRPr/>
          </a:p>
          <a:p>
            <a:pPr indent="0" lvl="0" marL="0" marR="0" rtl="0" algn="r">
              <a:lnSpc>
                <a:spcPct val="139958"/>
              </a:lnSpc>
              <a:spcBef>
                <a:spcPts val="0"/>
              </a:spcBef>
              <a:spcAft>
                <a:spcPts val="0"/>
              </a:spcAft>
              <a:buNone/>
            </a:pPr>
            <a:r>
              <a:rPr i="0" lang="en-US" sz="2400" u="none" cap="none" strike="noStrike">
                <a:solidFill>
                  <a:srgbClr val="000000"/>
                </a:solidFill>
              </a:rPr>
              <a:t>Saving for an electric car </a:t>
            </a:r>
            <a:endParaRPr/>
          </a:p>
          <a:p>
            <a:pPr indent="0" lvl="0" marL="0" marR="0" rtl="0" algn="r">
              <a:lnSpc>
                <a:spcPct val="139958"/>
              </a:lnSpc>
              <a:spcBef>
                <a:spcPts val="0"/>
              </a:spcBef>
              <a:spcAft>
                <a:spcPts val="0"/>
              </a:spcAft>
              <a:buNone/>
            </a:pPr>
            <a:r>
              <a:rPr i="0" lang="en-US" sz="2400" u="none" cap="none" strike="noStrike">
                <a:solidFill>
                  <a:srgbClr val="000000"/>
                </a:solidFill>
              </a:rPr>
              <a:t> </a:t>
            </a:r>
            <a:endParaRPr/>
          </a:p>
        </p:txBody>
      </p:sp>
      <p:sp>
        <p:nvSpPr>
          <p:cNvPr id="250" name="Google Shape;250;p21"/>
          <p:cNvSpPr txBox="1"/>
          <p:nvPr/>
        </p:nvSpPr>
        <p:spPr>
          <a:xfrm>
            <a:off x="13067948" y="4004140"/>
            <a:ext cx="55713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rPr>
              <a:t>JOHANNA, 33</a:t>
            </a:r>
            <a:endParaRPr b="1"/>
          </a:p>
        </p:txBody>
      </p:sp>
      <p:sp>
        <p:nvSpPr>
          <p:cNvPr id="251" name="Google Shape;251;p21"/>
          <p:cNvSpPr txBox="1"/>
          <p:nvPr/>
        </p:nvSpPr>
        <p:spPr>
          <a:xfrm>
            <a:off x="13067948" y="4521404"/>
            <a:ext cx="5571300" cy="4308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799" u="none" cap="none" strike="noStrike">
                <a:solidFill>
                  <a:srgbClr val="FFFFFF"/>
                </a:solidFill>
              </a:rPr>
              <a:t>HR Consultant</a:t>
            </a:r>
            <a:endParaRPr/>
          </a:p>
        </p:txBody>
      </p:sp>
      <p:sp>
        <p:nvSpPr>
          <p:cNvPr id="252" name="Google Shape;252;p21"/>
          <p:cNvSpPr txBox="1"/>
          <p:nvPr/>
        </p:nvSpPr>
        <p:spPr>
          <a:xfrm>
            <a:off x="12299090" y="6338412"/>
            <a:ext cx="5571300" cy="34716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i="0" lang="en-US" sz="2400" u="none" cap="none" strike="noStrike">
                <a:solidFill>
                  <a:srgbClr val="FFFFFF"/>
                </a:solidFill>
              </a:rPr>
              <a:t>Single, no children</a:t>
            </a:r>
            <a:endParaRPr/>
          </a:p>
          <a:p>
            <a:pPr indent="0" lvl="0" marL="0" marR="0" rtl="0" algn="r">
              <a:lnSpc>
                <a:spcPct val="139958"/>
              </a:lnSpc>
              <a:spcBef>
                <a:spcPts val="0"/>
              </a:spcBef>
              <a:spcAft>
                <a:spcPts val="0"/>
              </a:spcAft>
              <a:buNone/>
            </a:pPr>
            <a:r>
              <a:rPr i="0" lang="en-US" sz="2400" u="none" cap="none" strike="noStrike">
                <a:solidFill>
                  <a:srgbClr val="FFFFFF"/>
                </a:solidFill>
              </a:rPr>
              <a:t>Owns a 2-bedroom apartment </a:t>
            </a:r>
            <a:endParaRPr/>
          </a:p>
          <a:p>
            <a:pPr indent="0" lvl="0" marL="0" marR="0" rtl="0" algn="r">
              <a:lnSpc>
                <a:spcPct val="139958"/>
              </a:lnSpc>
              <a:spcBef>
                <a:spcPts val="0"/>
              </a:spcBef>
              <a:spcAft>
                <a:spcPts val="0"/>
              </a:spcAft>
              <a:buNone/>
            </a:pPr>
            <a:r>
              <a:rPr i="0" lang="en-US" sz="2400" u="none" cap="none" strike="noStrike">
                <a:solidFill>
                  <a:srgbClr val="FFFFFF"/>
                </a:solidFill>
              </a:rPr>
              <a:t>Lives and works in the city </a:t>
            </a:r>
            <a:endParaRPr/>
          </a:p>
          <a:p>
            <a:pPr indent="0" lvl="0" marL="0" marR="0" rtl="0" algn="r">
              <a:lnSpc>
                <a:spcPct val="139958"/>
              </a:lnSpc>
              <a:spcBef>
                <a:spcPts val="0"/>
              </a:spcBef>
              <a:spcAft>
                <a:spcPts val="0"/>
              </a:spcAft>
              <a:buNone/>
            </a:pPr>
            <a:r>
              <a:rPr i="0" lang="en-US" sz="2400" u="none" cap="none" strike="noStrike">
                <a:solidFill>
                  <a:srgbClr val="FFFFFF"/>
                </a:solidFill>
              </a:rPr>
              <a:t>Works +50 hours a week</a:t>
            </a:r>
            <a:endParaRPr/>
          </a:p>
          <a:p>
            <a:pPr indent="0" lvl="0" marL="0" marR="0" rtl="0" algn="r">
              <a:lnSpc>
                <a:spcPct val="139958"/>
              </a:lnSpc>
              <a:spcBef>
                <a:spcPts val="0"/>
              </a:spcBef>
              <a:spcAft>
                <a:spcPts val="0"/>
              </a:spcAft>
              <a:buNone/>
            </a:pPr>
            <a:r>
              <a:rPr i="0" lang="en-US" sz="2400" u="none" cap="none" strike="noStrike">
                <a:solidFill>
                  <a:srgbClr val="FFFFFF"/>
                </a:solidFill>
              </a:rPr>
              <a:t>Likes boxing training</a:t>
            </a:r>
            <a:endParaRPr/>
          </a:p>
          <a:p>
            <a:pPr indent="0" lvl="0" marL="0" marR="0" rtl="0" algn="r">
              <a:lnSpc>
                <a:spcPct val="139958"/>
              </a:lnSpc>
              <a:spcBef>
                <a:spcPts val="0"/>
              </a:spcBef>
              <a:spcAft>
                <a:spcPts val="0"/>
              </a:spcAft>
              <a:buNone/>
            </a:pPr>
            <a:r>
              <a:rPr i="0" lang="en-US" sz="2400" u="none" cap="none" strike="noStrike">
                <a:solidFill>
                  <a:srgbClr val="FFFFFF"/>
                </a:solidFill>
              </a:rPr>
              <a:t>No car, own a bicycle</a:t>
            </a:r>
            <a:endParaRPr/>
          </a:p>
          <a:p>
            <a:pPr indent="0" lvl="0" marL="0" marR="0" rtl="0" algn="r">
              <a:lnSpc>
                <a:spcPct val="139958"/>
              </a:lnSpc>
              <a:spcBef>
                <a:spcPts val="0"/>
              </a:spcBef>
              <a:spcAft>
                <a:spcPts val="0"/>
              </a:spcAft>
              <a:buNone/>
            </a:pPr>
            <a:r>
              <a:rPr i="0" lang="en-US" sz="2400" u="none" cap="none" strike="noStrike">
                <a:solidFill>
                  <a:srgbClr val="FFFFFF"/>
                </a:solidFill>
              </a:rPr>
              <a:t>Commutes with the metro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