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Lora Italics" charset="1" panose="00000500000000000000"/>
      <p:regular r:id="rId13"/>
    </p:embeddedFont>
    <p:embeddedFont>
      <p:font typeface="Lato" charset="1" panose="020F0502020204030203"/>
      <p:regular r:id="rId14"/>
    </p:embeddedFont>
    <p:embeddedFont>
      <p:font typeface="Lato Bold" charset="1" panose="020F0502020204030203"/>
      <p:regular r:id="rId15"/>
    </p:embeddedFont>
    <p:embeddedFont>
      <p:font typeface="Lato Italics" charset="1" panose="020F0502020204030203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4.pn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4.pn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mailto:gunnar.kihl@globaldataresources.io" TargetMode="External" Type="http://schemas.openxmlformats.org/officeDocument/2006/relationships/hyperlink"/><Relationship Id="rId11" Target="mailto:goran@globaldataresources.io" TargetMode="External" Type="http://schemas.openxmlformats.org/officeDocument/2006/relationships/hyperlink"/><Relationship Id="rId12" Target="../media/image4.png" Type="http://schemas.openxmlformats.org/officeDocument/2006/relationships/image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https://www.globaldataresources.io" TargetMode="External" Type="http://schemas.openxmlformats.org/officeDocument/2006/relationships/hyperlink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https://www.globaldataresources.io/_files/ugd/129284_b1de4413680147eab075f818cfae1778.pdf" TargetMode="External" Type="http://schemas.openxmlformats.org/officeDocument/2006/relationships/hyperlink"/><Relationship Id="rId8" Target="../media/image21.jpeg" Type="http://schemas.openxmlformats.org/officeDocument/2006/relationships/image"/><Relationship Id="rId9" Target="https://www.globaldataresources.io/_files/ugd/129284_b1de4413680147eab075f818cfae1778.pdf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1AB6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05045" y="0"/>
            <a:ext cx="9868865" cy="10287000"/>
          </a:xfrm>
          <a:custGeom>
            <a:avLst/>
            <a:gdLst/>
            <a:ahLst/>
            <a:cxnLst/>
            <a:rect r="r" b="b" t="t" l="l"/>
            <a:pathLst>
              <a:path h="10287000" w="9868865">
                <a:moveTo>
                  <a:pt x="0" y="0"/>
                </a:moveTo>
                <a:lnTo>
                  <a:pt x="9868865" y="0"/>
                </a:lnTo>
                <a:lnTo>
                  <a:pt x="98688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77" t="0" r="-2817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1928" y="409000"/>
            <a:ext cx="1834571" cy="1797879"/>
          </a:xfrm>
          <a:custGeom>
            <a:avLst/>
            <a:gdLst/>
            <a:ahLst/>
            <a:cxnLst/>
            <a:rect r="r" b="b" t="t" l="l"/>
            <a:pathLst>
              <a:path h="1797879" w="1834571">
                <a:moveTo>
                  <a:pt x="0" y="0"/>
                </a:moveTo>
                <a:lnTo>
                  <a:pt x="1834570" y="0"/>
                </a:lnTo>
                <a:lnTo>
                  <a:pt x="1834570" y="1797880"/>
                </a:lnTo>
                <a:lnTo>
                  <a:pt x="0" y="1797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2711091"/>
            <a:ext cx="7019390" cy="5701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i="true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International Consumer Classifications (ICC)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9031574"/>
            <a:ext cx="6701223" cy="365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GLOBAL DATA RESOURCES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144000" y="9031574"/>
            <a:ext cx="8427400" cy="365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SIMPLIFYING THE COMPLEXITY OF GLOBAL CONSUMER DATA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5143500"/>
            <a:chOff x="0" y="0"/>
            <a:chExt cx="24384000" cy="6858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8906" r="0" b="28906"/>
            <a:stretch>
              <a:fillRect/>
            </a:stretch>
          </p:blipFill>
          <p:spPr>
            <a:xfrm flipH="false" flipV="false">
              <a:off x="0" y="0"/>
              <a:ext cx="24384000" cy="6858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5739824" y="4358201"/>
            <a:ext cx="7058552" cy="1570598"/>
            <a:chOff x="0" y="0"/>
            <a:chExt cx="1859043" cy="4136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59043" cy="413655"/>
            </a:xfrm>
            <a:custGeom>
              <a:avLst/>
              <a:gdLst/>
              <a:ahLst/>
              <a:cxnLst/>
              <a:rect r="r" b="b" t="t" l="l"/>
              <a:pathLst>
                <a:path h="413655" w="1859043">
                  <a:moveTo>
                    <a:pt x="0" y="0"/>
                  </a:moveTo>
                  <a:lnTo>
                    <a:pt x="1859043" y="0"/>
                  </a:lnTo>
                  <a:lnTo>
                    <a:pt x="1859043" y="413655"/>
                  </a:lnTo>
                  <a:lnTo>
                    <a:pt x="0" y="413655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1859043" cy="4612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7916020" y="7179608"/>
            <a:ext cx="743961" cy="3395950"/>
            <a:chOff x="0" y="0"/>
            <a:chExt cx="195940" cy="89440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5940" cy="894407"/>
            </a:xfrm>
            <a:custGeom>
              <a:avLst/>
              <a:gdLst/>
              <a:ahLst/>
              <a:cxnLst/>
              <a:rect r="r" b="b" t="t" l="l"/>
              <a:pathLst>
                <a:path h="894407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94407"/>
                  </a:lnTo>
                  <a:lnTo>
                    <a:pt x="0" y="894407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95940" cy="9420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5739824" y="4708274"/>
            <a:ext cx="7058552" cy="83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52"/>
              </a:lnSpc>
            </a:pPr>
            <a:r>
              <a:rPr lang="en-US" sz="5600" i="true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About ICC by GDR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6514972"/>
            <a:ext cx="7642775" cy="2595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Global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Data Resources (GDR) is the creator of </a:t>
            </a:r>
            <a:r>
              <a:rPr lang="en-US" b="true" sz="210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ICC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- a globally consistent and locally relevant audience model designed for seamless integration across: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</a:p>
          <a:p>
            <a:pPr algn="l" marL="453390" indent="-226695" lvl="1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Programmatic ad platforms.</a:t>
            </a:r>
          </a:p>
          <a:p>
            <a:pPr algn="l" marL="453390" indent="-226695" lvl="1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Digital media channels.</a:t>
            </a:r>
          </a:p>
          <a:p>
            <a:pPr algn="l" marL="453390" indent="-226695" lvl="1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CRM and DMP systems.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434353" y="6514972"/>
            <a:ext cx="7474944" cy="1108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 partner with </a:t>
            </a:r>
            <a:r>
              <a:rPr lang="en-US" b="true" sz="210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Kantar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b="true" sz="210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InsightOne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b="true" sz="210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Experian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b="true" sz="210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TransUnion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, and </a:t>
            </a:r>
            <a:r>
              <a:rPr lang="en-US" b="true" sz="210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official statistical offices 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to bring you high-quality, transparent data.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434353" y="8102458"/>
            <a:ext cx="7474944" cy="1108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GDR was founded in 2015 with the goal of delivering privacy-safe consumer insights to 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og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ra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mm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atic a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dver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tisi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ng - making it more 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informed, controllable, and efficient.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781928" y="409000"/>
            <a:ext cx="1834571" cy="1797879"/>
          </a:xfrm>
          <a:custGeom>
            <a:avLst/>
            <a:gdLst/>
            <a:ahLst/>
            <a:cxnLst/>
            <a:rect r="r" b="b" t="t" l="l"/>
            <a:pathLst>
              <a:path h="1797879" w="1834571">
                <a:moveTo>
                  <a:pt x="0" y="0"/>
                </a:moveTo>
                <a:lnTo>
                  <a:pt x="1834570" y="0"/>
                </a:lnTo>
                <a:lnTo>
                  <a:pt x="1834570" y="1797880"/>
                </a:lnTo>
                <a:lnTo>
                  <a:pt x="0" y="1797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61992" y="420485"/>
            <a:ext cx="1526420" cy="1526420"/>
          </a:xfrm>
          <a:custGeom>
            <a:avLst/>
            <a:gdLst/>
            <a:ahLst/>
            <a:cxnLst/>
            <a:rect r="r" b="b" t="t" l="l"/>
            <a:pathLst>
              <a:path h="1526420" w="1526420">
                <a:moveTo>
                  <a:pt x="0" y="0"/>
                </a:moveTo>
                <a:lnTo>
                  <a:pt x="1526420" y="0"/>
                </a:lnTo>
                <a:lnTo>
                  <a:pt x="1526420" y="1526419"/>
                </a:lnTo>
                <a:lnTo>
                  <a:pt x="0" y="15264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20" t="0" r="-102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916020" y="7179608"/>
            <a:ext cx="743961" cy="3395950"/>
            <a:chOff x="0" y="0"/>
            <a:chExt cx="195940" cy="89440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5940" cy="894407"/>
            </a:xfrm>
            <a:custGeom>
              <a:avLst/>
              <a:gdLst/>
              <a:ahLst/>
              <a:cxnLst/>
              <a:rect r="r" b="b" t="t" l="l"/>
              <a:pathLst>
                <a:path h="894407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94407"/>
                  </a:lnTo>
                  <a:lnTo>
                    <a:pt x="0" y="894407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95940" cy="9420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44389" y="1916034"/>
            <a:ext cx="9985770" cy="7988616"/>
          </a:xfrm>
          <a:custGeom>
            <a:avLst/>
            <a:gdLst/>
            <a:ahLst/>
            <a:cxnLst/>
            <a:rect r="r" b="b" t="t" l="l"/>
            <a:pathLst>
              <a:path h="7988616" w="9985770">
                <a:moveTo>
                  <a:pt x="0" y="0"/>
                </a:moveTo>
                <a:lnTo>
                  <a:pt x="9985771" y="0"/>
                </a:lnTo>
                <a:lnTo>
                  <a:pt x="9985771" y="7988616"/>
                </a:lnTo>
                <a:lnTo>
                  <a:pt x="0" y="7988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646438"/>
            <a:ext cx="16749780" cy="969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i="true" spc="112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Solving the Global Consumer Puzzle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044510" y="2144092"/>
            <a:ext cx="6743902" cy="490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b="true" sz="2799" spc="55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TH</a:t>
            </a:r>
            <a:r>
              <a:rPr lang="en-US" b="true" sz="2799" spc="55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 GLOBAL ICC MODEL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044510" y="3037050"/>
            <a:ext cx="6538520" cy="6681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International Consumer Classifications (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ICC) is a globally consistent and locally relevant audience model. </a:t>
            </a:r>
          </a:p>
          <a:p>
            <a:pPr algn="l">
              <a:lnSpc>
                <a:spcPts val="2940"/>
              </a:lnSpc>
            </a:pPr>
          </a:p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91AB67"/>
                </a:solidFill>
                <a:latin typeface="Lato Bold"/>
                <a:ea typeface="Lato Bold"/>
                <a:cs typeface="Lato Bold"/>
                <a:sym typeface="Lato Bold"/>
              </a:rPr>
              <a:t>AFFLUENCE LEVELS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Affluent.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Comfortable.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Less Affluent.</a:t>
            </a:r>
          </a:p>
          <a:p>
            <a:pPr algn="l">
              <a:lnSpc>
                <a:spcPts val="2940"/>
              </a:lnSpc>
            </a:pPr>
          </a:p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91AB67"/>
                </a:solidFill>
                <a:latin typeface="Lato Bold"/>
                <a:ea typeface="Lato Bold"/>
                <a:cs typeface="Lato Bold"/>
                <a:sym typeface="Lato Bold"/>
              </a:rPr>
              <a:t>LIFE STAGES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Pre-Family Couples &amp; Singles.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Young Couples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wi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 Childre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n.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Families w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it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School-A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ge Child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ren.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Mature Families and Retirees.</a:t>
            </a:r>
          </a:p>
          <a:p>
            <a:pPr algn="l">
              <a:lnSpc>
                <a:spcPts val="2940"/>
              </a:lnSpc>
            </a:pPr>
          </a:p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91AB67"/>
                </a:solidFill>
                <a:latin typeface="Lato Bold"/>
                <a:ea typeface="Lato Bold"/>
                <a:cs typeface="Lato Bold"/>
                <a:sym typeface="Lato Bold"/>
              </a:rPr>
              <a:t>LIFESTYLE SEGMENTS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12 highly actionable lifestyle segments, such as “</a:t>
            </a:r>
            <a:r>
              <a:rPr lang="en-US" sz="2100" i="true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Affluent Young Families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” or “</a:t>
            </a:r>
            <a:r>
              <a:rPr lang="en-US" sz="2100" i="true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Less Affluent Retirees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”. 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Ideal for tailored campaign strategies.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-371980" y="-359356"/>
            <a:ext cx="743961" cy="3086100"/>
            <a:chOff x="0" y="0"/>
            <a:chExt cx="19594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5940" cy="812800"/>
            </a:xfrm>
            <a:custGeom>
              <a:avLst/>
              <a:gdLst/>
              <a:ahLst/>
              <a:cxnLst/>
              <a:rect r="r" b="b" t="t" l="l"/>
              <a:pathLst>
                <a:path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0"/>
            <a:ext cx="7458075" cy="10287000"/>
            <a:chOff x="0" y="0"/>
            <a:chExt cx="99441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5848" t="0" r="25848" b="0"/>
            <a:stretch>
              <a:fillRect/>
            </a:stretch>
          </p:blipFill>
          <p:spPr>
            <a:xfrm flipH="false" flipV="false">
              <a:off x="0" y="0"/>
              <a:ext cx="9944100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9144000" y="7596113"/>
            <a:ext cx="8115300" cy="1972036"/>
            <a:chOff x="0" y="0"/>
            <a:chExt cx="2137363" cy="51938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37363" cy="519384"/>
            </a:xfrm>
            <a:custGeom>
              <a:avLst/>
              <a:gdLst/>
              <a:ahLst/>
              <a:cxnLst/>
              <a:rect r="r" b="b" t="t" l="l"/>
              <a:pathLst>
                <a:path h="519384" w="2137363">
                  <a:moveTo>
                    <a:pt x="0" y="0"/>
                  </a:moveTo>
                  <a:lnTo>
                    <a:pt x="2137363" y="0"/>
                  </a:lnTo>
                  <a:lnTo>
                    <a:pt x="2137363" y="519384"/>
                  </a:lnTo>
                  <a:lnTo>
                    <a:pt x="0" y="519384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2137363" cy="5670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371980" y="0"/>
            <a:ext cx="743961" cy="3086100"/>
            <a:chOff x="0" y="0"/>
            <a:chExt cx="19594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5940" cy="812800"/>
            </a:xfrm>
            <a:custGeom>
              <a:avLst/>
              <a:gdLst/>
              <a:ahLst/>
              <a:cxnLst/>
              <a:rect r="r" b="b" t="t" l="l"/>
              <a:pathLst>
                <a:path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7916020" y="7200900"/>
            <a:ext cx="743961" cy="3086100"/>
            <a:chOff x="0" y="0"/>
            <a:chExt cx="19594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5940" cy="812800"/>
            </a:xfrm>
            <a:custGeom>
              <a:avLst/>
              <a:gdLst/>
              <a:ahLst/>
              <a:cxnLst/>
              <a:rect r="r" b="b" t="t" l="l"/>
              <a:pathLst>
                <a:path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9144000" y="315710"/>
            <a:ext cx="8115300" cy="19769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840"/>
              </a:lnSpc>
            </a:pPr>
            <a:r>
              <a:rPr lang="en-US" sz="5600" i="true" spc="112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Safe </a:t>
            </a:r>
          </a:p>
          <a:p>
            <a:pPr algn="just">
              <a:lnSpc>
                <a:spcPts val="7840"/>
              </a:lnSpc>
            </a:pPr>
            <a:r>
              <a:rPr lang="en-US" sz="5600" i="true" spc="112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Segmentation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261992" y="420485"/>
            <a:ext cx="1526420" cy="1526420"/>
          </a:xfrm>
          <a:custGeom>
            <a:avLst/>
            <a:gdLst/>
            <a:ahLst/>
            <a:cxnLst/>
            <a:rect r="r" b="b" t="t" l="l"/>
            <a:pathLst>
              <a:path h="1526420" w="1526420">
                <a:moveTo>
                  <a:pt x="0" y="0"/>
                </a:moveTo>
                <a:lnTo>
                  <a:pt x="1526420" y="0"/>
                </a:lnTo>
                <a:lnTo>
                  <a:pt x="1526420" y="1526419"/>
                </a:lnTo>
                <a:lnTo>
                  <a:pt x="0" y="15264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0" t="0" r="-102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144000" y="5261671"/>
            <a:ext cx="8115300" cy="1480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b="true" sz="2100">
                <a:solidFill>
                  <a:srgbClr val="91AB67"/>
                </a:solidFill>
                <a:latin typeface="Lato Bold"/>
                <a:ea typeface="Lato Bold"/>
                <a:cs typeface="Lato Bold"/>
                <a:sym typeface="Lato Bold"/>
              </a:rPr>
              <a:t>COUNTRIES</a:t>
            </a:r>
            <a:r>
              <a:rPr lang="en-US" b="true" sz="2100">
                <a:solidFill>
                  <a:srgbClr val="91AB67"/>
                </a:solidFill>
                <a:latin typeface="Lato Bold"/>
                <a:ea typeface="Lato Bold"/>
                <a:cs typeface="Lato Bold"/>
                <a:sym typeface="Lato Bold"/>
              </a:rPr>
              <a:t> AVAILABLE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Australia, Canada, Denmark, Finland, France, Germany, Italy, Japan, Mexico, Netherlands, New Zealand, Norway, Poland, Portugal, Spain, Sweden, Switzerland, the UK, and the USA.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9473931" y="8031929"/>
            <a:ext cx="3727719" cy="1100405"/>
            <a:chOff x="0" y="0"/>
            <a:chExt cx="4970291" cy="146720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165233"/>
              <a:ext cx="1717231" cy="1301973"/>
            </a:xfrm>
            <a:custGeom>
              <a:avLst/>
              <a:gdLst/>
              <a:ahLst/>
              <a:cxnLst/>
              <a:rect r="r" b="b" t="t" l="l"/>
              <a:pathLst>
                <a:path h="1301973" w="1717231">
                  <a:moveTo>
                    <a:pt x="0" y="0"/>
                  </a:moveTo>
                  <a:lnTo>
                    <a:pt x="1717231" y="0"/>
                  </a:lnTo>
                  <a:lnTo>
                    <a:pt x="1717231" y="1301974"/>
                  </a:lnTo>
                  <a:lnTo>
                    <a:pt x="0" y="1301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2123631" y="-104775"/>
              <a:ext cx="2846660" cy="12138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19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2123631" y="1061423"/>
              <a:ext cx="2846660" cy="4057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COUNTRIES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201650" y="7978839"/>
            <a:ext cx="3564425" cy="1153495"/>
            <a:chOff x="0" y="0"/>
            <a:chExt cx="4752567" cy="153799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94446"/>
              <a:ext cx="1384001" cy="1443547"/>
            </a:xfrm>
            <a:custGeom>
              <a:avLst/>
              <a:gdLst/>
              <a:ahLst/>
              <a:cxnLst/>
              <a:rect r="r" b="b" t="t" l="l"/>
              <a:pathLst>
                <a:path h="1443547" w="1384001">
                  <a:moveTo>
                    <a:pt x="0" y="0"/>
                  </a:moveTo>
                  <a:lnTo>
                    <a:pt x="1384001" y="0"/>
                  </a:lnTo>
                  <a:lnTo>
                    <a:pt x="1384001" y="1443547"/>
                  </a:lnTo>
                  <a:lnTo>
                    <a:pt x="0" y="1443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1858213" y="-104775"/>
              <a:ext cx="2846660" cy="12138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46M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1810520" y="1123433"/>
              <a:ext cx="2942047" cy="4057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NEIGHBOURHOODS</a:t>
              </a: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9144000" y="2922659"/>
            <a:ext cx="8115300" cy="1851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b="true" sz="2100">
                <a:solidFill>
                  <a:srgbClr val="91AB67"/>
                </a:solidFill>
                <a:latin typeface="Lato Bold"/>
                <a:ea typeface="Lato Bold"/>
                <a:cs typeface="Lato Bold"/>
                <a:sym typeface="Lato Bold"/>
              </a:rPr>
              <a:t>NEIGHBOURHOODS</a:t>
            </a:r>
            <a:r>
              <a:rPr lang="en-US" b="true" sz="2100">
                <a:solidFill>
                  <a:srgbClr val="91AB67"/>
                </a:solidFill>
                <a:latin typeface="Lato Bold"/>
                <a:ea typeface="Lato Bold"/>
                <a:cs typeface="Lato Bold"/>
                <a:sym typeface="Lato Bold"/>
              </a:rPr>
              <a:t> MAPPED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46 million neighbourhoods mapped, using rich offline census and statistical data. 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Powering lifestyle-driven segmentation that is accurate, scalable, and ready for activation.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0" y="7596113"/>
            <a:ext cx="8486775" cy="1972036"/>
            <a:chOff x="0" y="0"/>
            <a:chExt cx="2235200" cy="519384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235200" cy="519384"/>
            </a:xfrm>
            <a:custGeom>
              <a:avLst/>
              <a:gdLst/>
              <a:ahLst/>
              <a:cxnLst/>
              <a:rect r="r" b="b" t="t" l="l"/>
              <a:pathLst>
                <a:path h="519384" w="2235200">
                  <a:moveTo>
                    <a:pt x="0" y="0"/>
                  </a:moveTo>
                  <a:lnTo>
                    <a:pt x="2235200" y="0"/>
                  </a:lnTo>
                  <a:lnTo>
                    <a:pt x="2235200" y="519384"/>
                  </a:lnTo>
                  <a:lnTo>
                    <a:pt x="0" y="519384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47625"/>
              <a:ext cx="2235200" cy="5670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28" id="28"/>
          <p:cNvSpPr txBox="true"/>
          <p:nvPr/>
        </p:nvSpPr>
        <p:spPr>
          <a:xfrm rot="0">
            <a:off x="892776" y="7998588"/>
            <a:ext cx="6701223" cy="1133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 spc="42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Neighbourhoods offer powerful insight into consumer behavior by reflecting income, education, housing, family status, and more.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96" r="0" b="-929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71980" y="0"/>
            <a:ext cx="743961" cy="3086100"/>
            <a:chOff x="0" y="0"/>
            <a:chExt cx="19594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5940" cy="812800"/>
            </a:xfrm>
            <a:custGeom>
              <a:avLst/>
              <a:gdLst/>
              <a:ahLst/>
              <a:cxnLst/>
              <a:rect r="r" b="b" t="t" l="l"/>
              <a:pathLst>
                <a:path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469697" y="2829955"/>
            <a:ext cx="7615421" cy="6093174"/>
            <a:chOff x="0" y="0"/>
            <a:chExt cx="2005708" cy="160478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05708" cy="1604787"/>
            </a:xfrm>
            <a:custGeom>
              <a:avLst/>
              <a:gdLst/>
              <a:ahLst/>
              <a:cxnLst/>
              <a:rect r="r" b="b" t="t" l="l"/>
              <a:pathLst>
                <a:path h="1604787" w="2005708">
                  <a:moveTo>
                    <a:pt x="0" y="0"/>
                  </a:moveTo>
                  <a:lnTo>
                    <a:pt x="2005708" y="0"/>
                  </a:lnTo>
                  <a:lnTo>
                    <a:pt x="2005708" y="1604787"/>
                  </a:lnTo>
                  <a:lnTo>
                    <a:pt x="0" y="1604787"/>
                  </a:lnTo>
                  <a:close/>
                </a:path>
              </a:pathLst>
            </a:custGeom>
            <a:solidFill>
              <a:srgbClr val="D4AF37">
                <a:alpha val="9176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005708" cy="16524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81559" y="2829955"/>
            <a:ext cx="7615421" cy="6093174"/>
            <a:chOff x="0" y="0"/>
            <a:chExt cx="2005708" cy="160478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05708" cy="1604787"/>
            </a:xfrm>
            <a:custGeom>
              <a:avLst/>
              <a:gdLst/>
              <a:ahLst/>
              <a:cxnLst/>
              <a:rect r="r" b="b" t="t" l="l"/>
              <a:pathLst>
                <a:path h="1604787" w="2005708">
                  <a:moveTo>
                    <a:pt x="0" y="0"/>
                  </a:moveTo>
                  <a:lnTo>
                    <a:pt x="2005708" y="0"/>
                  </a:lnTo>
                  <a:lnTo>
                    <a:pt x="2005708" y="1604787"/>
                  </a:lnTo>
                  <a:lnTo>
                    <a:pt x="0" y="1604787"/>
                  </a:lnTo>
                  <a:close/>
                </a:path>
              </a:pathLst>
            </a:custGeom>
            <a:solidFill>
              <a:srgbClr val="91AB67">
                <a:alpha val="91765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2005708" cy="16524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726737" y="675839"/>
            <a:ext cx="14140487" cy="103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72"/>
              </a:lnSpc>
            </a:pPr>
            <a:r>
              <a:rPr lang="en-US" sz="6900" i="true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Programmatic Ready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726737" y="4841925"/>
            <a:ext cx="6567710" cy="4081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ICC data is pre-integrat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ed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wit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major programmat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IC PLATFORMS (DSPS AND DMPS). </a:t>
            </a:r>
          </a:p>
          <a:p>
            <a:pPr algn="l">
              <a:lnSpc>
                <a:spcPts val="2940"/>
              </a:lnSpc>
            </a:pPr>
          </a:p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ICC supports:</a:t>
            </a:r>
          </a:p>
          <a:p>
            <a:pPr algn="l">
              <a:lnSpc>
                <a:spcPts val="2940"/>
              </a:lnSpc>
            </a:pP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Ready-made audience libraries.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Custom seg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MENTAT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n.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Dynamic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t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arge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ing via 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pa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rtners.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nt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egrati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 with s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emantic 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and behavi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our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al data for enh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an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ced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t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rg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eting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  <a:p>
            <a:pPr algn="l">
              <a:lnSpc>
                <a:spcPts val="2940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952942" y="3178252"/>
            <a:ext cx="8115300" cy="1087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2"/>
              </a:lnSpc>
            </a:pPr>
            <a:r>
              <a:rPr lang="en-US" sz="3600" i="true" spc="72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Programmatic Ready: </a:t>
            </a:r>
          </a:p>
          <a:p>
            <a:pPr algn="ctr">
              <a:lnSpc>
                <a:spcPts val="4212"/>
              </a:lnSpc>
            </a:pPr>
            <a:r>
              <a:rPr lang="en-US" sz="3600" i="true" spc="72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Easy Activation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219758" y="3178252"/>
            <a:ext cx="8115300" cy="1087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2"/>
              </a:lnSpc>
            </a:pPr>
            <a:r>
              <a:rPr lang="en-US" sz="3600" i="true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Where ICC Works: </a:t>
            </a:r>
          </a:p>
          <a:p>
            <a:pPr algn="ctr">
              <a:lnSpc>
                <a:spcPts val="4212"/>
              </a:lnSpc>
            </a:pPr>
            <a:r>
              <a:rPr lang="en-US" sz="3600" i="true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Global Reach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993553" y="4841925"/>
            <a:ext cx="6567710" cy="2966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Our approach is based 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on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g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eogr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aphy and lifestyl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E, </a:t>
            </a:r>
            <a:r>
              <a:rPr lang="en-US" b="true" sz="21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NOT INDIVIDUAL BEHAVIOUR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, ENSURING FULL GDPR CO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mpliance and 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MAXIMUM PRIVACY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  <a:p>
            <a:pPr algn="l">
              <a:lnSpc>
                <a:spcPts val="2940"/>
              </a:lnSpc>
            </a:pP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GDR’s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LL-fo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rmat (lo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ngitud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e-lati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ud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e, zip-f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ree)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dat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 enables laser-precise targeti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ng a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cross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bor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</a:t>
            </a: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rs and platforms. 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6167833" y="412951"/>
            <a:ext cx="1834571" cy="1797879"/>
          </a:xfrm>
          <a:custGeom>
            <a:avLst/>
            <a:gdLst/>
            <a:ahLst/>
            <a:cxnLst/>
            <a:rect r="r" b="b" t="t" l="l"/>
            <a:pathLst>
              <a:path h="1797879" w="1834571">
                <a:moveTo>
                  <a:pt x="0" y="0"/>
                </a:moveTo>
                <a:lnTo>
                  <a:pt x="1834571" y="0"/>
                </a:lnTo>
                <a:lnTo>
                  <a:pt x="1834571" y="1797879"/>
                </a:lnTo>
                <a:lnTo>
                  <a:pt x="0" y="1797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0"/>
            <a:ext cx="7458075" cy="10287000"/>
            <a:chOff x="0" y="0"/>
            <a:chExt cx="99441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4022" r="0" b="4022"/>
            <a:stretch>
              <a:fillRect/>
            </a:stretch>
          </p:blipFill>
          <p:spPr>
            <a:xfrm flipH="false" flipV="false">
              <a:off x="0" y="0"/>
              <a:ext cx="9944100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9144000" y="7596113"/>
            <a:ext cx="8115300" cy="1972036"/>
            <a:chOff x="0" y="0"/>
            <a:chExt cx="2137363" cy="51938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37363" cy="519384"/>
            </a:xfrm>
            <a:custGeom>
              <a:avLst/>
              <a:gdLst/>
              <a:ahLst/>
              <a:cxnLst/>
              <a:rect r="r" b="b" t="t" l="l"/>
              <a:pathLst>
                <a:path h="519384" w="2137363">
                  <a:moveTo>
                    <a:pt x="0" y="0"/>
                  </a:moveTo>
                  <a:lnTo>
                    <a:pt x="2137363" y="0"/>
                  </a:lnTo>
                  <a:lnTo>
                    <a:pt x="2137363" y="519384"/>
                  </a:lnTo>
                  <a:lnTo>
                    <a:pt x="0" y="519384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2137363" cy="5670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371980" y="0"/>
            <a:ext cx="743961" cy="3086100"/>
            <a:chOff x="0" y="0"/>
            <a:chExt cx="19594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5940" cy="812800"/>
            </a:xfrm>
            <a:custGeom>
              <a:avLst/>
              <a:gdLst/>
              <a:ahLst/>
              <a:cxnLst/>
              <a:rect r="r" b="b" t="t" l="l"/>
              <a:pathLst>
                <a:path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7916020" y="7200900"/>
            <a:ext cx="743961" cy="3086100"/>
            <a:chOff x="0" y="0"/>
            <a:chExt cx="19594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5940" cy="812800"/>
            </a:xfrm>
            <a:custGeom>
              <a:avLst/>
              <a:gdLst/>
              <a:ahLst/>
              <a:cxnLst/>
              <a:rect r="r" b="b" t="t" l="l"/>
              <a:pathLst>
                <a:path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9144000" y="646438"/>
            <a:ext cx="6173575" cy="969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840"/>
              </a:lnSpc>
            </a:pPr>
            <a:r>
              <a:rPr lang="en-US" sz="5600" i="true" spc="112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Privacy Pioneers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261992" y="420485"/>
            <a:ext cx="1526420" cy="1526420"/>
          </a:xfrm>
          <a:custGeom>
            <a:avLst/>
            <a:gdLst/>
            <a:ahLst/>
            <a:cxnLst/>
            <a:rect r="r" b="b" t="t" l="l"/>
            <a:pathLst>
              <a:path h="1526420" w="1526420">
                <a:moveTo>
                  <a:pt x="0" y="0"/>
                </a:moveTo>
                <a:lnTo>
                  <a:pt x="1526420" y="0"/>
                </a:lnTo>
                <a:lnTo>
                  <a:pt x="1526420" y="1526419"/>
                </a:lnTo>
                <a:lnTo>
                  <a:pt x="0" y="15264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0" t="0" r="-102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1066655" y="7927154"/>
            <a:ext cx="2134995" cy="936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200+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066655" y="8816090"/>
            <a:ext cx="2134995" cy="316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CLIENTS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9718869" y="8052541"/>
            <a:ext cx="1052511" cy="1080884"/>
          </a:xfrm>
          <a:custGeom>
            <a:avLst/>
            <a:gdLst/>
            <a:ahLst/>
            <a:cxnLst/>
            <a:rect r="r" b="b" t="t" l="l"/>
            <a:pathLst>
              <a:path h="1080884" w="1052511">
                <a:moveTo>
                  <a:pt x="0" y="0"/>
                </a:moveTo>
                <a:lnTo>
                  <a:pt x="1052511" y="0"/>
                </a:lnTo>
                <a:lnTo>
                  <a:pt x="1052511" y="1080884"/>
                </a:lnTo>
                <a:lnTo>
                  <a:pt x="0" y="1080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498656" y="7978839"/>
            <a:ext cx="798387" cy="1228288"/>
          </a:xfrm>
          <a:custGeom>
            <a:avLst/>
            <a:gdLst/>
            <a:ahLst/>
            <a:cxnLst/>
            <a:rect r="r" b="b" t="t" l="l"/>
            <a:pathLst>
              <a:path h="1228288" w="798387">
                <a:moveTo>
                  <a:pt x="0" y="0"/>
                </a:moveTo>
                <a:lnTo>
                  <a:pt x="798387" y="0"/>
                </a:lnTo>
                <a:lnTo>
                  <a:pt x="798387" y="1228288"/>
                </a:lnTo>
                <a:lnTo>
                  <a:pt x="0" y="1228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4595310" y="7874064"/>
            <a:ext cx="2134995" cy="936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2015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559540" y="8809507"/>
            <a:ext cx="2206536" cy="316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GDR FOUNDED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144000" y="4484873"/>
            <a:ext cx="8115300" cy="2223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b="true" sz="2100">
                <a:solidFill>
                  <a:srgbClr val="91AB67"/>
                </a:solidFill>
                <a:latin typeface="Lato Bold"/>
                <a:ea typeface="Lato Bold"/>
                <a:cs typeface="Lato Bold"/>
                <a:sym typeface="Lato Bold"/>
              </a:rPr>
              <a:t>DATA-DRIVEN </a:t>
            </a:r>
            <a:r>
              <a:rPr lang="en-US" b="true" sz="2100">
                <a:solidFill>
                  <a:srgbClr val="91AB67"/>
                </a:solidFill>
                <a:latin typeface="Lato Bold"/>
                <a:ea typeface="Lato Bold"/>
                <a:cs typeface="Lato Bold"/>
                <a:sym typeface="Lato Bold"/>
              </a:rPr>
              <a:t>EMPOWERING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GDR E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mpowers advertisers &amp; agencies, publishers &amp; tech vendors.</a:t>
            </a:r>
          </a:p>
          <a:p>
            <a:pPr algn="l" marL="453390" indent="-226695" lvl="1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chieve precise audience targeting and cross-channel activation in display, video, social, DOOH and CTV advertising.</a:t>
            </a:r>
          </a:p>
          <a:p>
            <a:pPr algn="l" marL="453390" indent="-226695" lvl="1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Guaranteed respect for user privacy throughout the journey.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144000" y="2535873"/>
            <a:ext cx="8115300" cy="1480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b="true" sz="2100">
                <a:solidFill>
                  <a:srgbClr val="91AB67"/>
                </a:solidFill>
                <a:latin typeface="Lato Bold"/>
                <a:ea typeface="Lato Bold"/>
                <a:cs typeface="Lato Bold"/>
                <a:sym typeface="Lato Bold"/>
              </a:rPr>
              <a:t>TRUSTED BY THE BEST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WITH OVER 200 ACTIVE CLIENTS, INCLUDING ALL MAJOR GLOBAL MEDIA AGENCY GROUPS, GDR IS THE GO-TO SOURCE FOR INTERNATIONAL AUDIENCE INTELLIGENCE THAT WORKS - ACROSS PLATFORMS, COUNTRIES, AND CAMPAIGNS.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1AB6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842790"/>
            <a:ext cx="16230600" cy="8560847"/>
            <a:chOff x="0" y="0"/>
            <a:chExt cx="4274726" cy="22547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254709"/>
            </a:xfrm>
            <a:custGeom>
              <a:avLst/>
              <a:gdLst/>
              <a:ahLst/>
              <a:cxnLst/>
              <a:rect r="r" b="b" t="t" l="l"/>
              <a:pathLst>
                <a:path h="2254709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254709"/>
                  </a:lnTo>
                  <a:lnTo>
                    <a:pt x="0" y="225470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274726" cy="23023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9008140" y="1965312"/>
            <a:ext cx="8115300" cy="83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52"/>
              </a:lnSpc>
            </a:pPr>
            <a:r>
              <a:rPr lang="en-US" sz="5600" i="true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What’s Next?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9144000" y="7445492"/>
            <a:ext cx="6049938" cy="634154"/>
            <a:chOff x="0" y="0"/>
            <a:chExt cx="8066584" cy="84553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45539" cy="845539"/>
            </a:xfrm>
            <a:custGeom>
              <a:avLst/>
              <a:gdLst/>
              <a:ahLst/>
              <a:cxnLst/>
              <a:rect r="r" b="b" t="t" l="l"/>
              <a:pathLst>
                <a:path h="845539" w="845539">
                  <a:moveTo>
                    <a:pt x="0" y="0"/>
                  </a:moveTo>
                  <a:lnTo>
                    <a:pt x="845539" y="0"/>
                  </a:lnTo>
                  <a:lnTo>
                    <a:pt x="845539" y="845539"/>
                  </a:lnTo>
                  <a:lnTo>
                    <a:pt x="0" y="845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314460" y="149785"/>
              <a:ext cx="6752123" cy="4718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2940"/>
                </a:lnSpc>
                <a:spcBef>
                  <a:spcPct val="0"/>
                </a:spcBef>
              </a:pPr>
              <a:r>
                <a:rPr lang="en-US" sz="2100" u="sng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  <a:hlinkClick r:id="rId4" tooltip="https://www.globaldataresources.io"/>
                </a:rPr>
                <a:t>globaldataresources.io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144000" y="6587301"/>
            <a:ext cx="6049938" cy="632168"/>
            <a:chOff x="0" y="0"/>
            <a:chExt cx="8066584" cy="84289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42891" cy="842891"/>
            </a:xfrm>
            <a:custGeom>
              <a:avLst/>
              <a:gdLst/>
              <a:ahLst/>
              <a:cxnLst/>
              <a:rect r="r" b="b" t="t" l="l"/>
              <a:pathLst>
                <a:path h="842891" w="842891">
                  <a:moveTo>
                    <a:pt x="0" y="0"/>
                  </a:moveTo>
                  <a:lnTo>
                    <a:pt x="842891" y="0"/>
                  </a:lnTo>
                  <a:lnTo>
                    <a:pt x="842891" y="842891"/>
                  </a:lnTo>
                  <a:lnTo>
                    <a:pt x="0" y="842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314460" y="135019"/>
              <a:ext cx="6752123" cy="4718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2940"/>
                </a:lnSpc>
                <a:spcBef>
                  <a:spcPct val="0"/>
                </a:spcBef>
              </a:pPr>
              <a:r>
                <a:rPr lang="en-US" sz="2100" u="sng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  <a:hlinkClick r:id="rId7" tooltip="https://www.globaldataresources.io/_files/ugd/129284_b1de4413680147eab075f818cfae1778.pdf"/>
                </a:rPr>
                <a:t>Download the ICC PDF</a:t>
              </a:r>
            </a:p>
          </p:txBody>
        </p:sp>
      </p:grpSp>
      <p:sp>
        <p:nvSpPr>
          <p:cNvPr name="Freeform 12" id="12">
            <a:hlinkClick r:id="rId9" tooltip="https://www.globaldataresources.io/_files/ugd/129284_b1de4413680147eab075f818cfae1778.pdf"/>
          </p:cNvPr>
          <p:cNvSpPr/>
          <p:nvPr/>
        </p:nvSpPr>
        <p:spPr>
          <a:xfrm flipH="false" flipV="false" rot="0">
            <a:off x="1637941" y="1398672"/>
            <a:ext cx="5915462" cy="7489657"/>
          </a:xfrm>
          <a:custGeom>
            <a:avLst/>
            <a:gdLst/>
            <a:ahLst/>
            <a:cxnLst/>
            <a:rect r="r" b="b" t="t" l="l"/>
            <a:pathLst>
              <a:path h="7489657" w="5915462">
                <a:moveTo>
                  <a:pt x="0" y="0"/>
                </a:moveTo>
                <a:lnTo>
                  <a:pt x="5915462" y="0"/>
                </a:lnTo>
                <a:lnTo>
                  <a:pt x="5915462" y="7489656"/>
                </a:lnTo>
                <a:lnTo>
                  <a:pt x="0" y="74896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5979" r="0" b="-5979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144000" y="4544951"/>
            <a:ext cx="6897070" cy="1108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2" indent="-226696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Gunnar Kihl: </a:t>
            </a:r>
            <a:r>
              <a:rPr lang="en-US" sz="2100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10" tooltip="mailto:gunnar.kihl@globaldataresources.io"/>
              </a:rPr>
              <a:t>gunnar.kihl@globaldataresources.io</a:t>
            </a:r>
          </a:p>
          <a:p>
            <a:pPr algn="l">
              <a:lnSpc>
                <a:spcPts val="2940"/>
              </a:lnSpc>
            </a:pPr>
          </a:p>
          <a:p>
            <a:pPr algn="l" marL="453392" indent="-226696" lvl="1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Göran Eklöf: </a:t>
            </a:r>
            <a:r>
              <a:rPr lang="en-US" sz="2100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11" tooltip="mailto:goran@globaldataresources.io"/>
              </a:rPr>
              <a:t>goran@globaldataresources.io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008140" y="3693353"/>
            <a:ext cx="6185798" cy="365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Please reach out to GDR’s ICC team through: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6261992" y="420485"/>
            <a:ext cx="1526420" cy="1526420"/>
          </a:xfrm>
          <a:custGeom>
            <a:avLst/>
            <a:gdLst/>
            <a:ahLst/>
            <a:cxnLst/>
            <a:rect r="r" b="b" t="t" l="l"/>
            <a:pathLst>
              <a:path h="1526420" w="1526420">
                <a:moveTo>
                  <a:pt x="0" y="0"/>
                </a:moveTo>
                <a:lnTo>
                  <a:pt x="1526420" y="0"/>
                </a:lnTo>
                <a:lnTo>
                  <a:pt x="1526420" y="1526419"/>
                </a:lnTo>
                <a:lnTo>
                  <a:pt x="0" y="15264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20" t="0" r="-102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DAGmA5fjC1w</dc:identifier>
  <dcterms:modified xsi:type="dcterms:W3CDTF">2011-08-01T06:04:30Z</dcterms:modified>
  <cp:revision>1</cp:revision>
  <dc:title>GDR-ICC</dc:title>
</cp:coreProperties>
</file>