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Lora" pitchFamily="2" charset="0"/>
      <p:regular r:id="rId15"/>
      <p:bold r:id="rId16"/>
      <p:italic r:id="rId17"/>
      <p:boldItalic r:id="rId18"/>
    </p:embeddedFont>
    <p:embeddedFont>
      <p:font typeface="Lora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4E8F8-C339-4220-B097-C28875275FEC}" v="184" dt="2025-05-09T09:14:21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4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5045" y="0"/>
            <a:ext cx="9868865" cy="10287000"/>
          </a:xfrm>
          <a:custGeom>
            <a:avLst/>
            <a:gdLst/>
            <a:ahLst/>
            <a:cxnLst/>
            <a:rect l="l" t="t" r="r" b="b"/>
            <a:pathLst>
              <a:path w="9868865" h="10287000">
                <a:moveTo>
                  <a:pt x="0" y="0"/>
                </a:moveTo>
                <a:lnTo>
                  <a:pt x="9868865" y="0"/>
                </a:lnTo>
                <a:lnTo>
                  <a:pt x="98688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61" b="-218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1928" y="409000"/>
            <a:ext cx="1834571" cy="1797879"/>
          </a:xfrm>
          <a:custGeom>
            <a:avLst/>
            <a:gdLst/>
            <a:ahLst/>
            <a:cxnLst/>
            <a:rect l="l" t="t" r="r" b="b"/>
            <a:pathLst>
              <a:path w="1834571" h="1797879">
                <a:moveTo>
                  <a:pt x="0" y="0"/>
                </a:moveTo>
                <a:lnTo>
                  <a:pt x="1834570" y="0"/>
                </a:lnTo>
                <a:lnTo>
                  <a:pt x="1834570" y="1797880"/>
                </a:lnTo>
                <a:lnTo>
                  <a:pt x="0" y="1797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55543"/>
            <a:ext cx="7019390" cy="56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Unlocking the Value of Your</a:t>
            </a:r>
          </a:p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Inventory with Geo-Intelligent</a:t>
            </a:r>
          </a:p>
          <a:p>
            <a:pPr algn="l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Targeting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031574"/>
            <a:ext cx="6701223" cy="36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 DATA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1260315"/>
            <a:ext cx="8427400" cy="126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TRANSFORM YOUR DIGITAL INVENTORY WITH </a:t>
            </a:r>
            <a:endParaRPr lang="en-US" sz="2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GDR'S CUTTING-EDGE GEO-INTELLIGENT </a:t>
            </a:r>
            <a:endParaRPr lang="en-US" sz="2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TARGETING SOLUTIONS. </a:t>
            </a:r>
            <a:endParaRPr lang="en-US" sz="24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10133" cy="10287000"/>
            <a:chOff x="0" y="0"/>
            <a:chExt cx="1041351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040" b="6040"/>
            <a:stretch>
              <a:fillRect/>
            </a:stretch>
          </p:blipFill>
          <p:spPr>
            <a:xfrm>
              <a:off x="0" y="0"/>
              <a:ext cx="1041351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916020" y="-227223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82987" y="627388"/>
            <a:ext cx="8115300" cy="103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 spc="1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ABOUT GDR</a:t>
            </a:r>
          </a:p>
        </p:txBody>
      </p:sp>
      <p:sp>
        <p:nvSpPr>
          <p:cNvPr id="8" name="Freeform 8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0" r="-102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36332" y="5630574"/>
            <a:ext cx="2394118" cy="40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1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0015830" y="5640099"/>
            <a:ext cx="4180149" cy="33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GLOBAL REACH</a:t>
            </a:r>
            <a:endParaRPr lang="en-US" sz="2100" b="1" dirty="0">
              <a:solidFill>
                <a:schemeClr val="accent3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459798" y="5767273"/>
            <a:ext cx="902906" cy="996310"/>
          </a:xfrm>
          <a:custGeom>
            <a:avLst/>
            <a:gdLst/>
            <a:ahLst/>
            <a:cxnLst/>
            <a:rect l="l" t="t" r="r" b="b"/>
            <a:pathLst>
              <a:path w="902906" h="996310">
                <a:moveTo>
                  <a:pt x="0" y="0"/>
                </a:moveTo>
                <a:lnTo>
                  <a:pt x="902906" y="0"/>
                </a:lnTo>
                <a:lnTo>
                  <a:pt x="902906" y="996310"/>
                </a:lnTo>
                <a:lnTo>
                  <a:pt x="0" y="996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82987" y="7950682"/>
            <a:ext cx="1006025" cy="1059988"/>
          </a:xfrm>
          <a:custGeom>
            <a:avLst/>
            <a:gdLst/>
            <a:ahLst/>
            <a:cxnLst/>
            <a:rect l="l" t="t" r="r" b="b"/>
            <a:pathLst>
              <a:path w="1006025" h="1059988">
                <a:moveTo>
                  <a:pt x="0" y="0"/>
                </a:moveTo>
                <a:lnTo>
                  <a:pt x="1006025" y="0"/>
                </a:lnTo>
                <a:lnTo>
                  <a:pt x="1006025" y="1059988"/>
                </a:lnTo>
                <a:lnTo>
                  <a:pt x="0" y="1059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45586" y="5663797"/>
            <a:ext cx="913019" cy="913019"/>
          </a:xfrm>
          <a:custGeom>
            <a:avLst/>
            <a:gdLst/>
            <a:ahLst/>
            <a:cxnLst/>
            <a:rect l="l" t="t" r="r" b="b"/>
            <a:pathLst>
              <a:path w="913019" h="913019">
                <a:moveTo>
                  <a:pt x="0" y="0"/>
                </a:moveTo>
                <a:lnTo>
                  <a:pt x="913019" y="0"/>
                </a:lnTo>
                <a:lnTo>
                  <a:pt x="913019" y="913019"/>
                </a:lnTo>
                <a:lnTo>
                  <a:pt x="0" y="913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70941" y="7897058"/>
            <a:ext cx="1120751" cy="686460"/>
          </a:xfrm>
          <a:custGeom>
            <a:avLst/>
            <a:gdLst/>
            <a:ahLst/>
            <a:cxnLst/>
            <a:rect l="l" t="t" r="r" b="b"/>
            <a:pathLst>
              <a:path w="1120751" h="686460">
                <a:moveTo>
                  <a:pt x="0" y="0"/>
                </a:moveTo>
                <a:lnTo>
                  <a:pt x="1120751" y="0"/>
                </a:lnTo>
                <a:lnTo>
                  <a:pt x="1120751" y="686460"/>
                </a:lnTo>
                <a:lnTo>
                  <a:pt x="0" y="686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136332" y="6572838"/>
            <a:ext cx="2394118" cy="34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10015830" y="6184323"/>
            <a:ext cx="2920093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Coverage in 32 markets with localised insights.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56648" y="6028614"/>
            <a:ext cx="2394118" cy="34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4683250" y="6184323"/>
            <a:ext cx="2920093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Targeting without cookies or device IDs.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83250" y="5640099"/>
            <a:ext cx="4180149" cy="33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chemeClr val="tx2">
                    <a:lumMod val="76000"/>
                  </a:schemeClr>
                </a:solidFill>
                <a:latin typeface="Lato"/>
                <a:ea typeface="Lato"/>
                <a:cs typeface="Lato"/>
                <a:sym typeface="Lato"/>
              </a:rPr>
              <a:t>PRIVACY-FIRST</a:t>
            </a:r>
            <a:endParaRPr lang="en-US" sz="2100" b="1" dirty="0">
              <a:solidFill>
                <a:schemeClr val="tx2">
                  <a:lumMod val="76000"/>
                </a:schemeClr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22223" y="7843607"/>
            <a:ext cx="4180149" cy="33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chemeClr val="tx2">
                    <a:lumMod val="76000"/>
                  </a:schemeClr>
                </a:solidFill>
                <a:latin typeface="Lato"/>
                <a:ea typeface="Lato"/>
                <a:cs typeface="Lato"/>
                <a:sym typeface="Lato"/>
              </a:rPr>
              <a:t>REVENUE GROWTH</a:t>
            </a:r>
            <a:endParaRPr lang="en-US" sz="2100" b="1" dirty="0">
              <a:solidFill>
                <a:schemeClr val="tx2">
                  <a:lumMod val="76000"/>
                </a:schemeClr>
              </a:solidFill>
              <a:latin typeface="Lato"/>
              <a:ea typeface="Lato"/>
              <a:cs typeface="Lat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4683250" y="7929433"/>
            <a:ext cx="4180149" cy="1477239"/>
            <a:chOff x="0" y="-47625"/>
            <a:chExt cx="5573532" cy="196965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678007"/>
              <a:ext cx="3893457" cy="12440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Trusted by leading publishers like RTL AdAlliance and platforms worldwide.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5573532" cy="448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 dirty="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rPr>
                <a:t>PARTNER SUCCESS</a:t>
              </a:r>
              <a:endParaRPr lang="en-US" sz="2100" b="1" dirty="0">
                <a:solidFill>
                  <a:schemeClr val="accent3"/>
                </a:solidFill>
                <a:latin typeface="Lato"/>
                <a:ea typeface="Lato"/>
                <a:cs typeface="Lato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856648" y="5086350"/>
            <a:ext cx="2394118" cy="40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1"/>
              </a:lnSpc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8458427" y="2409633"/>
            <a:ext cx="7363126" cy="2223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91AB67"/>
                </a:solidFill>
                <a:latin typeface="Lato"/>
                <a:ea typeface="Lato"/>
                <a:cs typeface="Lato"/>
                <a:sym typeface="Lato"/>
              </a:rPr>
              <a:t>PRIVACY PIONEER</a:t>
            </a: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Global Data Resources (GDR) is a pioneer in privacy-compliant audience targeting solutions.</a:t>
            </a: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help publishers and brands navigate the </a:t>
            </a:r>
            <a:r>
              <a:rPr lang="en-US" sz="21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cookieless</a:t>
            </a:r>
            <a:r>
              <a:rPr lang="en-US" sz="21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future with innovative geo-intelligent technology.</a:t>
            </a:r>
            <a:endParaRPr lang="en-US" sz="21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22223" y="8387831"/>
            <a:ext cx="2920093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Average 40% increase in advertising yield.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408" y="0"/>
            <a:ext cx="8515173" cy="10287000"/>
            <a:chOff x="0" y="0"/>
            <a:chExt cx="1135356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730" b="9730"/>
            <a:stretch>
              <a:fillRect/>
            </a:stretch>
          </p:blipFill>
          <p:spPr>
            <a:xfrm>
              <a:off x="0" y="0"/>
              <a:ext cx="1135356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2208808"/>
            <a:ext cx="8048467" cy="2430314"/>
            <a:chOff x="0" y="0"/>
            <a:chExt cx="2304580" cy="6958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4580" cy="695891"/>
            </a:xfrm>
            <a:custGeom>
              <a:avLst/>
              <a:gdLst/>
              <a:ahLst/>
              <a:cxnLst/>
              <a:rect l="l" t="t" r="r" b="b"/>
              <a:pathLst>
                <a:path w="2304580" h="695891">
                  <a:moveTo>
                    <a:pt x="0" y="0"/>
                  </a:moveTo>
                  <a:lnTo>
                    <a:pt x="2304580" y="0"/>
                  </a:lnTo>
                  <a:lnTo>
                    <a:pt x="2304580" y="695891"/>
                  </a:lnTo>
                  <a:lnTo>
                    <a:pt x="0" y="695891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04580" cy="74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71980" y="0"/>
            <a:ext cx="743961" cy="2501094"/>
            <a:chOff x="0" y="0"/>
            <a:chExt cx="195940" cy="6587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658724"/>
            </a:xfrm>
            <a:custGeom>
              <a:avLst/>
              <a:gdLst/>
              <a:ahLst/>
              <a:cxnLst/>
              <a:rect l="l" t="t" r="r" b="b"/>
              <a:pathLst>
                <a:path w="195940" h="658724">
                  <a:moveTo>
                    <a:pt x="0" y="0"/>
                  </a:moveTo>
                  <a:lnTo>
                    <a:pt x="195940" y="0"/>
                  </a:lnTo>
                  <a:lnTo>
                    <a:pt x="195940" y="658724"/>
                  </a:lnTo>
                  <a:lnTo>
                    <a:pt x="0" y="658724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706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0" r="-102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40676" y="2355695"/>
            <a:ext cx="677689" cy="871626"/>
          </a:xfrm>
          <a:custGeom>
            <a:avLst/>
            <a:gdLst/>
            <a:ahLst/>
            <a:cxnLst/>
            <a:rect l="l" t="t" r="r" b="b"/>
            <a:pathLst>
              <a:path w="677689" h="871626">
                <a:moveTo>
                  <a:pt x="0" y="0"/>
                </a:moveTo>
                <a:lnTo>
                  <a:pt x="677690" y="0"/>
                </a:lnTo>
                <a:lnTo>
                  <a:pt x="677690" y="871626"/>
                </a:lnTo>
                <a:lnTo>
                  <a:pt x="0" y="871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4905822"/>
            <a:ext cx="8048467" cy="2430314"/>
            <a:chOff x="0" y="0"/>
            <a:chExt cx="2304580" cy="6958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4580" cy="695891"/>
            </a:xfrm>
            <a:custGeom>
              <a:avLst/>
              <a:gdLst/>
              <a:ahLst/>
              <a:cxnLst/>
              <a:rect l="l" t="t" r="r" b="b"/>
              <a:pathLst>
                <a:path w="2304580" h="695891">
                  <a:moveTo>
                    <a:pt x="0" y="0"/>
                  </a:moveTo>
                  <a:lnTo>
                    <a:pt x="2304580" y="0"/>
                  </a:lnTo>
                  <a:lnTo>
                    <a:pt x="2304580" y="695891"/>
                  </a:lnTo>
                  <a:lnTo>
                    <a:pt x="0" y="695891"/>
                  </a:lnTo>
                  <a:close/>
                </a:path>
              </a:pathLst>
            </a:custGeom>
            <a:solidFill>
              <a:srgbClr val="002E5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304580" cy="74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089011" y="5123037"/>
            <a:ext cx="781020" cy="781020"/>
          </a:xfrm>
          <a:custGeom>
            <a:avLst/>
            <a:gdLst/>
            <a:ahLst/>
            <a:cxnLst/>
            <a:rect l="l" t="t" r="r" b="b"/>
            <a:pathLst>
              <a:path w="781020" h="781020">
                <a:moveTo>
                  <a:pt x="0" y="0"/>
                </a:moveTo>
                <a:lnTo>
                  <a:pt x="781020" y="0"/>
                </a:lnTo>
                <a:lnTo>
                  <a:pt x="781020" y="781021"/>
                </a:lnTo>
                <a:lnTo>
                  <a:pt x="0" y="781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56232" y="7611495"/>
            <a:ext cx="647423" cy="632579"/>
          </a:xfrm>
          <a:custGeom>
            <a:avLst/>
            <a:gdLst/>
            <a:ahLst/>
            <a:cxnLst/>
            <a:rect l="l" t="t" r="r" b="b"/>
            <a:pathLst>
              <a:path w="781020" h="781020">
                <a:moveTo>
                  <a:pt x="0" y="0"/>
                </a:moveTo>
                <a:lnTo>
                  <a:pt x="781020" y="0"/>
                </a:lnTo>
                <a:lnTo>
                  <a:pt x="781020" y="781020"/>
                </a:lnTo>
                <a:lnTo>
                  <a:pt x="0" y="781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690532"/>
            <a:ext cx="6955475" cy="89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OVERVIEW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6346" y="2564783"/>
            <a:ext cx="6357829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STANDARD TAXONOMY LICENSING</a:t>
            </a:r>
            <a:endParaRPr lang="en-US" sz="2400" b="1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26346" y="3179696"/>
            <a:ext cx="6853174" cy="110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8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Access hundreds of pre-built audience segments ready to activate across your entire inventory. Enhance your sales offerings with data-enriched packages.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6346" y="5267772"/>
            <a:ext cx="6853174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IDFREE GO! – RESEARCH ACTIVATION</a:t>
            </a:r>
            <a:endParaRPr lang="en-US" sz="2400" b="1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26346" y="5802184"/>
            <a:ext cx="6853174" cy="110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8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Seamlessly connect agency research tools with your inventory. Enable agencies to activate their defined segments directly on your platforms.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63779" y="7748811"/>
            <a:ext cx="4482963" cy="48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50" b="1" i="1" dirty="0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Unlock New Revenue</a:t>
            </a:r>
            <a:endParaRPr lang="en-US" sz="2750" b="1" i="1" dirty="0">
              <a:solidFill>
                <a:srgbClr val="000000"/>
              </a:solidFill>
              <a:latin typeface="Lora Italics"/>
              <a:ea typeface="Lora Italics"/>
              <a:cs typeface="Lora Itali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02510" y="8392021"/>
            <a:ext cx="7100847" cy="126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i="1" spc="9">
                <a:solidFill>
                  <a:srgbClr val="000000"/>
                </a:solidFill>
                <a:latin typeface="Lora Italics"/>
                <a:ea typeface="Lora Italics"/>
                <a:cs typeface="Lora Italics"/>
                <a:sym typeface="Lora Italics"/>
              </a:rPr>
              <a:t>Empower both direct and programmatic sales teams with high-value targeting capabilities. Increase CPMs with premium audience packages.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58201"/>
            <a:chOff x="0" y="0"/>
            <a:chExt cx="24384000" cy="58109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126" b="32126"/>
            <a:stretch>
              <a:fillRect/>
            </a:stretch>
          </p:blipFill>
          <p:spPr>
            <a:xfrm>
              <a:off x="0" y="0"/>
              <a:ext cx="24384000" cy="581093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47322" y="4358201"/>
            <a:ext cx="18559262" cy="1570598"/>
            <a:chOff x="0" y="0"/>
            <a:chExt cx="4888036" cy="413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8036" cy="413655"/>
            </a:xfrm>
            <a:custGeom>
              <a:avLst/>
              <a:gdLst/>
              <a:ahLst/>
              <a:cxnLst/>
              <a:rect l="l" t="t" r="r" b="b"/>
              <a:pathLst>
                <a:path w="4888036" h="413655">
                  <a:moveTo>
                    <a:pt x="0" y="0"/>
                  </a:moveTo>
                  <a:lnTo>
                    <a:pt x="4888036" y="0"/>
                  </a:lnTo>
                  <a:lnTo>
                    <a:pt x="4888036" y="413655"/>
                  </a:lnTo>
                  <a:lnTo>
                    <a:pt x="0" y="413655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88036" cy="46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99343" y="6426211"/>
            <a:ext cx="4252506" cy="1972036"/>
            <a:chOff x="0" y="0"/>
            <a:chExt cx="5670008" cy="262938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670008" cy="2629382"/>
              <a:chOff x="0" y="0"/>
              <a:chExt cx="1120002" cy="5193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0002" cy="519384"/>
              </a:xfrm>
              <a:custGeom>
                <a:avLst/>
                <a:gdLst/>
                <a:ahLst/>
                <a:cxnLst/>
                <a:rect l="l" t="t" r="r" b="b"/>
                <a:pathLst>
                  <a:path w="1120002" h="519384">
                    <a:moveTo>
                      <a:pt x="0" y="0"/>
                    </a:moveTo>
                    <a:lnTo>
                      <a:pt x="1120002" y="0"/>
                    </a:lnTo>
                    <a:lnTo>
                      <a:pt x="1120002" y="519384"/>
                    </a:lnTo>
                    <a:lnTo>
                      <a:pt x="0" y="519384"/>
                    </a:lnTo>
                    <a:close/>
                  </a:path>
                </a:pathLst>
              </a:custGeom>
              <a:solidFill>
                <a:srgbClr val="002E5D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1120002" cy="567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73490" y="266754"/>
              <a:ext cx="2846660" cy="121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350+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473490" y="1432952"/>
              <a:ext cx="2846660" cy="824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SEGMENTS PER COUNTRY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06056" y="6426211"/>
            <a:ext cx="4252506" cy="1972036"/>
            <a:chOff x="0" y="0"/>
            <a:chExt cx="5670008" cy="262938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670008" cy="2629382"/>
              <a:chOff x="0" y="0"/>
              <a:chExt cx="1120002" cy="51938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20002" cy="519384"/>
              </a:xfrm>
              <a:custGeom>
                <a:avLst/>
                <a:gdLst/>
                <a:ahLst/>
                <a:cxnLst/>
                <a:rect l="l" t="t" r="r" b="b"/>
                <a:pathLst>
                  <a:path w="1120002" h="519384">
                    <a:moveTo>
                      <a:pt x="0" y="0"/>
                    </a:moveTo>
                    <a:lnTo>
                      <a:pt x="1120002" y="0"/>
                    </a:lnTo>
                    <a:lnTo>
                      <a:pt x="1120002" y="519384"/>
                    </a:lnTo>
                    <a:lnTo>
                      <a:pt x="0" y="519384"/>
                    </a:lnTo>
                    <a:close/>
                  </a:path>
                </a:pathLst>
              </a:custGeom>
              <a:solidFill>
                <a:srgbClr val="91AB67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120002" cy="567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473490" y="266754"/>
              <a:ext cx="2846660" cy="121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100%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473490" y="1432952"/>
              <a:ext cx="2846660" cy="824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GDPR </a:t>
              </a:r>
            </a:p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COMPLIANT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12769" y="6426211"/>
            <a:ext cx="4252506" cy="1972036"/>
            <a:chOff x="0" y="0"/>
            <a:chExt cx="5670008" cy="262938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5670008" cy="2629382"/>
              <a:chOff x="0" y="0"/>
              <a:chExt cx="1120002" cy="51938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20002" cy="519384"/>
              </a:xfrm>
              <a:custGeom>
                <a:avLst/>
                <a:gdLst/>
                <a:ahLst/>
                <a:cxnLst/>
                <a:rect l="l" t="t" r="r" b="b"/>
                <a:pathLst>
                  <a:path w="1120002" h="519384">
                    <a:moveTo>
                      <a:pt x="0" y="0"/>
                    </a:moveTo>
                    <a:lnTo>
                      <a:pt x="1120002" y="0"/>
                    </a:lnTo>
                    <a:lnTo>
                      <a:pt x="1120002" y="519384"/>
                    </a:lnTo>
                    <a:lnTo>
                      <a:pt x="0" y="519384"/>
                    </a:lnTo>
                    <a:close/>
                  </a:path>
                </a:pathLst>
              </a:custGeom>
              <a:solidFill>
                <a:srgbClr val="002E5D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1120002" cy="567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473490" y="276279"/>
              <a:ext cx="2846660" cy="1063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4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20-40%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473490" y="1432952"/>
              <a:ext cx="2846660" cy="824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CPM </a:t>
              </a:r>
            </a:p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BOOST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2314914" y="6867929"/>
            <a:ext cx="1088601" cy="1088601"/>
          </a:xfrm>
          <a:custGeom>
            <a:avLst/>
            <a:gdLst/>
            <a:ahLst/>
            <a:cxnLst/>
            <a:rect l="l" t="t" r="r" b="b"/>
            <a:pathLst>
              <a:path w="1088601" h="1088601">
                <a:moveTo>
                  <a:pt x="0" y="0"/>
                </a:moveTo>
                <a:lnTo>
                  <a:pt x="1088600" y="0"/>
                </a:lnTo>
                <a:lnTo>
                  <a:pt x="1088600" y="1088601"/>
                </a:lnTo>
                <a:lnTo>
                  <a:pt x="0" y="1088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28646" y="6867929"/>
            <a:ext cx="1125169" cy="1088601"/>
          </a:xfrm>
          <a:custGeom>
            <a:avLst/>
            <a:gdLst/>
            <a:ahLst/>
            <a:cxnLst/>
            <a:rect l="l" t="t" r="r" b="b"/>
            <a:pathLst>
              <a:path w="1125169" h="1088601">
                <a:moveTo>
                  <a:pt x="0" y="0"/>
                </a:moveTo>
                <a:lnTo>
                  <a:pt x="1125168" y="0"/>
                </a:lnTo>
                <a:lnTo>
                  <a:pt x="1125168" y="1088601"/>
                </a:lnTo>
                <a:lnTo>
                  <a:pt x="0" y="1088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439662" y="6857470"/>
            <a:ext cx="1121490" cy="1099060"/>
          </a:xfrm>
          <a:custGeom>
            <a:avLst/>
            <a:gdLst/>
            <a:ahLst/>
            <a:cxnLst/>
            <a:rect l="l" t="t" r="r" b="b"/>
            <a:pathLst>
              <a:path w="1121490" h="1099060">
                <a:moveTo>
                  <a:pt x="0" y="0"/>
                </a:moveTo>
                <a:lnTo>
                  <a:pt x="1121490" y="0"/>
                </a:lnTo>
                <a:lnTo>
                  <a:pt x="1121490" y="1099060"/>
                </a:lnTo>
                <a:lnTo>
                  <a:pt x="0" y="1099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0" y="4698749"/>
            <a:ext cx="18288000" cy="84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5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STANDARD TAXONOMY LICENSING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10194" y="8692171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PRE-BUILT AUDIENCE SEGMENTS READY FOR IMMEDIATE ACTIVATION.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23173" y="8692171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 COOKIES OR DEVICE IDS REQUIRED.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36151" y="8692171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TYPICAL LIFT WITH DATA-DRIVEN PACKAGES.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0" r="-1020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7497" y="3086100"/>
            <a:ext cx="10491803" cy="2104985"/>
            <a:chOff x="0" y="0"/>
            <a:chExt cx="2763273" cy="554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273" cy="554399"/>
            </a:xfrm>
            <a:custGeom>
              <a:avLst/>
              <a:gdLst/>
              <a:ahLst/>
              <a:cxnLst/>
              <a:rect l="l" t="t" r="r" b="b"/>
              <a:pathLst>
                <a:path w="2763273" h="554399">
                  <a:moveTo>
                    <a:pt x="0" y="0"/>
                  </a:moveTo>
                  <a:lnTo>
                    <a:pt x="2763273" y="0"/>
                  </a:lnTo>
                  <a:lnTo>
                    <a:pt x="2763273" y="554399"/>
                  </a:lnTo>
                  <a:lnTo>
                    <a:pt x="0" y="554399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63273" cy="602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086100"/>
            <a:ext cx="5941811" cy="2104985"/>
            <a:chOff x="0" y="0"/>
            <a:chExt cx="7922415" cy="280664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3430" b="23430"/>
            <a:stretch>
              <a:fillRect/>
            </a:stretch>
          </p:blipFill>
          <p:spPr>
            <a:xfrm>
              <a:off x="0" y="0"/>
              <a:ext cx="7922415" cy="280664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655329"/>
            <a:ext cx="14493665" cy="89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IDFREE GO! RESEARCH ACTIVATION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10562" y="3443137"/>
            <a:ext cx="3000064" cy="14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KANTAR </a:t>
            </a:r>
            <a:endParaRPr lang="en-US">
              <a:sym typeface="Lato"/>
            </a:endParaRPr>
          </a:p>
          <a:p>
            <a:pPr algn="l"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MEDIA </a:t>
            </a:r>
            <a:endParaRPr lang="en-US" dirty="0"/>
          </a:p>
          <a:p>
            <a:pPr algn="l"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TOOLS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10410626" y="3355086"/>
            <a:ext cx="23812" cy="150059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6767497" y="5438735"/>
            <a:ext cx="10491803" cy="2104985"/>
            <a:chOff x="0" y="0"/>
            <a:chExt cx="2763273" cy="5543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63273" cy="554399"/>
            </a:xfrm>
            <a:custGeom>
              <a:avLst/>
              <a:gdLst/>
              <a:ahLst/>
              <a:cxnLst/>
              <a:rect l="l" t="t" r="r" b="b"/>
              <a:pathLst>
                <a:path w="2763273" h="554399">
                  <a:moveTo>
                    <a:pt x="0" y="0"/>
                  </a:moveTo>
                  <a:lnTo>
                    <a:pt x="2763273" y="0"/>
                  </a:lnTo>
                  <a:lnTo>
                    <a:pt x="2763273" y="554399"/>
                  </a:lnTo>
                  <a:lnTo>
                    <a:pt x="0" y="554399"/>
                  </a:lnTo>
                  <a:close/>
                </a:path>
              </a:pathLst>
            </a:custGeom>
            <a:solidFill>
              <a:srgbClr val="D4AF3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763273" cy="602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438735"/>
            <a:ext cx="5941811" cy="2104985"/>
            <a:chOff x="0" y="0"/>
            <a:chExt cx="7922415" cy="280664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/>
            <a:srcRect t="23430" b="23430"/>
            <a:stretch>
              <a:fillRect/>
            </a:stretch>
          </p:blipFill>
          <p:spPr>
            <a:xfrm>
              <a:off x="0" y="0"/>
              <a:ext cx="7922415" cy="2806646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7434374" y="6018347"/>
            <a:ext cx="3000064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IDFREE GO! INTEGRATION</a:t>
            </a:r>
            <a:endParaRPr lang="en-US" sz="3200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767497" y="7791370"/>
            <a:ext cx="10491803" cy="2104985"/>
            <a:chOff x="0" y="0"/>
            <a:chExt cx="2763273" cy="5543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63273" cy="554399"/>
            </a:xfrm>
            <a:custGeom>
              <a:avLst/>
              <a:gdLst/>
              <a:ahLst/>
              <a:cxnLst/>
              <a:rect l="l" t="t" r="r" b="b"/>
              <a:pathLst>
                <a:path w="2763273" h="554399">
                  <a:moveTo>
                    <a:pt x="0" y="0"/>
                  </a:moveTo>
                  <a:lnTo>
                    <a:pt x="2763273" y="0"/>
                  </a:lnTo>
                  <a:lnTo>
                    <a:pt x="2763273" y="554399"/>
                  </a:lnTo>
                  <a:lnTo>
                    <a:pt x="0" y="554399"/>
                  </a:lnTo>
                  <a:close/>
                </a:path>
              </a:pathLst>
            </a:custGeom>
            <a:solidFill>
              <a:srgbClr val="002E5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763273" cy="602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8700" y="7791370"/>
            <a:ext cx="5941811" cy="2104985"/>
            <a:chOff x="0" y="0"/>
            <a:chExt cx="7922415" cy="2806646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/>
            <a:srcRect t="18579" b="18579"/>
            <a:stretch>
              <a:fillRect/>
            </a:stretch>
          </p:blipFill>
          <p:spPr>
            <a:xfrm>
              <a:off x="0" y="0"/>
              <a:ext cx="7922415" cy="2806646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7386752" y="8285951"/>
            <a:ext cx="3000064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DIRECT </a:t>
            </a:r>
          </a:p>
          <a:p>
            <a:pPr algn="l">
              <a:lnSpc>
                <a:spcPts val="3744"/>
              </a:lnSpc>
            </a:pP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ACTIVATION</a:t>
            </a:r>
          </a:p>
        </p:txBody>
      </p:sp>
      <p:sp>
        <p:nvSpPr>
          <p:cNvPr id="28" name="Freeform 28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0" r="-1020"/>
            </a:stretch>
          </a:blipFill>
        </p:spPr>
      </p:sp>
      <p:sp>
        <p:nvSpPr>
          <p:cNvPr id="29" name="AutoShape 29"/>
          <p:cNvSpPr/>
          <p:nvPr/>
        </p:nvSpPr>
        <p:spPr>
          <a:xfrm flipV="1">
            <a:off x="10398719" y="5802518"/>
            <a:ext cx="23812" cy="150059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0363004" y="8148785"/>
            <a:ext cx="23812" cy="150059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Freeform 31"/>
          <p:cNvSpPr/>
          <p:nvPr/>
        </p:nvSpPr>
        <p:spPr>
          <a:xfrm>
            <a:off x="14744886" y="420485"/>
            <a:ext cx="1554957" cy="1554957"/>
          </a:xfrm>
          <a:custGeom>
            <a:avLst/>
            <a:gdLst/>
            <a:ahLst/>
            <a:cxnLst/>
            <a:rect l="l" t="t" r="r" b="b"/>
            <a:pathLst>
              <a:path w="1554957" h="1554957">
                <a:moveTo>
                  <a:pt x="0" y="0"/>
                </a:moveTo>
                <a:lnTo>
                  <a:pt x="1554957" y="0"/>
                </a:lnTo>
                <a:lnTo>
                  <a:pt x="1554957" y="1554957"/>
                </a:lnTo>
                <a:lnTo>
                  <a:pt x="0" y="1554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64601" y="1778062"/>
            <a:ext cx="777731" cy="777731"/>
          </a:xfrm>
          <a:custGeom>
            <a:avLst/>
            <a:gdLst/>
            <a:ahLst/>
            <a:cxnLst/>
            <a:rect l="l" t="t" r="r" b="b"/>
            <a:pathLst>
              <a:path w="777731" h="777731">
                <a:moveTo>
                  <a:pt x="0" y="0"/>
                </a:moveTo>
                <a:lnTo>
                  <a:pt x="777731" y="0"/>
                </a:lnTo>
                <a:lnTo>
                  <a:pt x="777731" y="777731"/>
                </a:lnTo>
                <a:lnTo>
                  <a:pt x="0" y="777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896401" y="3395512"/>
            <a:ext cx="3477738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DIRECT EXPORT </a:t>
            </a:r>
            <a:endParaRPr lang="en-US" sz="2400" b="1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938897" y="3986887"/>
            <a:ext cx="5564059" cy="9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spc="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Direct export from Kantar Media tools like Orvesto Konsument (SE), Index Danmark (DK), Forbruker &amp; Media (NO), and Mind (FI).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96401" y="5748147"/>
            <a:ext cx="5791283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SEAMLESS CONNECTION</a:t>
            </a:r>
            <a:endParaRPr lang="en-US" sz="2400" b="1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938897" y="6358571"/>
            <a:ext cx="5564059" cy="9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spc="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Seamless connection between research insights and your digital inventory. Anything you build directly into your ad server or SSP.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96401" y="8100782"/>
            <a:ext cx="3477738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MARKET-APPROVED</a:t>
            </a:r>
            <a:endParaRPr lang="en-US" sz="2400" b="1" dirty="0">
              <a:solidFill>
                <a:srgbClr val="FFFFFF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938897" y="8711206"/>
            <a:ext cx="5564059" cy="125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spc="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Market-approved consumer-centric strategies go beyond basic demographics, creating higher-value audience segments.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1799" spc="7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213807" y="1775337"/>
            <a:ext cx="12160332" cy="82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EXPANDED REVENUE:</a:t>
            </a:r>
            <a:r>
              <a:rPr lang="en-US" sz="2400" spc="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UNLOCK NEW AGENCY BUDGETS BY ENABLING THEIR PREFERRED PLANNING TOOLS TO CONNECT WITH YOUR PLATFORMS.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" r="-10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16020" y="7179608"/>
            <a:ext cx="743961" cy="3395950"/>
            <a:chOff x="0" y="0"/>
            <a:chExt cx="195940" cy="8944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940" cy="894407"/>
            </a:xfrm>
            <a:custGeom>
              <a:avLst/>
              <a:gdLst/>
              <a:ahLst/>
              <a:cxnLst/>
              <a:rect l="l" t="t" r="r" b="b"/>
              <a:pathLst>
                <a:path w="195940" h="894407">
                  <a:moveTo>
                    <a:pt x="0" y="0"/>
                  </a:moveTo>
                  <a:lnTo>
                    <a:pt x="195940" y="0"/>
                  </a:lnTo>
                  <a:lnTo>
                    <a:pt x="195940" y="894407"/>
                  </a:lnTo>
                  <a:lnTo>
                    <a:pt x="0" y="894407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5940" cy="942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71980" y="-359356"/>
            <a:ext cx="743961" cy="3086100"/>
            <a:chOff x="0" y="0"/>
            <a:chExt cx="19594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42559" y="905785"/>
            <a:ext cx="8496671" cy="8475429"/>
          </a:xfrm>
          <a:custGeom>
            <a:avLst/>
            <a:gdLst/>
            <a:ahLst/>
            <a:cxnLst/>
            <a:rect l="l" t="t" r="r" b="b"/>
            <a:pathLst>
              <a:path w="8496671" h="8475429">
                <a:moveTo>
                  <a:pt x="0" y="0"/>
                </a:moveTo>
                <a:lnTo>
                  <a:pt x="8496671" y="0"/>
                </a:lnTo>
                <a:lnTo>
                  <a:pt x="8496671" y="8475430"/>
                </a:lnTo>
                <a:lnTo>
                  <a:pt x="0" y="8475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16673" y="3137112"/>
            <a:ext cx="1050115" cy="1050115"/>
          </a:xfrm>
          <a:custGeom>
            <a:avLst/>
            <a:gdLst/>
            <a:ahLst/>
            <a:cxnLst/>
            <a:rect l="l" t="t" r="r" b="b"/>
            <a:pathLst>
              <a:path w="1050115" h="1050115">
                <a:moveTo>
                  <a:pt x="0" y="0"/>
                </a:moveTo>
                <a:lnTo>
                  <a:pt x="1050115" y="0"/>
                </a:lnTo>
                <a:lnTo>
                  <a:pt x="1050115" y="1050115"/>
                </a:lnTo>
                <a:lnTo>
                  <a:pt x="0" y="1050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61042" y="5267440"/>
            <a:ext cx="1056591" cy="1056591"/>
          </a:xfrm>
          <a:custGeom>
            <a:avLst/>
            <a:gdLst/>
            <a:ahLst/>
            <a:cxnLst/>
            <a:rect l="l" t="t" r="r" b="b"/>
            <a:pathLst>
              <a:path w="1056591" h="1056591">
                <a:moveTo>
                  <a:pt x="0" y="0"/>
                </a:moveTo>
                <a:lnTo>
                  <a:pt x="1056591" y="0"/>
                </a:lnTo>
                <a:lnTo>
                  <a:pt x="1056591" y="1056591"/>
                </a:lnTo>
                <a:lnTo>
                  <a:pt x="0" y="105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8877" y="3725719"/>
            <a:ext cx="2598312" cy="2598312"/>
          </a:xfrm>
          <a:custGeom>
            <a:avLst/>
            <a:gdLst/>
            <a:ahLst/>
            <a:cxnLst/>
            <a:rect l="l" t="t" r="r" b="b"/>
            <a:pathLst>
              <a:path w="2598312" h="2598312">
                <a:moveTo>
                  <a:pt x="0" y="0"/>
                </a:moveTo>
                <a:lnTo>
                  <a:pt x="2598313" y="0"/>
                </a:lnTo>
                <a:lnTo>
                  <a:pt x="2598313" y="2598312"/>
                </a:lnTo>
                <a:lnTo>
                  <a:pt x="0" y="25983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47248" y="6506204"/>
            <a:ext cx="1053722" cy="1053722"/>
          </a:xfrm>
          <a:custGeom>
            <a:avLst/>
            <a:gdLst/>
            <a:ahLst/>
            <a:cxnLst/>
            <a:rect l="l" t="t" r="r" b="b"/>
            <a:pathLst>
              <a:path w="1053722" h="1053722">
                <a:moveTo>
                  <a:pt x="0" y="0"/>
                </a:moveTo>
                <a:lnTo>
                  <a:pt x="1053723" y="0"/>
                </a:lnTo>
                <a:lnTo>
                  <a:pt x="1053723" y="1053722"/>
                </a:lnTo>
                <a:lnTo>
                  <a:pt x="0" y="1053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03543" y="2376551"/>
            <a:ext cx="1015467" cy="1014455"/>
          </a:xfrm>
          <a:custGeom>
            <a:avLst/>
            <a:gdLst/>
            <a:ahLst/>
            <a:cxnLst/>
            <a:rect l="l" t="t" r="r" b="b"/>
            <a:pathLst>
              <a:path w="1015467" h="1014455">
                <a:moveTo>
                  <a:pt x="0" y="0"/>
                </a:moveTo>
                <a:lnTo>
                  <a:pt x="1015467" y="0"/>
                </a:lnTo>
                <a:lnTo>
                  <a:pt x="1015467" y="1014454"/>
                </a:lnTo>
                <a:lnTo>
                  <a:pt x="0" y="10144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64173" y="2104075"/>
            <a:ext cx="3477738" cy="82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CUSTOM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BUILD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587516"/>
            <a:ext cx="6598812" cy="267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BONUS </a:t>
            </a:r>
          </a:p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ACCESS: </a:t>
            </a:r>
          </a:p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IDFREE.COM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67168" y="1190304"/>
            <a:ext cx="2960345" cy="144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50" b="1" dirty="0">
                <a:solidFill>
                  <a:srgbClr val="91AB67"/>
                </a:solidFill>
                <a:latin typeface="Lato"/>
                <a:ea typeface="Lato"/>
                <a:cs typeface="Lato"/>
                <a:sym typeface="Lato"/>
              </a:rPr>
              <a:t>CUSTOM BUILD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bespoke audience segments for specific campaigns.</a:t>
            </a:r>
            <a:endParaRPr lang="en-US" sz="18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141585" y="2770188"/>
            <a:ext cx="2960345" cy="113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50" b="1" dirty="0">
                <a:solidFill>
                  <a:srgbClr val="002E5D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</a:p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Implement</a:t>
            </a:r>
            <a:r>
              <a:rPr lang="en-US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segments </a:t>
            </a:r>
            <a:endParaRPr lang="en-US" sz="18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across your inventory.</a:t>
            </a:r>
            <a:endParaRPr lang="en-US" sz="18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68115" y="4490908"/>
            <a:ext cx="3477738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LAUNCH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98955" y="7816410"/>
            <a:ext cx="2960345" cy="113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50" b="1" dirty="0">
                <a:solidFill>
                  <a:srgbClr val="7DB6BF"/>
                </a:solidFill>
                <a:latin typeface="Lato"/>
                <a:ea typeface="Lato"/>
                <a:cs typeface="Lato"/>
                <a:sym typeface="Lato"/>
              </a:rPr>
              <a:t>MONETIZE</a:t>
            </a:r>
          </a:p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Package</a:t>
            </a:r>
            <a:r>
              <a:rPr lang="en-US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custom audiences for premium sales.</a:t>
            </a:r>
            <a:endParaRPr lang="en-US" sz="18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163993" y="7835460"/>
            <a:ext cx="3477738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MONETIZE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64674" y="6530366"/>
            <a:ext cx="3477738" cy="4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OPTIMIZE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82215" y="5516818"/>
            <a:ext cx="2960345" cy="113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50" b="1" dirty="0">
                <a:solidFill>
                  <a:srgbClr val="D4AF37">
                    <a:alpha val="80000"/>
                  </a:srgbClr>
                </a:solidFill>
                <a:latin typeface="Lato"/>
                <a:ea typeface="Lato"/>
                <a:cs typeface="Lato"/>
                <a:sym typeface="Lato"/>
              </a:rPr>
              <a:t>OPTIMIZE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>
                    <a:alpha val="80000"/>
                  </a:srgbClr>
                </a:solidFill>
                <a:latin typeface="Lato"/>
                <a:ea typeface="Lato"/>
                <a:cs typeface="Lato"/>
                <a:sym typeface="Lato"/>
              </a:rPr>
              <a:t>Refine segments based on performance data.</a:t>
            </a:r>
            <a:endParaRPr lang="en-US" sz="1800" dirty="0">
              <a:solidFill>
                <a:srgbClr val="000000">
                  <a:alpha val="80000"/>
                </a:srgbClr>
              </a:solidFill>
              <a:latin typeface="Lato"/>
              <a:ea typeface="Lato"/>
              <a:cs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58201"/>
            <a:chOff x="0" y="0"/>
            <a:chExt cx="24384000" cy="58109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816" b="28816"/>
            <a:stretch>
              <a:fillRect/>
            </a:stretch>
          </p:blipFill>
          <p:spPr>
            <a:xfrm>
              <a:off x="0" y="0"/>
              <a:ext cx="24384000" cy="581093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35631" y="3874538"/>
            <a:ext cx="18559262" cy="1570598"/>
            <a:chOff x="0" y="0"/>
            <a:chExt cx="4888036" cy="413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8036" cy="413655"/>
            </a:xfrm>
            <a:custGeom>
              <a:avLst/>
              <a:gdLst/>
              <a:ahLst/>
              <a:cxnLst/>
              <a:rect l="l" t="t" r="r" b="b"/>
              <a:pathLst>
                <a:path w="4888036" h="413655">
                  <a:moveTo>
                    <a:pt x="0" y="0"/>
                  </a:moveTo>
                  <a:lnTo>
                    <a:pt x="4888036" y="0"/>
                  </a:lnTo>
                  <a:lnTo>
                    <a:pt x="4888036" y="413655"/>
                  </a:lnTo>
                  <a:lnTo>
                    <a:pt x="0" y="413655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88036" cy="46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73832" y="5911637"/>
            <a:ext cx="4252506" cy="1972036"/>
            <a:chOff x="0" y="0"/>
            <a:chExt cx="1120002" cy="519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0002" cy="519384"/>
            </a:xfrm>
            <a:custGeom>
              <a:avLst/>
              <a:gdLst/>
              <a:ahLst/>
              <a:cxnLst/>
              <a:rect l="l" t="t" r="r" b="b"/>
              <a:pathLst>
                <a:path w="1120002" h="519384">
                  <a:moveTo>
                    <a:pt x="0" y="0"/>
                  </a:moveTo>
                  <a:lnTo>
                    <a:pt x="1120002" y="0"/>
                  </a:lnTo>
                  <a:lnTo>
                    <a:pt x="1120002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002E5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20002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06162" y="5911637"/>
            <a:ext cx="4252506" cy="1972036"/>
            <a:chOff x="0" y="0"/>
            <a:chExt cx="1120002" cy="5193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0002" cy="519384"/>
            </a:xfrm>
            <a:custGeom>
              <a:avLst/>
              <a:gdLst/>
              <a:ahLst/>
              <a:cxnLst/>
              <a:rect l="l" t="t" r="r" b="b"/>
              <a:pathLst>
                <a:path w="1120002" h="519384">
                  <a:moveTo>
                    <a:pt x="0" y="0"/>
                  </a:moveTo>
                  <a:lnTo>
                    <a:pt x="1120002" y="0"/>
                  </a:lnTo>
                  <a:lnTo>
                    <a:pt x="1120002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120002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12662" y="5906407"/>
            <a:ext cx="4252506" cy="1972036"/>
            <a:chOff x="0" y="0"/>
            <a:chExt cx="1120002" cy="5193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0002" cy="519384"/>
            </a:xfrm>
            <a:custGeom>
              <a:avLst/>
              <a:gdLst/>
              <a:ahLst/>
              <a:cxnLst/>
              <a:rect l="l" t="t" r="r" b="b"/>
              <a:pathLst>
                <a:path w="1120002" h="519384">
                  <a:moveTo>
                    <a:pt x="0" y="0"/>
                  </a:moveTo>
                  <a:lnTo>
                    <a:pt x="1120002" y="0"/>
                  </a:lnTo>
                  <a:lnTo>
                    <a:pt x="1120002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002E5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120002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4940010" y="6127684"/>
            <a:ext cx="1046978" cy="1046978"/>
          </a:xfrm>
          <a:custGeom>
            <a:avLst/>
            <a:gdLst/>
            <a:ahLst/>
            <a:cxnLst/>
            <a:rect l="l" t="t" r="r" b="b"/>
            <a:pathLst>
              <a:path w="1046978" h="1046978">
                <a:moveTo>
                  <a:pt x="0" y="0"/>
                </a:moveTo>
                <a:lnTo>
                  <a:pt x="1046977" y="0"/>
                </a:lnTo>
                <a:lnTo>
                  <a:pt x="1046977" y="1046978"/>
                </a:lnTo>
                <a:lnTo>
                  <a:pt x="0" y="1046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09653" y="6185086"/>
            <a:ext cx="1287977" cy="932174"/>
          </a:xfrm>
          <a:custGeom>
            <a:avLst/>
            <a:gdLst/>
            <a:ahLst/>
            <a:cxnLst/>
            <a:rect l="l" t="t" r="r" b="b"/>
            <a:pathLst>
              <a:path w="1287977" h="932174">
                <a:moveTo>
                  <a:pt x="0" y="0"/>
                </a:moveTo>
                <a:lnTo>
                  <a:pt x="1287978" y="0"/>
                </a:lnTo>
                <a:lnTo>
                  <a:pt x="1287978" y="932174"/>
                </a:lnTo>
                <a:lnTo>
                  <a:pt x="0" y="932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03512" y="6222254"/>
            <a:ext cx="1003573" cy="1020269"/>
          </a:xfrm>
          <a:custGeom>
            <a:avLst/>
            <a:gdLst/>
            <a:ahLst/>
            <a:cxnLst/>
            <a:rect l="l" t="t" r="r" b="b"/>
            <a:pathLst>
              <a:path w="1003573" h="1020269">
                <a:moveTo>
                  <a:pt x="0" y="0"/>
                </a:moveTo>
                <a:lnTo>
                  <a:pt x="1003574" y="0"/>
                </a:lnTo>
                <a:lnTo>
                  <a:pt x="1003574" y="1020269"/>
                </a:lnTo>
                <a:lnTo>
                  <a:pt x="0" y="10202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691" y="4215086"/>
            <a:ext cx="18288000" cy="84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5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WHAT'S REQUIRED FROM YOU?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84683" y="8109214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Most platforms already support </a:t>
            </a:r>
            <a:endParaRPr lang="en-US" sz="1800" b="1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geo-targeting capabilities.</a:t>
            </a:r>
            <a:endParaRPr lang="en-US" sz="1800" b="1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63025" y="6844800"/>
            <a:ext cx="4252506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AD SERVER &amp;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SSP COMPATIBILITY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69631" y="6850030"/>
            <a:ext cx="4252506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INTERNAL SALES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INTEGRATION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64875" y="6839571"/>
            <a:ext cx="4252506" cy="73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 DELIVER,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YOU DEPLOY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84683" y="8983649"/>
            <a:ext cx="4241655" cy="9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Simply verify that your current ad server and SSP configuration can handle our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format.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34864" y="8109214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Align audience usage with your </a:t>
            </a:r>
            <a:endParaRPr lang="en-US" sz="1800" b="1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existing sales processes.</a:t>
            </a:r>
            <a:endParaRPr lang="en-US" sz="1800" b="1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34864" y="8983649"/>
            <a:ext cx="4241655" cy="94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Ensure your team understands how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package and position these new targeting options.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23514" y="8097784"/>
            <a:ext cx="4241655" cy="6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GDR delivers all audience data in your required format.</a:t>
            </a:r>
            <a:endParaRPr lang="en-US" sz="1800" b="1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023514" y="8993174"/>
            <a:ext cx="4241655" cy="88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GDR can support your integration and setup needs, billed at €180/hour. Tech help is available, but not included in licensing fees.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0" r="-102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9C2EF96-7E8A-6D98-FE2D-31E331EC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10133" cy="10287000"/>
            <a:chOff x="0" y="0"/>
            <a:chExt cx="1041351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891" r="5891"/>
            <a:stretch>
              <a:fillRect/>
            </a:stretch>
          </p:blipFill>
          <p:spPr>
            <a:xfrm>
              <a:off x="0" y="0"/>
              <a:ext cx="1041351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916020" y="-227223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72799" y="534061"/>
            <a:ext cx="8115300" cy="210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 spc="1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WHY PARTNER </a:t>
            </a:r>
          </a:p>
          <a:p>
            <a:pPr algn="just">
              <a:lnSpc>
                <a:spcPts val="8400"/>
              </a:lnSpc>
            </a:pPr>
            <a:r>
              <a:rPr lang="en-US" sz="6000" spc="1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WITH GDR? </a:t>
            </a:r>
          </a:p>
        </p:txBody>
      </p:sp>
      <p:sp>
        <p:nvSpPr>
          <p:cNvPr id="8" name="Freeform 8"/>
          <p:cNvSpPr/>
          <p:nvPr/>
        </p:nvSpPr>
        <p:spPr>
          <a:xfrm>
            <a:off x="16261992" y="420485"/>
            <a:ext cx="1526420" cy="1526420"/>
          </a:xfrm>
          <a:custGeom>
            <a:avLst/>
            <a:gdLst/>
            <a:ahLst/>
            <a:cxnLst/>
            <a:rect l="l" t="t" r="r" b="b"/>
            <a:pathLst>
              <a:path w="1526420" h="1526420">
                <a:moveTo>
                  <a:pt x="0" y="0"/>
                </a:moveTo>
                <a:lnTo>
                  <a:pt x="1526420" y="0"/>
                </a:lnTo>
                <a:lnTo>
                  <a:pt x="1526420" y="1526419"/>
                </a:lnTo>
                <a:lnTo>
                  <a:pt x="0" y="152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0" r="-102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6600" y="6617807"/>
            <a:ext cx="583093" cy="583093"/>
          </a:xfrm>
          <a:custGeom>
            <a:avLst/>
            <a:gdLst/>
            <a:ahLst/>
            <a:cxnLst/>
            <a:rect l="l" t="t" r="r" b="b"/>
            <a:pathLst>
              <a:path w="583093" h="583093">
                <a:moveTo>
                  <a:pt x="0" y="0"/>
                </a:moveTo>
                <a:lnTo>
                  <a:pt x="583093" y="0"/>
                </a:lnTo>
                <a:lnTo>
                  <a:pt x="583093" y="583093"/>
                </a:lnTo>
                <a:lnTo>
                  <a:pt x="0" y="583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774" y="4815770"/>
            <a:ext cx="916086" cy="916086"/>
          </a:xfrm>
          <a:custGeom>
            <a:avLst/>
            <a:gdLst/>
            <a:ahLst/>
            <a:cxnLst/>
            <a:rect l="l" t="t" r="r" b="b"/>
            <a:pathLst>
              <a:path w="916086" h="916086">
                <a:moveTo>
                  <a:pt x="0" y="0"/>
                </a:moveTo>
                <a:lnTo>
                  <a:pt x="916086" y="0"/>
                </a:lnTo>
                <a:lnTo>
                  <a:pt x="916086" y="916086"/>
                </a:lnTo>
                <a:lnTo>
                  <a:pt x="0" y="91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25774" y="6617807"/>
            <a:ext cx="916086" cy="916086"/>
          </a:xfrm>
          <a:custGeom>
            <a:avLst/>
            <a:gdLst/>
            <a:ahLst/>
            <a:cxnLst/>
            <a:rect l="l" t="t" r="r" b="b"/>
            <a:pathLst>
              <a:path w="916086" h="916086">
                <a:moveTo>
                  <a:pt x="0" y="0"/>
                </a:moveTo>
                <a:lnTo>
                  <a:pt x="916086" y="0"/>
                </a:lnTo>
                <a:lnTo>
                  <a:pt x="916086" y="916086"/>
                </a:lnTo>
                <a:lnTo>
                  <a:pt x="0" y="916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25774" y="8375642"/>
            <a:ext cx="913839" cy="913839"/>
          </a:xfrm>
          <a:custGeom>
            <a:avLst/>
            <a:gdLst/>
            <a:ahLst/>
            <a:cxnLst/>
            <a:rect l="l" t="t" r="r" b="b"/>
            <a:pathLst>
              <a:path w="913839" h="913839">
                <a:moveTo>
                  <a:pt x="0" y="0"/>
                </a:moveTo>
                <a:lnTo>
                  <a:pt x="913838" y="0"/>
                </a:lnTo>
                <a:lnTo>
                  <a:pt x="913838" y="913838"/>
                </a:lnTo>
                <a:lnTo>
                  <a:pt x="0" y="913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23526" y="3101999"/>
            <a:ext cx="916086" cy="916086"/>
          </a:xfrm>
          <a:custGeom>
            <a:avLst/>
            <a:gdLst/>
            <a:ahLst/>
            <a:cxnLst/>
            <a:rect l="l" t="t" r="r" b="b"/>
            <a:pathLst>
              <a:path w="916086" h="916086">
                <a:moveTo>
                  <a:pt x="0" y="0"/>
                </a:moveTo>
                <a:lnTo>
                  <a:pt x="916086" y="0"/>
                </a:lnTo>
                <a:lnTo>
                  <a:pt x="916086" y="916086"/>
                </a:lnTo>
                <a:lnTo>
                  <a:pt x="0" y="916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36332" y="5630574"/>
            <a:ext cx="2394118" cy="40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1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4856648" y="6028614"/>
            <a:ext cx="2394118" cy="34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10005642" y="3066280"/>
            <a:ext cx="5995090" cy="1269679"/>
            <a:chOff x="0" y="-47625"/>
            <a:chExt cx="7993454" cy="169290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78007"/>
              <a:ext cx="7993454" cy="967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Simple pricing with no impression limits. Deploy across all inventory without additional costs.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573532" cy="448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 dirty="0">
                  <a:solidFill>
                    <a:srgbClr val="91AB67"/>
                  </a:solidFill>
                  <a:latin typeface="Lato"/>
                  <a:ea typeface="Lato"/>
                  <a:cs typeface="Lato"/>
                  <a:sym typeface="Lato"/>
                </a:rPr>
                <a:t>UNLIMITED SCALE​</a:t>
              </a:r>
              <a:endParaRPr lang="en-US" sz="2100" b="1" dirty="0">
                <a:solidFill>
                  <a:srgbClr val="91AB67"/>
                </a:solidFill>
                <a:latin typeface="Lato"/>
                <a:ea typeface="Lato"/>
                <a:cs typeface="Lato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5642" y="4824184"/>
            <a:ext cx="5995090" cy="1269679"/>
            <a:chOff x="0" y="-47625"/>
            <a:chExt cx="7993454" cy="169290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678007"/>
              <a:ext cx="7993454" cy="967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No reliance on cookies or device IDs. Fully compliant with evolving privacy regulations.​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5573532" cy="448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 dirty="0">
                  <a:solidFill>
                    <a:srgbClr val="002E5D"/>
                  </a:solidFill>
                  <a:latin typeface="Lato"/>
                  <a:ea typeface="Lato"/>
                  <a:cs typeface="Lato"/>
                  <a:sym typeface="Lato"/>
                </a:rPr>
                <a:t>FUTURE-PROOF TARGETING​</a:t>
              </a:r>
              <a:endParaRPr lang="en-US" sz="2100" b="1" dirty="0">
                <a:solidFill>
                  <a:srgbClr val="002E5D"/>
                </a:solidFill>
                <a:latin typeface="Lato"/>
                <a:ea typeface="Lato"/>
                <a:cs typeface="Lato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058616" y="6582088"/>
            <a:ext cx="5995090" cy="1269679"/>
            <a:chOff x="0" y="-47625"/>
            <a:chExt cx="7993454" cy="169290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78007"/>
              <a:ext cx="7993454" cy="967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Directly connect with how media agencies plan. Become an essential partner in their workflow.​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5573532" cy="448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 dirty="0">
                  <a:solidFill>
                    <a:srgbClr val="91AB67"/>
                  </a:solidFill>
                  <a:latin typeface="Lato"/>
                  <a:ea typeface="Lato"/>
                  <a:cs typeface="Lato"/>
                  <a:sym typeface="Lato"/>
                </a:rPr>
                <a:t>AGENCY ALIGNMENT​</a:t>
              </a:r>
              <a:endParaRPr lang="en-US" sz="2100" b="1" dirty="0">
                <a:solidFill>
                  <a:srgbClr val="91AB67"/>
                </a:solidFill>
                <a:latin typeface="Lato"/>
                <a:ea typeface="Lato"/>
                <a:cs typeface="Lato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058616" y="8339923"/>
            <a:ext cx="5995090" cy="1269679"/>
            <a:chOff x="0" y="-47625"/>
            <a:chExt cx="7993454" cy="1692905"/>
          </a:xfrm>
        </p:grpSpPr>
        <p:sp>
          <p:nvSpPr>
            <p:cNvPr id="26" name="TextBox 26"/>
            <p:cNvSpPr txBox="1"/>
            <p:nvPr/>
          </p:nvSpPr>
          <p:spPr>
            <a:xfrm>
              <a:off x="0" y="678007"/>
              <a:ext cx="7993454" cy="967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Boost CPMs with value-added targeting. Equip your sales team with powerful data tools.​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5573532" cy="448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 dirty="0">
                  <a:solidFill>
                    <a:srgbClr val="002E5D"/>
                  </a:solidFill>
                  <a:latin typeface="Lato"/>
                  <a:ea typeface="Lato"/>
                  <a:cs typeface="Lato"/>
                  <a:sym typeface="Lato"/>
                </a:rPr>
                <a:t>REVENUE GROWTH​</a:t>
              </a:r>
              <a:endParaRPr lang="en-US" sz="2100" b="1" dirty="0">
                <a:solidFill>
                  <a:srgbClr val="002E5D"/>
                </a:solidFill>
                <a:latin typeface="Lato"/>
                <a:ea typeface="Lato"/>
                <a:cs typeface="La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GDR-Publishers</dc:title>
  <cp:revision>47</cp:revision>
  <dcterms:created xsi:type="dcterms:W3CDTF">2006-08-16T00:00:00Z</dcterms:created>
  <dcterms:modified xsi:type="dcterms:W3CDTF">2025-05-09T09:15:14Z</dcterms:modified>
  <dc:identifier>DAGmwIFW2A4</dc:identifier>
</cp:coreProperties>
</file>