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Bold" panose="00000800000000000000" pitchFamily="2" charset="0"/>
      <p:regular r:id="rId15"/>
      <p:bold r:id="rId16"/>
    </p:embeddedFont>
    <p:embeddedFont>
      <p:font typeface="Montserrat Italics" panose="020B0604020202020204" charset="0"/>
      <p:regular r:id="rId17"/>
    </p:embeddedFont>
    <p:embeddedFont>
      <p:font typeface="Montserrat Ultra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699AC-151C-4D50-92DA-71D82187D715}" v="25" dt="2025-09-13T11:07:48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2.svg"/><Relationship Id="rId18" Type="http://schemas.openxmlformats.org/officeDocument/2006/relationships/image" Target="../media/image67.jpeg"/><Relationship Id="rId3" Type="http://schemas.openxmlformats.org/officeDocument/2006/relationships/image" Target="../media/image53.svg"/><Relationship Id="rId21" Type="http://schemas.openxmlformats.org/officeDocument/2006/relationships/image" Target="../media/image70.png"/><Relationship Id="rId7" Type="http://schemas.openxmlformats.org/officeDocument/2006/relationships/image" Target="../media/image57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" Type="http://schemas.openxmlformats.org/officeDocument/2006/relationships/image" Target="../media/image52.png"/><Relationship Id="rId16" Type="http://schemas.openxmlformats.org/officeDocument/2006/relationships/image" Target="../media/image65.png"/><Relationship Id="rId20" Type="http://schemas.openxmlformats.org/officeDocument/2006/relationships/image" Target="../media/image6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svg"/><Relationship Id="rId15" Type="http://schemas.openxmlformats.org/officeDocument/2006/relationships/image" Target="../media/image64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svg"/><Relationship Id="rId3" Type="http://schemas.openxmlformats.org/officeDocument/2006/relationships/image" Target="../media/image4.png"/><Relationship Id="rId7" Type="http://schemas.openxmlformats.org/officeDocument/2006/relationships/image" Target="../media/image75.svg"/><Relationship Id="rId12" Type="http://schemas.openxmlformats.org/officeDocument/2006/relationships/image" Target="../media/image80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svg"/><Relationship Id="rId5" Type="http://schemas.openxmlformats.org/officeDocument/2006/relationships/image" Target="../media/image73.sv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0"/>
            <a:ext cx="9329910" cy="10287000"/>
          </a:xfrm>
          <a:custGeom>
            <a:avLst/>
            <a:gdLst/>
            <a:ahLst/>
            <a:cxnLst/>
            <a:rect l="l" t="t" r="r" b="b"/>
            <a:pathLst>
              <a:path w="9329910" h="10287000">
                <a:moveTo>
                  <a:pt x="0" y="0"/>
                </a:moveTo>
                <a:lnTo>
                  <a:pt x="9329910" y="0"/>
                </a:lnTo>
                <a:lnTo>
                  <a:pt x="932991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693" r="-3269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1928" y="409000"/>
            <a:ext cx="1834571" cy="1797879"/>
          </a:xfrm>
          <a:custGeom>
            <a:avLst/>
            <a:gdLst/>
            <a:ahLst/>
            <a:cxnLst/>
            <a:rect l="l" t="t" r="r" b="b"/>
            <a:pathLst>
              <a:path w="1834571" h="1797879">
                <a:moveTo>
                  <a:pt x="0" y="0"/>
                </a:moveTo>
                <a:lnTo>
                  <a:pt x="1834570" y="0"/>
                </a:lnTo>
                <a:lnTo>
                  <a:pt x="1834570" y="1797880"/>
                </a:lnTo>
                <a:lnTo>
                  <a:pt x="0" y="17978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128567"/>
            <a:ext cx="7019390" cy="3925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spc="11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SUPERCHARGE  CAMPAIGNS WITH </a:t>
            </a:r>
          </a:p>
          <a:p>
            <a:pPr algn="l">
              <a:lnSpc>
                <a:spcPts val="7840"/>
              </a:lnSpc>
            </a:pPr>
            <a:r>
              <a:rPr lang="en-US" sz="5600" spc="11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GEO-INTELLIGENT TARGETING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041099"/>
            <a:ext cx="6701223" cy="30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GDR - WHERE PERFORMANCE MEETS PRINCIPLES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24804" y="7417237"/>
            <a:ext cx="6568301" cy="16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EMPOWER YOUR TEAM WITH TOOLS THAT FIT DIRECTLY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INTO YOUR WORKFLOW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10133" cy="10287000"/>
            <a:chOff x="0" y="0"/>
            <a:chExt cx="1041351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040" b="6040"/>
            <a:stretch>
              <a:fillRect/>
            </a:stretch>
          </p:blipFill>
          <p:spPr>
            <a:xfrm>
              <a:off x="0" y="0"/>
              <a:ext cx="10413511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7916020" y="-227223"/>
            <a:ext cx="743961" cy="3086100"/>
            <a:chOff x="0" y="0"/>
            <a:chExt cx="19594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482987" y="636913"/>
            <a:ext cx="8115300" cy="10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 spc="1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ABOUT GDR</a:t>
            </a:r>
          </a:p>
        </p:txBody>
      </p:sp>
      <p:sp>
        <p:nvSpPr>
          <p:cNvPr id="8" name="Freeform 8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20" r="-102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136332" y="5640099"/>
            <a:ext cx="2394118" cy="3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1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015830" y="5649624"/>
            <a:ext cx="4180149" cy="35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GLOBAL REACH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459798" y="5767273"/>
            <a:ext cx="902906" cy="996310"/>
          </a:xfrm>
          <a:custGeom>
            <a:avLst/>
            <a:gdLst/>
            <a:ahLst/>
            <a:cxnLst/>
            <a:rect l="l" t="t" r="r" b="b"/>
            <a:pathLst>
              <a:path w="902906" h="996310">
                <a:moveTo>
                  <a:pt x="0" y="0"/>
                </a:moveTo>
                <a:lnTo>
                  <a:pt x="902906" y="0"/>
                </a:lnTo>
                <a:lnTo>
                  <a:pt x="902906" y="996310"/>
                </a:lnTo>
                <a:lnTo>
                  <a:pt x="0" y="996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82987" y="7950682"/>
            <a:ext cx="1006025" cy="1059988"/>
          </a:xfrm>
          <a:custGeom>
            <a:avLst/>
            <a:gdLst/>
            <a:ahLst/>
            <a:cxnLst/>
            <a:rect l="l" t="t" r="r" b="b"/>
            <a:pathLst>
              <a:path w="1006025" h="1059988">
                <a:moveTo>
                  <a:pt x="0" y="0"/>
                </a:moveTo>
                <a:lnTo>
                  <a:pt x="1006025" y="0"/>
                </a:lnTo>
                <a:lnTo>
                  <a:pt x="1006025" y="1059988"/>
                </a:lnTo>
                <a:lnTo>
                  <a:pt x="0" y="10599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45586" y="5663797"/>
            <a:ext cx="913019" cy="913019"/>
          </a:xfrm>
          <a:custGeom>
            <a:avLst/>
            <a:gdLst/>
            <a:ahLst/>
            <a:cxnLst/>
            <a:rect l="l" t="t" r="r" b="b"/>
            <a:pathLst>
              <a:path w="913019" h="913019">
                <a:moveTo>
                  <a:pt x="0" y="0"/>
                </a:moveTo>
                <a:lnTo>
                  <a:pt x="913019" y="0"/>
                </a:lnTo>
                <a:lnTo>
                  <a:pt x="913019" y="913019"/>
                </a:lnTo>
                <a:lnTo>
                  <a:pt x="0" y="9130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70941" y="7897058"/>
            <a:ext cx="1120751" cy="686460"/>
          </a:xfrm>
          <a:custGeom>
            <a:avLst/>
            <a:gdLst/>
            <a:ahLst/>
            <a:cxnLst/>
            <a:rect l="l" t="t" r="r" b="b"/>
            <a:pathLst>
              <a:path w="1120751" h="686460">
                <a:moveTo>
                  <a:pt x="0" y="0"/>
                </a:moveTo>
                <a:lnTo>
                  <a:pt x="1120751" y="0"/>
                </a:lnTo>
                <a:lnTo>
                  <a:pt x="1120751" y="686460"/>
                </a:lnTo>
                <a:lnTo>
                  <a:pt x="0" y="686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136332" y="6582363"/>
            <a:ext cx="2394118" cy="33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15830" y="6193848"/>
            <a:ext cx="2920093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Covering almost 2.5 billion people across global markets.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56648" y="6038139"/>
            <a:ext cx="2394118" cy="33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4683250" y="6193848"/>
            <a:ext cx="2920093" cy="6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Targeting without cookies or device IDs.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83250" y="5649624"/>
            <a:ext cx="4180149" cy="35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PRIVACY-FIRST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22223" y="7853132"/>
            <a:ext cx="4180149" cy="35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REVENUE GROWTH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4683250" y="7965152"/>
            <a:ext cx="4180149" cy="1441520"/>
            <a:chOff x="0" y="0"/>
            <a:chExt cx="5573532" cy="192202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687532"/>
              <a:ext cx="3893457" cy="1234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Trusted by leading agencies and clients worldwide.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5573532" cy="46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PARTNER SUCCESS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856648" y="5095875"/>
            <a:ext cx="2394118" cy="3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1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8482987" y="2281748"/>
            <a:ext cx="8767779" cy="258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PRIVACY PIONEER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Global Data Resources (GDR) is a geo‑intelligence &amp; targeting company helping marketers get results in a privacy‑first world. 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enable ethical, insight‑driven audience segmentation and activation without cookies, creepiness, or compromise.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22223" y="8397356"/>
            <a:ext cx="2920093" cy="6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Average 40% increase in advertising yield.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04408" y="0"/>
            <a:ext cx="8515173" cy="10287000"/>
            <a:chOff x="0" y="0"/>
            <a:chExt cx="1135356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9730" b="9730"/>
            <a:stretch>
              <a:fillRect/>
            </a:stretch>
          </p:blipFill>
          <p:spPr>
            <a:xfrm>
              <a:off x="0" y="0"/>
              <a:ext cx="11353565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371980" y="0"/>
            <a:ext cx="743961" cy="2501094"/>
            <a:chOff x="0" y="0"/>
            <a:chExt cx="195940" cy="6587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940" cy="658724"/>
            </a:xfrm>
            <a:custGeom>
              <a:avLst/>
              <a:gdLst/>
              <a:ahLst/>
              <a:cxnLst/>
              <a:rect l="l" t="t" r="r" b="b"/>
              <a:pathLst>
                <a:path w="195940" h="658724">
                  <a:moveTo>
                    <a:pt x="0" y="0"/>
                  </a:moveTo>
                  <a:lnTo>
                    <a:pt x="195940" y="0"/>
                  </a:lnTo>
                  <a:lnTo>
                    <a:pt x="195940" y="658724"/>
                  </a:lnTo>
                  <a:lnTo>
                    <a:pt x="0" y="658724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5940" cy="696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20" r="-102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700057"/>
            <a:ext cx="6955475" cy="88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9"/>
              </a:lnSpc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2032595"/>
            <a:ext cx="8048467" cy="2801852"/>
            <a:chOff x="0" y="0"/>
            <a:chExt cx="10731290" cy="373580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731290" cy="3735803"/>
              <a:chOff x="0" y="0"/>
              <a:chExt cx="2304580" cy="80227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304580" cy="802276"/>
              </a:xfrm>
              <a:custGeom>
                <a:avLst/>
                <a:gdLst/>
                <a:ahLst/>
                <a:cxnLst/>
                <a:rect l="l" t="t" r="r" b="b"/>
                <a:pathLst>
                  <a:path w="2304580" h="802276">
                    <a:moveTo>
                      <a:pt x="0" y="0"/>
                    </a:moveTo>
                    <a:lnTo>
                      <a:pt x="2304580" y="0"/>
                    </a:lnTo>
                    <a:lnTo>
                      <a:pt x="2304580" y="802276"/>
                    </a:lnTo>
                    <a:lnTo>
                      <a:pt x="0" y="802276"/>
                    </a:lnTo>
                    <a:close/>
                  </a:path>
                </a:pathLst>
              </a:custGeom>
              <a:solidFill>
                <a:srgbClr val="7DB6B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304580" cy="8499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9482635" y="195850"/>
              <a:ext cx="903586" cy="1162168"/>
            </a:xfrm>
            <a:custGeom>
              <a:avLst/>
              <a:gdLst/>
              <a:ahLst/>
              <a:cxnLst/>
              <a:rect l="l" t="t" r="r" b="b"/>
              <a:pathLst>
                <a:path w="903586" h="1162168">
                  <a:moveTo>
                    <a:pt x="0" y="0"/>
                  </a:moveTo>
                  <a:lnTo>
                    <a:pt x="903586" y="0"/>
                  </a:lnTo>
                  <a:lnTo>
                    <a:pt x="903586" y="1162168"/>
                  </a:lnTo>
                  <a:lnTo>
                    <a:pt x="0" y="1162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796862" y="500033"/>
              <a:ext cx="8477105" cy="515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STANDARD TAXONOMY LICENSING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96862" y="1319918"/>
              <a:ext cx="9137566" cy="1948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8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Access hundreds of ready-to-activate audience segments and boost your sales strategy with data-enriched packages across every channel and platform.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5022215"/>
            <a:ext cx="8048467" cy="2801852"/>
            <a:chOff x="0" y="0"/>
            <a:chExt cx="10731290" cy="373580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0731290" cy="3735803"/>
              <a:chOff x="0" y="0"/>
              <a:chExt cx="2304580" cy="80227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304580" cy="802276"/>
              </a:xfrm>
              <a:custGeom>
                <a:avLst/>
                <a:gdLst/>
                <a:ahLst/>
                <a:cxnLst/>
                <a:rect l="l" t="t" r="r" b="b"/>
                <a:pathLst>
                  <a:path w="2304580" h="802276">
                    <a:moveTo>
                      <a:pt x="0" y="0"/>
                    </a:moveTo>
                    <a:lnTo>
                      <a:pt x="2304580" y="0"/>
                    </a:lnTo>
                    <a:lnTo>
                      <a:pt x="2304580" y="802276"/>
                    </a:lnTo>
                    <a:lnTo>
                      <a:pt x="0" y="802276"/>
                    </a:lnTo>
                    <a:close/>
                  </a:path>
                </a:pathLst>
              </a:custGeom>
              <a:solidFill>
                <a:srgbClr val="002E5D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2304580" cy="8499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9413748" y="289621"/>
              <a:ext cx="1041360" cy="1041360"/>
            </a:xfrm>
            <a:custGeom>
              <a:avLst/>
              <a:gdLst/>
              <a:ahLst/>
              <a:cxnLst/>
              <a:rect l="l" t="t" r="r" b="b"/>
              <a:pathLst>
                <a:path w="1041360" h="1041360">
                  <a:moveTo>
                    <a:pt x="0" y="0"/>
                  </a:moveTo>
                  <a:lnTo>
                    <a:pt x="1041360" y="0"/>
                  </a:lnTo>
                  <a:lnTo>
                    <a:pt x="1041360" y="1041360"/>
                  </a:lnTo>
                  <a:lnTo>
                    <a:pt x="0" y="104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796862" y="508000"/>
              <a:ext cx="9137566" cy="515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IDFREE GO! – RESEARCH ACTIVATION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96862" y="1220550"/>
              <a:ext cx="9137566" cy="1948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8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With IDfree GO!, you gain instant access to IDfree audience segments and seamless omnichannel activation, boosting targeting precision and campaign impact.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8430872" y="8014567"/>
            <a:ext cx="738479" cy="738479"/>
          </a:xfrm>
          <a:custGeom>
            <a:avLst/>
            <a:gdLst/>
            <a:ahLst/>
            <a:cxnLst/>
            <a:rect l="l" t="t" r="r" b="b"/>
            <a:pathLst>
              <a:path w="738479" h="738479">
                <a:moveTo>
                  <a:pt x="0" y="0"/>
                </a:moveTo>
                <a:lnTo>
                  <a:pt x="738478" y="0"/>
                </a:lnTo>
                <a:lnTo>
                  <a:pt x="738478" y="738479"/>
                </a:lnTo>
                <a:lnTo>
                  <a:pt x="0" y="738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518469" y="8233642"/>
            <a:ext cx="6912402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TAP INTO HIGH-VALUE AUDIENCES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0340" y="8771552"/>
            <a:ext cx="8705187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i="1" spc="7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Power direct and programmatic sales - logged in or not -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i="1" spc="7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with premium targeting tools. Boost reach &amp; precision by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i="1" spc="7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tapping into high-value audience packages.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358201"/>
            <a:chOff x="0" y="0"/>
            <a:chExt cx="24384000" cy="58109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2126" b="32126"/>
            <a:stretch>
              <a:fillRect/>
            </a:stretch>
          </p:blipFill>
          <p:spPr>
            <a:xfrm>
              <a:off x="0" y="0"/>
              <a:ext cx="24384000" cy="581093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47322" y="4358201"/>
            <a:ext cx="18559262" cy="1570598"/>
            <a:chOff x="0" y="0"/>
            <a:chExt cx="4888036" cy="413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8036" cy="413655"/>
            </a:xfrm>
            <a:custGeom>
              <a:avLst/>
              <a:gdLst/>
              <a:ahLst/>
              <a:cxnLst/>
              <a:rect l="l" t="t" r="r" b="b"/>
              <a:pathLst>
                <a:path w="4888036" h="413655">
                  <a:moveTo>
                    <a:pt x="0" y="0"/>
                  </a:moveTo>
                  <a:lnTo>
                    <a:pt x="4888036" y="0"/>
                  </a:lnTo>
                  <a:lnTo>
                    <a:pt x="4888036" y="413655"/>
                  </a:lnTo>
                  <a:lnTo>
                    <a:pt x="0" y="413655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88036" cy="451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99343" y="6426211"/>
            <a:ext cx="4252506" cy="1972036"/>
            <a:chOff x="0" y="0"/>
            <a:chExt cx="5670008" cy="262938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5670008" cy="2629382"/>
              <a:chOff x="0" y="0"/>
              <a:chExt cx="1120002" cy="5193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20002" cy="519384"/>
              </a:xfrm>
              <a:custGeom>
                <a:avLst/>
                <a:gdLst/>
                <a:ahLst/>
                <a:cxnLst/>
                <a:rect l="l" t="t" r="r" b="b"/>
                <a:pathLst>
                  <a:path w="1120002" h="519384">
                    <a:moveTo>
                      <a:pt x="0" y="0"/>
                    </a:moveTo>
                    <a:lnTo>
                      <a:pt x="1120002" y="0"/>
                    </a:lnTo>
                    <a:lnTo>
                      <a:pt x="1120002" y="519384"/>
                    </a:lnTo>
                    <a:lnTo>
                      <a:pt x="0" y="519384"/>
                    </a:lnTo>
                    <a:close/>
                  </a:path>
                </a:pathLst>
              </a:custGeom>
              <a:solidFill>
                <a:srgbClr val="002E5D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1120002" cy="567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473490" y="295329"/>
              <a:ext cx="2846660" cy="924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700+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473490" y="1442477"/>
              <a:ext cx="2846660" cy="815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SEGMENTS PER COUNTRY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06056" y="6426211"/>
            <a:ext cx="4252506" cy="1972036"/>
            <a:chOff x="0" y="0"/>
            <a:chExt cx="5670008" cy="262938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670008" cy="2629382"/>
              <a:chOff x="0" y="0"/>
              <a:chExt cx="1120002" cy="51938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20002" cy="519384"/>
              </a:xfrm>
              <a:custGeom>
                <a:avLst/>
                <a:gdLst/>
                <a:ahLst/>
                <a:cxnLst/>
                <a:rect l="l" t="t" r="r" b="b"/>
                <a:pathLst>
                  <a:path w="1120002" h="519384">
                    <a:moveTo>
                      <a:pt x="0" y="0"/>
                    </a:moveTo>
                    <a:lnTo>
                      <a:pt x="1120002" y="0"/>
                    </a:lnTo>
                    <a:lnTo>
                      <a:pt x="1120002" y="519384"/>
                    </a:lnTo>
                    <a:lnTo>
                      <a:pt x="0" y="519384"/>
                    </a:lnTo>
                    <a:close/>
                  </a:path>
                </a:pathLst>
              </a:custGeom>
              <a:solidFill>
                <a:srgbClr val="7DB6B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1120002" cy="567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473490" y="295329"/>
              <a:ext cx="2846660" cy="924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100%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73490" y="1442477"/>
              <a:ext cx="2846660" cy="815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GDPR </a:t>
              </a:r>
            </a:p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COMPLIANT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131806" y="6426211"/>
            <a:ext cx="4454875" cy="1972036"/>
            <a:chOff x="0" y="0"/>
            <a:chExt cx="5939833" cy="262938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939833" cy="2629382"/>
              <a:chOff x="0" y="0"/>
              <a:chExt cx="1120002" cy="4957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20002" cy="495790"/>
              </a:xfrm>
              <a:custGeom>
                <a:avLst/>
                <a:gdLst/>
                <a:ahLst/>
                <a:cxnLst/>
                <a:rect l="l" t="t" r="r" b="b"/>
                <a:pathLst>
                  <a:path w="1120002" h="495790">
                    <a:moveTo>
                      <a:pt x="0" y="0"/>
                    </a:moveTo>
                    <a:lnTo>
                      <a:pt x="1120002" y="0"/>
                    </a:lnTo>
                    <a:lnTo>
                      <a:pt x="1120002" y="495790"/>
                    </a:lnTo>
                    <a:lnTo>
                      <a:pt x="0" y="495790"/>
                    </a:lnTo>
                    <a:close/>
                  </a:path>
                </a:pathLst>
              </a:custGeom>
              <a:solidFill>
                <a:srgbClr val="D4AF3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1120002" cy="5434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591198" y="313009"/>
              <a:ext cx="2982127" cy="964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59"/>
                </a:lnSpc>
              </a:pPr>
              <a:r>
                <a:rPr lang="en-US" sz="43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OMNI-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591198" y="1387808"/>
              <a:ext cx="2982127" cy="852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9"/>
                </a:lnSpc>
              </a:pPr>
              <a:r>
                <a:rPr lang="en-US" sz="1885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CHANNEL</a:t>
              </a:r>
            </a:p>
            <a:p>
              <a:pPr algn="l">
                <a:lnSpc>
                  <a:spcPts val="2639"/>
                </a:lnSpc>
              </a:pPr>
              <a:r>
                <a:rPr lang="en-US" sz="1885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ACTIVATION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2314914" y="6867929"/>
            <a:ext cx="1088601" cy="1088601"/>
          </a:xfrm>
          <a:custGeom>
            <a:avLst/>
            <a:gdLst/>
            <a:ahLst/>
            <a:cxnLst/>
            <a:rect l="l" t="t" r="r" b="b"/>
            <a:pathLst>
              <a:path w="1088601" h="1088601">
                <a:moveTo>
                  <a:pt x="0" y="0"/>
                </a:moveTo>
                <a:lnTo>
                  <a:pt x="1088600" y="0"/>
                </a:lnTo>
                <a:lnTo>
                  <a:pt x="1088600" y="1088601"/>
                </a:lnTo>
                <a:lnTo>
                  <a:pt x="0" y="10886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428646" y="6867929"/>
            <a:ext cx="1125169" cy="1088601"/>
          </a:xfrm>
          <a:custGeom>
            <a:avLst/>
            <a:gdLst/>
            <a:ahLst/>
            <a:cxnLst/>
            <a:rect l="l" t="t" r="r" b="b"/>
            <a:pathLst>
              <a:path w="1125169" h="1088601">
                <a:moveTo>
                  <a:pt x="0" y="0"/>
                </a:moveTo>
                <a:lnTo>
                  <a:pt x="1125168" y="0"/>
                </a:lnTo>
                <a:lnTo>
                  <a:pt x="1125168" y="1088601"/>
                </a:lnTo>
                <a:lnTo>
                  <a:pt x="0" y="1088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20" r="-1020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439662" y="6821344"/>
            <a:ext cx="1067262" cy="1025906"/>
          </a:xfrm>
          <a:custGeom>
            <a:avLst/>
            <a:gdLst/>
            <a:ahLst/>
            <a:cxnLst/>
            <a:rect l="l" t="t" r="r" b="b"/>
            <a:pathLst>
              <a:path w="1067262" h="1025906">
                <a:moveTo>
                  <a:pt x="0" y="0"/>
                </a:moveTo>
                <a:lnTo>
                  <a:pt x="1067263" y="0"/>
                </a:lnTo>
                <a:lnTo>
                  <a:pt x="1067263" y="1025906"/>
                </a:lnTo>
                <a:lnTo>
                  <a:pt x="0" y="1025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0" y="4708274"/>
            <a:ext cx="18288000" cy="83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2"/>
              </a:lnSpc>
            </a:pPr>
            <a:r>
              <a:rPr lang="en-US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STANDARD TAXONOMY LICENSING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10194" y="8603940"/>
            <a:ext cx="4241655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Pre-built audience segments ready for immediate activation.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006056" y="8603940"/>
            <a:ext cx="4241655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cookies or device IDs required.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217759" y="8603940"/>
            <a:ext cx="4368921" cy="1099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Omnichannel activation, both in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Programmatic, SOME, DOOH, and CTV inventories.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7497" y="3086100"/>
            <a:ext cx="10491803" cy="2104985"/>
            <a:chOff x="0" y="0"/>
            <a:chExt cx="2763273" cy="5543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63273" cy="554399"/>
            </a:xfrm>
            <a:custGeom>
              <a:avLst/>
              <a:gdLst/>
              <a:ahLst/>
              <a:cxnLst/>
              <a:rect l="l" t="t" r="r" b="b"/>
              <a:pathLst>
                <a:path w="2763273" h="554399">
                  <a:moveTo>
                    <a:pt x="0" y="0"/>
                  </a:moveTo>
                  <a:lnTo>
                    <a:pt x="2763273" y="0"/>
                  </a:lnTo>
                  <a:lnTo>
                    <a:pt x="2763273" y="554399"/>
                  </a:lnTo>
                  <a:lnTo>
                    <a:pt x="0" y="554399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63273" cy="592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086100"/>
            <a:ext cx="5941811" cy="2104985"/>
            <a:chOff x="0" y="0"/>
            <a:chExt cx="7922415" cy="280664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23430" b="23430"/>
            <a:stretch>
              <a:fillRect/>
            </a:stretch>
          </p:blipFill>
          <p:spPr>
            <a:xfrm>
              <a:off x="0" y="0"/>
              <a:ext cx="7922415" cy="2806646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-371980" y="0"/>
            <a:ext cx="743961" cy="3086100"/>
            <a:chOff x="0" y="0"/>
            <a:chExt cx="19594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916020" y="7200900"/>
            <a:ext cx="743961" cy="3086100"/>
            <a:chOff x="0" y="0"/>
            <a:chExt cx="19594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664854"/>
            <a:ext cx="13345438" cy="83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52"/>
              </a:lnSpc>
            </a:pPr>
            <a:r>
              <a:rPr lang="en-US" sz="5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IDFREE GO! RESEARCH ACTIVATION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86752" y="3614967"/>
            <a:ext cx="2070515" cy="105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KANTAR </a:t>
            </a:r>
          </a:p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MEDIA </a:t>
            </a:r>
          </a:p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TOOLS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767497" y="5438735"/>
            <a:ext cx="10491803" cy="2104985"/>
            <a:chOff x="0" y="0"/>
            <a:chExt cx="2763273" cy="55439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63273" cy="554399"/>
            </a:xfrm>
            <a:custGeom>
              <a:avLst/>
              <a:gdLst/>
              <a:ahLst/>
              <a:cxnLst/>
              <a:rect l="l" t="t" r="r" b="b"/>
              <a:pathLst>
                <a:path w="2763273" h="554399">
                  <a:moveTo>
                    <a:pt x="0" y="0"/>
                  </a:moveTo>
                  <a:lnTo>
                    <a:pt x="2763273" y="0"/>
                  </a:lnTo>
                  <a:lnTo>
                    <a:pt x="2763273" y="554399"/>
                  </a:lnTo>
                  <a:lnTo>
                    <a:pt x="0" y="554399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63273" cy="592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5438735"/>
            <a:ext cx="5941811" cy="2104985"/>
            <a:chOff x="0" y="0"/>
            <a:chExt cx="7922415" cy="280664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 t="23430" b="23430"/>
            <a:stretch>
              <a:fillRect/>
            </a:stretch>
          </p:blipFill>
          <p:spPr>
            <a:xfrm>
              <a:off x="0" y="0"/>
              <a:ext cx="7922415" cy="2806646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7386752" y="6143795"/>
            <a:ext cx="271087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IDFREE GO! INTEGRATION</a:t>
            </a:r>
            <a:endParaRPr lang="en-US" sz="2400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6767497" y="7791370"/>
            <a:ext cx="10491803" cy="2104985"/>
            <a:chOff x="0" y="0"/>
            <a:chExt cx="2763273" cy="55439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63273" cy="554399"/>
            </a:xfrm>
            <a:custGeom>
              <a:avLst/>
              <a:gdLst/>
              <a:ahLst/>
              <a:cxnLst/>
              <a:rect l="l" t="t" r="r" b="b"/>
              <a:pathLst>
                <a:path w="2763273" h="554399">
                  <a:moveTo>
                    <a:pt x="0" y="0"/>
                  </a:moveTo>
                  <a:lnTo>
                    <a:pt x="2763273" y="0"/>
                  </a:lnTo>
                  <a:lnTo>
                    <a:pt x="2763273" y="554399"/>
                  </a:lnTo>
                  <a:lnTo>
                    <a:pt x="0" y="554399"/>
                  </a:ln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763273" cy="592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7791370"/>
            <a:ext cx="5941811" cy="2104985"/>
            <a:chOff x="0" y="0"/>
            <a:chExt cx="7922415" cy="2806646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/>
            <a:srcRect t="18579" b="18579"/>
            <a:stretch>
              <a:fillRect/>
            </a:stretch>
          </p:blipFill>
          <p:spPr>
            <a:xfrm>
              <a:off x="0" y="0"/>
              <a:ext cx="7922415" cy="2806646"/>
            </a:xfrm>
            <a:prstGeom prst="rect">
              <a:avLst/>
            </a:prstGeom>
          </p:spPr>
        </p:pic>
      </p:grpSp>
      <p:sp>
        <p:nvSpPr>
          <p:cNvPr id="26" name="TextBox 26"/>
          <p:cNvSpPr txBox="1"/>
          <p:nvPr/>
        </p:nvSpPr>
        <p:spPr>
          <a:xfrm>
            <a:off x="7386752" y="8516133"/>
            <a:ext cx="2466667" cy="70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HIGH-VALUE</a:t>
            </a:r>
          </a:p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AUDIENCES</a:t>
            </a:r>
          </a:p>
        </p:txBody>
      </p:sp>
      <p:sp>
        <p:nvSpPr>
          <p:cNvPr id="27" name="Freeform 27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20" r="-1020"/>
            </a:stretch>
          </a:blipFill>
        </p:spPr>
      </p:sp>
      <p:sp>
        <p:nvSpPr>
          <p:cNvPr id="28" name="AutoShape 28"/>
          <p:cNvSpPr/>
          <p:nvPr/>
        </p:nvSpPr>
        <p:spPr>
          <a:xfrm flipV="1">
            <a:off x="10026189" y="5795772"/>
            <a:ext cx="0" cy="1500785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flipV="1">
            <a:off x="10050001" y="8148407"/>
            <a:ext cx="0" cy="1500785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4600290" y="420485"/>
            <a:ext cx="1699554" cy="1699554"/>
          </a:xfrm>
          <a:custGeom>
            <a:avLst/>
            <a:gdLst/>
            <a:ahLst/>
            <a:cxnLst/>
            <a:rect l="l" t="t" r="r" b="b"/>
            <a:pathLst>
              <a:path w="1699554" h="1699554">
                <a:moveTo>
                  <a:pt x="0" y="0"/>
                </a:moveTo>
                <a:lnTo>
                  <a:pt x="1699553" y="0"/>
                </a:lnTo>
                <a:lnTo>
                  <a:pt x="1699553" y="1699553"/>
                </a:lnTo>
                <a:lnTo>
                  <a:pt x="0" y="16995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64601" y="1822594"/>
            <a:ext cx="777731" cy="777731"/>
          </a:xfrm>
          <a:custGeom>
            <a:avLst/>
            <a:gdLst/>
            <a:ahLst/>
            <a:cxnLst/>
            <a:rect l="l" t="t" r="r" b="b"/>
            <a:pathLst>
              <a:path w="777731" h="777731">
                <a:moveTo>
                  <a:pt x="0" y="0"/>
                </a:moveTo>
                <a:lnTo>
                  <a:pt x="777731" y="0"/>
                </a:lnTo>
                <a:lnTo>
                  <a:pt x="777731" y="777731"/>
                </a:lnTo>
                <a:lnTo>
                  <a:pt x="0" y="7777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0592926" y="3404550"/>
            <a:ext cx="3477738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DIRECT EXPORT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92926" y="3903264"/>
            <a:ext cx="5997849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 spc="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Direct export from Kantar Media tools like Orvesto Konsument (SE), Index Danmark (DK), Forbruker &amp; Media (NO), and Mind (FI).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92926" y="5783478"/>
            <a:ext cx="5791283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SEAMLESS CONNECTION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592926" y="6265504"/>
            <a:ext cx="6086305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 spc="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seamless link between your audience insights and omnichannel activation, empowering your team to optimise campaigns with data-driven precision.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592926" y="8110307"/>
            <a:ext cx="3477738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MARKET-APPROVED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592926" y="8587794"/>
            <a:ext cx="6128802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 spc="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Market-approved consumer-centric strategies go beyond basic demographics, creating higher-value audience segments.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213807" y="1784862"/>
            <a:ext cx="12160332" cy="81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Expanded Revenue:</a:t>
            </a:r>
            <a:r>
              <a:rPr lang="en-US" sz="2400" spc="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Unlock new client budgets by enabling their preferred planning tools to connect with desired platforms.</a:t>
            </a:r>
          </a:p>
        </p:txBody>
      </p:sp>
      <p:sp>
        <p:nvSpPr>
          <p:cNvPr id="39" name="AutoShape 39"/>
          <p:cNvSpPr/>
          <p:nvPr/>
        </p:nvSpPr>
        <p:spPr>
          <a:xfrm flipV="1">
            <a:off x="10026189" y="3442650"/>
            <a:ext cx="0" cy="1500785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0" r="-10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916020" y="7179608"/>
            <a:ext cx="743961" cy="3395950"/>
            <a:chOff x="0" y="0"/>
            <a:chExt cx="195940" cy="8944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940" cy="894407"/>
            </a:xfrm>
            <a:custGeom>
              <a:avLst/>
              <a:gdLst/>
              <a:ahLst/>
              <a:cxnLst/>
              <a:rect l="l" t="t" r="r" b="b"/>
              <a:pathLst>
                <a:path w="195940" h="894407">
                  <a:moveTo>
                    <a:pt x="0" y="0"/>
                  </a:moveTo>
                  <a:lnTo>
                    <a:pt x="195940" y="0"/>
                  </a:lnTo>
                  <a:lnTo>
                    <a:pt x="195940" y="894407"/>
                  </a:lnTo>
                  <a:lnTo>
                    <a:pt x="0" y="894407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5940" cy="932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71980" y="-359356"/>
            <a:ext cx="743961" cy="3086100"/>
            <a:chOff x="0" y="0"/>
            <a:chExt cx="19594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842559" y="905785"/>
            <a:ext cx="8496671" cy="8475429"/>
          </a:xfrm>
          <a:custGeom>
            <a:avLst/>
            <a:gdLst/>
            <a:ahLst/>
            <a:cxnLst/>
            <a:rect l="l" t="t" r="r" b="b"/>
            <a:pathLst>
              <a:path w="8496671" h="8475429">
                <a:moveTo>
                  <a:pt x="0" y="0"/>
                </a:moveTo>
                <a:lnTo>
                  <a:pt x="8496671" y="0"/>
                </a:lnTo>
                <a:lnTo>
                  <a:pt x="8496671" y="8475430"/>
                </a:lnTo>
                <a:lnTo>
                  <a:pt x="0" y="8475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16673" y="3137112"/>
            <a:ext cx="1050115" cy="1050115"/>
          </a:xfrm>
          <a:custGeom>
            <a:avLst/>
            <a:gdLst/>
            <a:ahLst/>
            <a:cxnLst/>
            <a:rect l="l" t="t" r="r" b="b"/>
            <a:pathLst>
              <a:path w="1050115" h="1050115">
                <a:moveTo>
                  <a:pt x="0" y="0"/>
                </a:moveTo>
                <a:lnTo>
                  <a:pt x="1050115" y="0"/>
                </a:lnTo>
                <a:lnTo>
                  <a:pt x="1050115" y="1050115"/>
                </a:lnTo>
                <a:lnTo>
                  <a:pt x="0" y="10501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761042" y="5267440"/>
            <a:ext cx="1056591" cy="1056591"/>
          </a:xfrm>
          <a:custGeom>
            <a:avLst/>
            <a:gdLst/>
            <a:ahLst/>
            <a:cxnLst/>
            <a:rect l="l" t="t" r="r" b="b"/>
            <a:pathLst>
              <a:path w="1056591" h="1056591">
                <a:moveTo>
                  <a:pt x="0" y="0"/>
                </a:moveTo>
                <a:lnTo>
                  <a:pt x="1056591" y="0"/>
                </a:lnTo>
                <a:lnTo>
                  <a:pt x="1056591" y="1056591"/>
                </a:lnTo>
                <a:lnTo>
                  <a:pt x="0" y="10565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8877" y="3725719"/>
            <a:ext cx="2598312" cy="2598312"/>
          </a:xfrm>
          <a:custGeom>
            <a:avLst/>
            <a:gdLst/>
            <a:ahLst/>
            <a:cxnLst/>
            <a:rect l="l" t="t" r="r" b="b"/>
            <a:pathLst>
              <a:path w="2598312" h="2598312">
                <a:moveTo>
                  <a:pt x="0" y="0"/>
                </a:moveTo>
                <a:lnTo>
                  <a:pt x="2598313" y="0"/>
                </a:lnTo>
                <a:lnTo>
                  <a:pt x="2598313" y="2598312"/>
                </a:lnTo>
                <a:lnTo>
                  <a:pt x="0" y="25983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247248" y="6506204"/>
            <a:ext cx="1053722" cy="1053722"/>
          </a:xfrm>
          <a:custGeom>
            <a:avLst/>
            <a:gdLst/>
            <a:ahLst/>
            <a:cxnLst/>
            <a:rect l="l" t="t" r="r" b="b"/>
            <a:pathLst>
              <a:path w="1053722" h="1053722">
                <a:moveTo>
                  <a:pt x="0" y="0"/>
                </a:moveTo>
                <a:lnTo>
                  <a:pt x="1053723" y="0"/>
                </a:lnTo>
                <a:lnTo>
                  <a:pt x="1053723" y="1053722"/>
                </a:lnTo>
                <a:lnTo>
                  <a:pt x="0" y="10537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03543" y="2376551"/>
            <a:ext cx="1015467" cy="1014455"/>
          </a:xfrm>
          <a:custGeom>
            <a:avLst/>
            <a:gdLst/>
            <a:ahLst/>
            <a:cxnLst/>
            <a:rect l="l" t="t" r="r" b="b"/>
            <a:pathLst>
              <a:path w="1015467" h="1014455">
                <a:moveTo>
                  <a:pt x="0" y="0"/>
                </a:moveTo>
                <a:lnTo>
                  <a:pt x="1015467" y="0"/>
                </a:lnTo>
                <a:lnTo>
                  <a:pt x="1015467" y="1014454"/>
                </a:lnTo>
                <a:lnTo>
                  <a:pt x="0" y="10144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164173" y="2113600"/>
            <a:ext cx="3477738" cy="81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CUSTOM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597041"/>
            <a:ext cx="6598812" cy="255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5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BONUS</a:t>
            </a:r>
            <a:r>
              <a:rPr lang="en-US" sz="5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>
              <a:lnSpc>
                <a:spcPts val="7019"/>
              </a:lnSpc>
            </a:pPr>
            <a:r>
              <a:rPr lang="en-US" sz="6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ACCESS TO </a:t>
            </a:r>
          </a:p>
          <a:p>
            <a:pPr algn="l">
              <a:lnSpc>
                <a:spcPts val="7019"/>
              </a:lnSpc>
            </a:pPr>
            <a:r>
              <a:rPr lang="en-US" sz="6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IDFREE.COM</a:t>
            </a:r>
            <a:endParaRPr lang="en-US" sz="60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67168" y="1209354"/>
            <a:ext cx="2960345" cy="142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7DB6B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CUSTOM BUILD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bespoke audience segments for specific campaigns.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141585" y="2789238"/>
            <a:ext cx="2960345" cy="111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50" b="1" dirty="0">
                <a:solidFill>
                  <a:srgbClr val="002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LAUNCH</a:t>
            </a:r>
          </a:p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</a:t>
            </a: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segments </a:t>
            </a:r>
            <a:endParaRPr lang="en-US" sz="18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across your channels.</a:t>
            </a:r>
            <a:endParaRPr lang="en-US" sz="18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068115" y="4500433"/>
            <a:ext cx="3477738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LAUNCH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98955" y="7835460"/>
            <a:ext cx="2960345" cy="143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50" b="1" dirty="0">
                <a:solidFill>
                  <a:srgbClr val="78909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MONETISE</a:t>
            </a:r>
          </a:p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Package</a:t>
            </a: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custom audiences for </a:t>
            </a:r>
            <a:endParaRPr lang="en-US" sz="18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premium sales.</a:t>
            </a:r>
            <a:endParaRPr lang="en-US" sz="18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163993" y="7844985"/>
            <a:ext cx="3477738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MONETISE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64674" y="6539891"/>
            <a:ext cx="3477738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OPTIMISE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82215" y="5535868"/>
            <a:ext cx="2960345" cy="111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D4AF37">
                    <a:alpha val="8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OPTIMISE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>
                    <a:alpha val="80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Refine segments based on performance data.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68536"/>
            <a:ext cx="18288000" cy="4358201"/>
            <a:chOff x="0" y="0"/>
            <a:chExt cx="24384000" cy="58109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8816" b="28816"/>
            <a:stretch>
              <a:fillRect/>
            </a:stretch>
          </p:blipFill>
          <p:spPr>
            <a:xfrm>
              <a:off x="0" y="0"/>
              <a:ext cx="24384000" cy="581093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35631" y="3606002"/>
            <a:ext cx="18559262" cy="1570598"/>
            <a:chOff x="0" y="0"/>
            <a:chExt cx="4888036" cy="413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8036" cy="413655"/>
            </a:xfrm>
            <a:custGeom>
              <a:avLst/>
              <a:gdLst/>
              <a:ahLst/>
              <a:cxnLst/>
              <a:rect l="l" t="t" r="r" b="b"/>
              <a:pathLst>
                <a:path w="4888036" h="413655">
                  <a:moveTo>
                    <a:pt x="0" y="0"/>
                  </a:moveTo>
                  <a:lnTo>
                    <a:pt x="4888036" y="0"/>
                  </a:lnTo>
                  <a:lnTo>
                    <a:pt x="4888036" y="413655"/>
                  </a:lnTo>
                  <a:lnTo>
                    <a:pt x="0" y="413655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88036" cy="451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73832" y="5643100"/>
            <a:ext cx="4252506" cy="1972036"/>
            <a:chOff x="0" y="0"/>
            <a:chExt cx="1120002" cy="5193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0002" cy="519384"/>
            </a:xfrm>
            <a:custGeom>
              <a:avLst/>
              <a:gdLst/>
              <a:ahLst/>
              <a:cxnLst/>
              <a:rect l="l" t="t" r="r" b="b"/>
              <a:pathLst>
                <a:path w="1120002" h="519384">
                  <a:moveTo>
                    <a:pt x="0" y="0"/>
                  </a:moveTo>
                  <a:lnTo>
                    <a:pt x="1120002" y="0"/>
                  </a:lnTo>
                  <a:lnTo>
                    <a:pt x="1120002" y="519384"/>
                  </a:lnTo>
                  <a:lnTo>
                    <a:pt x="0" y="519384"/>
                  </a:ln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20002" cy="557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06162" y="5643100"/>
            <a:ext cx="4252506" cy="1972036"/>
            <a:chOff x="0" y="0"/>
            <a:chExt cx="1120002" cy="5193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0002" cy="519384"/>
            </a:xfrm>
            <a:custGeom>
              <a:avLst/>
              <a:gdLst/>
              <a:ahLst/>
              <a:cxnLst/>
              <a:rect l="l" t="t" r="r" b="b"/>
              <a:pathLst>
                <a:path w="1120002" h="519384">
                  <a:moveTo>
                    <a:pt x="0" y="0"/>
                  </a:moveTo>
                  <a:lnTo>
                    <a:pt x="1120002" y="0"/>
                  </a:lnTo>
                  <a:lnTo>
                    <a:pt x="1120002" y="519384"/>
                  </a:lnTo>
                  <a:lnTo>
                    <a:pt x="0" y="519384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120002" cy="557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012662" y="5637871"/>
            <a:ext cx="4252506" cy="1972036"/>
            <a:chOff x="0" y="0"/>
            <a:chExt cx="1120002" cy="5193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0002" cy="519384"/>
            </a:xfrm>
            <a:custGeom>
              <a:avLst/>
              <a:gdLst/>
              <a:ahLst/>
              <a:cxnLst/>
              <a:rect l="l" t="t" r="r" b="b"/>
              <a:pathLst>
                <a:path w="1120002" h="519384">
                  <a:moveTo>
                    <a:pt x="0" y="0"/>
                  </a:moveTo>
                  <a:lnTo>
                    <a:pt x="1120002" y="0"/>
                  </a:lnTo>
                  <a:lnTo>
                    <a:pt x="1120002" y="519384"/>
                  </a:lnTo>
                  <a:lnTo>
                    <a:pt x="0" y="519384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20002" cy="557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940010" y="5859148"/>
            <a:ext cx="1046978" cy="1046978"/>
          </a:xfrm>
          <a:custGeom>
            <a:avLst/>
            <a:gdLst/>
            <a:ahLst/>
            <a:cxnLst/>
            <a:rect l="l" t="t" r="r" b="b"/>
            <a:pathLst>
              <a:path w="1046978" h="1046978">
                <a:moveTo>
                  <a:pt x="0" y="0"/>
                </a:moveTo>
                <a:lnTo>
                  <a:pt x="1046977" y="0"/>
                </a:lnTo>
                <a:lnTo>
                  <a:pt x="1046977" y="1046977"/>
                </a:lnTo>
                <a:lnTo>
                  <a:pt x="0" y="10469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709653" y="5916550"/>
            <a:ext cx="1287977" cy="932174"/>
          </a:xfrm>
          <a:custGeom>
            <a:avLst/>
            <a:gdLst/>
            <a:ahLst/>
            <a:cxnLst/>
            <a:rect l="l" t="t" r="r" b="b"/>
            <a:pathLst>
              <a:path w="1287977" h="932174">
                <a:moveTo>
                  <a:pt x="0" y="0"/>
                </a:moveTo>
                <a:lnTo>
                  <a:pt x="1287978" y="0"/>
                </a:lnTo>
                <a:lnTo>
                  <a:pt x="1287978" y="932173"/>
                </a:lnTo>
                <a:lnTo>
                  <a:pt x="0" y="9321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003512" y="5953718"/>
            <a:ext cx="1003573" cy="1020269"/>
          </a:xfrm>
          <a:custGeom>
            <a:avLst/>
            <a:gdLst/>
            <a:ahLst/>
            <a:cxnLst/>
            <a:rect l="l" t="t" r="r" b="b"/>
            <a:pathLst>
              <a:path w="1003573" h="1020269">
                <a:moveTo>
                  <a:pt x="0" y="0"/>
                </a:moveTo>
                <a:lnTo>
                  <a:pt x="1003574" y="0"/>
                </a:lnTo>
                <a:lnTo>
                  <a:pt x="1003574" y="1020269"/>
                </a:lnTo>
                <a:lnTo>
                  <a:pt x="0" y="1020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691" y="3956075"/>
            <a:ext cx="18288000" cy="83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2"/>
              </a:lnSpc>
            </a:pPr>
            <a:r>
              <a:rPr lang="en-US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WHAT'S REQUIRED FROM YOU?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84683" y="7850202"/>
            <a:ext cx="4241655" cy="6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Most platforms already support </a:t>
            </a:r>
          </a:p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geo-targeting capabilities.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63025" y="6585789"/>
            <a:ext cx="4252506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ANALYTICS TOOL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DSP CONFIG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69631" y="6591018"/>
            <a:ext cx="4252506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INTERNAL SALES 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INTEGRATION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64875" y="6580559"/>
            <a:ext cx="4252506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DELIVER, 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DEPLOY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84683" y="8580041"/>
            <a:ext cx="4241655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Simply verify that your current DSP configuration and analytics tool can handle our data format.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34864" y="7850202"/>
            <a:ext cx="4241655" cy="6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Align audience usage with your </a:t>
            </a:r>
          </a:p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existing sales processes.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11588" y="8580041"/>
            <a:ext cx="4241655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Ensure your team understands how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package and position these new targeting options.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023514" y="7838772"/>
            <a:ext cx="4241655" cy="6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GDR delivers all audience data in your required format.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847408" y="8580041"/>
            <a:ext cx="4593867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GDR can support your integration and setup needs. Tech-help is available, but not included in licensing fees.</a:t>
            </a:r>
          </a:p>
        </p:txBody>
      </p:sp>
      <p:sp>
        <p:nvSpPr>
          <p:cNvPr id="29" name="Freeform 29"/>
          <p:cNvSpPr/>
          <p:nvPr/>
        </p:nvSpPr>
        <p:spPr>
          <a:xfrm>
            <a:off x="16261992" y="31311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20"/>
                </a:lnTo>
                <a:lnTo>
                  <a:pt x="0" y="15264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20" r="-1020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6006" y="3360166"/>
            <a:ext cx="3122798" cy="5231384"/>
            <a:chOff x="0" y="0"/>
            <a:chExt cx="822465" cy="13778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2465" cy="1377813"/>
            </a:xfrm>
            <a:custGeom>
              <a:avLst/>
              <a:gdLst/>
              <a:ahLst/>
              <a:cxnLst/>
              <a:rect l="l" t="t" r="r" b="b"/>
              <a:pathLst>
                <a:path w="822465" h="1377813">
                  <a:moveTo>
                    <a:pt x="0" y="0"/>
                  </a:moveTo>
                  <a:lnTo>
                    <a:pt x="822465" y="0"/>
                  </a:lnTo>
                  <a:lnTo>
                    <a:pt x="822465" y="1377813"/>
                  </a:lnTo>
                  <a:lnTo>
                    <a:pt x="0" y="1377813"/>
                  </a:ln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22465" cy="14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69304" y="3360166"/>
            <a:ext cx="3122798" cy="5231384"/>
            <a:chOff x="0" y="0"/>
            <a:chExt cx="822465" cy="13778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2465" cy="1377813"/>
            </a:xfrm>
            <a:custGeom>
              <a:avLst/>
              <a:gdLst/>
              <a:ahLst/>
              <a:cxnLst/>
              <a:rect l="l" t="t" r="r" b="b"/>
              <a:pathLst>
                <a:path w="822465" h="1377813">
                  <a:moveTo>
                    <a:pt x="0" y="0"/>
                  </a:moveTo>
                  <a:lnTo>
                    <a:pt x="822465" y="0"/>
                  </a:lnTo>
                  <a:lnTo>
                    <a:pt x="822465" y="1377813"/>
                  </a:lnTo>
                  <a:lnTo>
                    <a:pt x="0" y="1377813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22465" cy="14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1583881" y="3028155"/>
            <a:ext cx="1943249" cy="1846086"/>
          </a:xfrm>
          <a:custGeom>
            <a:avLst/>
            <a:gdLst/>
            <a:ahLst/>
            <a:cxnLst/>
            <a:rect l="l" t="t" r="r" b="b"/>
            <a:pathLst>
              <a:path w="1943249" h="1846086">
                <a:moveTo>
                  <a:pt x="0" y="0"/>
                </a:moveTo>
                <a:lnTo>
                  <a:pt x="1943248" y="0"/>
                </a:lnTo>
                <a:lnTo>
                  <a:pt x="1943248" y="1846086"/>
                </a:lnTo>
                <a:lnTo>
                  <a:pt x="0" y="1846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4858303" y="2994585"/>
            <a:ext cx="1943249" cy="1846086"/>
          </a:xfrm>
          <a:custGeom>
            <a:avLst/>
            <a:gdLst/>
            <a:ahLst/>
            <a:cxnLst/>
            <a:rect l="l" t="t" r="r" b="b"/>
            <a:pathLst>
              <a:path w="1943249" h="1846086">
                <a:moveTo>
                  <a:pt x="0" y="0"/>
                </a:moveTo>
                <a:lnTo>
                  <a:pt x="1943248" y="0"/>
                </a:lnTo>
                <a:lnTo>
                  <a:pt x="1943248" y="1846086"/>
                </a:lnTo>
                <a:lnTo>
                  <a:pt x="0" y="1846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582601" y="3360166"/>
            <a:ext cx="3122798" cy="5231384"/>
            <a:chOff x="0" y="0"/>
            <a:chExt cx="822465" cy="13778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2465" cy="1377813"/>
            </a:xfrm>
            <a:custGeom>
              <a:avLst/>
              <a:gdLst/>
              <a:ahLst/>
              <a:cxnLst/>
              <a:rect l="l" t="t" r="r" b="b"/>
              <a:pathLst>
                <a:path w="822465" h="1377813">
                  <a:moveTo>
                    <a:pt x="0" y="0"/>
                  </a:moveTo>
                  <a:lnTo>
                    <a:pt x="822465" y="0"/>
                  </a:lnTo>
                  <a:lnTo>
                    <a:pt x="822465" y="1377813"/>
                  </a:lnTo>
                  <a:lnTo>
                    <a:pt x="0" y="1377813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2465" cy="14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10800000">
            <a:off x="8240367" y="3028155"/>
            <a:ext cx="1943249" cy="1846086"/>
          </a:xfrm>
          <a:custGeom>
            <a:avLst/>
            <a:gdLst/>
            <a:ahLst/>
            <a:cxnLst/>
            <a:rect l="l" t="t" r="r" b="b"/>
            <a:pathLst>
              <a:path w="1943249" h="1846086">
                <a:moveTo>
                  <a:pt x="0" y="0"/>
                </a:moveTo>
                <a:lnTo>
                  <a:pt x="1943249" y="0"/>
                </a:lnTo>
                <a:lnTo>
                  <a:pt x="1943249" y="1846086"/>
                </a:lnTo>
                <a:lnTo>
                  <a:pt x="0" y="1846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895899" y="3360166"/>
            <a:ext cx="3122798" cy="5231384"/>
            <a:chOff x="0" y="0"/>
            <a:chExt cx="822465" cy="13778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2465" cy="1377813"/>
            </a:xfrm>
            <a:custGeom>
              <a:avLst/>
              <a:gdLst/>
              <a:ahLst/>
              <a:cxnLst/>
              <a:rect l="l" t="t" r="r" b="b"/>
              <a:pathLst>
                <a:path w="822465" h="1377813">
                  <a:moveTo>
                    <a:pt x="0" y="0"/>
                  </a:moveTo>
                  <a:lnTo>
                    <a:pt x="822465" y="0"/>
                  </a:lnTo>
                  <a:lnTo>
                    <a:pt x="822465" y="1377813"/>
                  </a:lnTo>
                  <a:lnTo>
                    <a:pt x="0" y="1377813"/>
                  </a:ln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22465" cy="14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11469043" y="3028155"/>
            <a:ext cx="1943249" cy="1846086"/>
          </a:xfrm>
          <a:custGeom>
            <a:avLst/>
            <a:gdLst/>
            <a:ahLst/>
            <a:cxnLst/>
            <a:rect l="l" t="t" r="r" b="b"/>
            <a:pathLst>
              <a:path w="1943249" h="1846086">
                <a:moveTo>
                  <a:pt x="0" y="0"/>
                </a:moveTo>
                <a:lnTo>
                  <a:pt x="1943249" y="0"/>
                </a:lnTo>
                <a:lnTo>
                  <a:pt x="1943249" y="1846086"/>
                </a:lnTo>
                <a:lnTo>
                  <a:pt x="0" y="1846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4209196" y="3360166"/>
            <a:ext cx="3122798" cy="5231384"/>
            <a:chOff x="0" y="0"/>
            <a:chExt cx="822465" cy="137781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2465" cy="1377813"/>
            </a:xfrm>
            <a:custGeom>
              <a:avLst/>
              <a:gdLst/>
              <a:ahLst/>
              <a:cxnLst/>
              <a:rect l="l" t="t" r="r" b="b"/>
              <a:pathLst>
                <a:path w="822465" h="1377813">
                  <a:moveTo>
                    <a:pt x="0" y="0"/>
                  </a:moveTo>
                  <a:lnTo>
                    <a:pt x="822465" y="0"/>
                  </a:lnTo>
                  <a:lnTo>
                    <a:pt x="822465" y="1377813"/>
                  </a:lnTo>
                  <a:lnTo>
                    <a:pt x="0" y="1377813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22465" cy="14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10800000">
            <a:off x="14798971" y="3028155"/>
            <a:ext cx="1943249" cy="1846086"/>
          </a:xfrm>
          <a:custGeom>
            <a:avLst/>
            <a:gdLst/>
            <a:ahLst/>
            <a:cxnLst/>
            <a:rect l="l" t="t" r="r" b="b"/>
            <a:pathLst>
              <a:path w="1943249" h="1846086">
                <a:moveTo>
                  <a:pt x="0" y="0"/>
                </a:moveTo>
                <a:lnTo>
                  <a:pt x="1943248" y="0"/>
                </a:lnTo>
                <a:lnTo>
                  <a:pt x="1943248" y="1846086"/>
                </a:lnTo>
                <a:lnTo>
                  <a:pt x="0" y="1846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2328654" y="8937093"/>
            <a:ext cx="453701" cy="45370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603852" y="8937093"/>
            <a:ext cx="453701" cy="45370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869524" y="8937093"/>
            <a:ext cx="453701" cy="45370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230447" y="8937093"/>
            <a:ext cx="453701" cy="45370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636898" y="8937093"/>
            <a:ext cx="453701" cy="453701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7916020" y="-227223"/>
            <a:ext cx="743961" cy="3086100"/>
            <a:chOff x="0" y="0"/>
            <a:chExt cx="19594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20" r="-1020"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-371980" y="7444198"/>
            <a:ext cx="743961" cy="3086100"/>
            <a:chOff x="0" y="0"/>
            <a:chExt cx="19594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9096375" y="4010803"/>
            <a:ext cx="262075" cy="274066"/>
          </a:xfrm>
          <a:custGeom>
            <a:avLst/>
            <a:gdLst/>
            <a:ahLst/>
            <a:cxnLst/>
            <a:rect l="l" t="t" r="r" b="b"/>
            <a:pathLst>
              <a:path w="262075" h="274066">
                <a:moveTo>
                  <a:pt x="0" y="0"/>
                </a:moveTo>
                <a:lnTo>
                  <a:pt x="262075" y="0"/>
                </a:lnTo>
                <a:lnTo>
                  <a:pt x="262075" y="274065"/>
                </a:lnTo>
                <a:lnTo>
                  <a:pt x="0" y="2740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1794985" y="3716223"/>
            <a:ext cx="1291364" cy="821630"/>
          </a:xfrm>
          <a:custGeom>
            <a:avLst/>
            <a:gdLst/>
            <a:ahLst/>
            <a:cxnLst/>
            <a:rect l="l" t="t" r="r" b="b"/>
            <a:pathLst>
              <a:path w="1291364" h="821630">
                <a:moveTo>
                  <a:pt x="0" y="0"/>
                </a:moveTo>
                <a:lnTo>
                  <a:pt x="1291364" y="0"/>
                </a:lnTo>
                <a:lnTo>
                  <a:pt x="1291364" y="821630"/>
                </a:lnTo>
                <a:lnTo>
                  <a:pt x="0" y="8216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5267738" y="3696379"/>
            <a:ext cx="1005713" cy="990628"/>
          </a:xfrm>
          <a:custGeom>
            <a:avLst/>
            <a:gdLst/>
            <a:ahLst/>
            <a:cxnLst/>
            <a:rect l="l" t="t" r="r" b="b"/>
            <a:pathLst>
              <a:path w="1005713" h="990628">
                <a:moveTo>
                  <a:pt x="0" y="0"/>
                </a:moveTo>
                <a:lnTo>
                  <a:pt x="1005714" y="0"/>
                </a:lnTo>
                <a:lnTo>
                  <a:pt x="1005714" y="990628"/>
                </a:lnTo>
                <a:lnTo>
                  <a:pt x="0" y="9906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2074166" y="3666497"/>
            <a:ext cx="962678" cy="962678"/>
          </a:xfrm>
          <a:custGeom>
            <a:avLst/>
            <a:gdLst/>
            <a:ahLst/>
            <a:cxnLst/>
            <a:rect l="l" t="t" r="r" b="b"/>
            <a:pathLst>
              <a:path w="962678" h="962678">
                <a:moveTo>
                  <a:pt x="0" y="0"/>
                </a:moveTo>
                <a:lnTo>
                  <a:pt x="962678" y="0"/>
                </a:lnTo>
                <a:lnTo>
                  <a:pt x="962678" y="962677"/>
                </a:lnTo>
                <a:lnTo>
                  <a:pt x="0" y="9626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5356399" y="3653510"/>
            <a:ext cx="947057" cy="947057"/>
          </a:xfrm>
          <a:custGeom>
            <a:avLst/>
            <a:gdLst/>
            <a:ahLst/>
            <a:cxnLst/>
            <a:rect l="l" t="t" r="r" b="b"/>
            <a:pathLst>
              <a:path w="947057" h="947057">
                <a:moveTo>
                  <a:pt x="0" y="0"/>
                </a:moveTo>
                <a:lnTo>
                  <a:pt x="947056" y="0"/>
                </a:lnTo>
                <a:lnTo>
                  <a:pt x="947056" y="947057"/>
                </a:lnTo>
                <a:lnTo>
                  <a:pt x="0" y="9470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1083727" y="914400"/>
            <a:ext cx="6687169" cy="10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31">
                <a:solidFill>
                  <a:srgbClr val="212D37"/>
                </a:solidFill>
                <a:latin typeface="Montserrat"/>
                <a:ea typeface="Montserrat"/>
                <a:cs typeface="Montserrat"/>
                <a:sym typeface="Montserrat"/>
              </a:rPr>
              <a:t>PRICING MODEL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427312" y="5194680"/>
            <a:ext cx="2825349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B. IDfree GO! Research Activation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38202" y="6401729"/>
            <a:ext cx="2758405" cy="138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Standard Taxonomy Licensing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€5,000/month</a:t>
            </a: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524280" y="6379413"/>
            <a:ext cx="2631414" cy="17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IDfree GO! Research Activation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€3,500/month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 country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292372" y="5194680"/>
            <a:ext cx="1703255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A. + B. Bundle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045849" y="6379413"/>
            <a:ext cx="2101053" cy="17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A + B Bundle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€7,000/month​</a:t>
            </a: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per country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250784" y="5194680"/>
            <a:ext cx="2413026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IDfree</a:t>
            </a:r>
          </a:p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Access​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198722" y="6401729"/>
            <a:ext cx="2483890" cy="138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Access to idfree.com is included </a:t>
            </a:r>
            <a:r>
              <a:rPr lang="en-US" sz="1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free</a:t>
            </a: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with any license​.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4918967" y="5194680"/>
            <a:ext cx="1703255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Technical Support​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4466371" y="6379413"/>
            <a:ext cx="2670063" cy="17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support team is ready to help.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€180/hour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 needed​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66715" y="5194680"/>
            <a:ext cx="2901380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A. Standard Taxonomy Licensing</a:t>
            </a:r>
          </a:p>
        </p:txBody>
      </p:sp>
      <p:sp>
        <p:nvSpPr>
          <p:cNvPr id="60" name="Freeform 60"/>
          <p:cNvSpPr/>
          <p:nvPr/>
        </p:nvSpPr>
        <p:spPr>
          <a:xfrm>
            <a:off x="8566791" y="3951198"/>
            <a:ext cx="448978" cy="448978"/>
          </a:xfrm>
          <a:custGeom>
            <a:avLst/>
            <a:gdLst/>
            <a:ahLst/>
            <a:cxnLst/>
            <a:rect l="l" t="t" r="r" b="b"/>
            <a:pathLst>
              <a:path w="448978" h="448978">
                <a:moveTo>
                  <a:pt x="0" y="0"/>
                </a:moveTo>
                <a:lnTo>
                  <a:pt x="448978" y="0"/>
                </a:lnTo>
                <a:lnTo>
                  <a:pt x="448978" y="448978"/>
                </a:lnTo>
                <a:lnTo>
                  <a:pt x="0" y="4489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9444175" y="3935478"/>
            <a:ext cx="443764" cy="443764"/>
          </a:xfrm>
          <a:custGeom>
            <a:avLst/>
            <a:gdLst/>
            <a:ahLst/>
            <a:cxnLst/>
            <a:rect l="l" t="t" r="r" b="b"/>
            <a:pathLst>
              <a:path w="443764" h="443764">
                <a:moveTo>
                  <a:pt x="0" y="0"/>
                </a:moveTo>
                <a:lnTo>
                  <a:pt x="443765" y="0"/>
                </a:lnTo>
                <a:lnTo>
                  <a:pt x="443765" y="443765"/>
                </a:lnTo>
                <a:lnTo>
                  <a:pt x="0" y="4437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2300475" y="1053752"/>
            <a:ext cx="1196088" cy="864357"/>
          </a:xfrm>
          <a:custGeom>
            <a:avLst/>
            <a:gdLst/>
            <a:ahLst/>
            <a:cxnLst/>
            <a:rect l="l" t="t" r="r" b="b"/>
            <a:pathLst>
              <a:path w="1196088" h="864357">
                <a:moveTo>
                  <a:pt x="0" y="0"/>
                </a:moveTo>
                <a:lnTo>
                  <a:pt x="1196088" y="0"/>
                </a:lnTo>
                <a:lnTo>
                  <a:pt x="1196088" y="864358"/>
                </a:lnTo>
                <a:lnTo>
                  <a:pt x="0" y="86435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104" r="-19778"/>
            </a:stretch>
          </a:blipFill>
          <a:ln w="9525" cap="sq">
            <a:solidFill>
              <a:srgbClr val="222F61"/>
            </a:solidFill>
            <a:prstDash val="solid"/>
            <a:miter/>
          </a:ln>
        </p:spPr>
      </p:sp>
      <p:sp>
        <p:nvSpPr>
          <p:cNvPr id="63" name="Freeform 63"/>
          <p:cNvSpPr/>
          <p:nvPr/>
        </p:nvSpPr>
        <p:spPr>
          <a:xfrm>
            <a:off x="9227413" y="1105607"/>
            <a:ext cx="1060830" cy="770428"/>
          </a:xfrm>
          <a:custGeom>
            <a:avLst/>
            <a:gdLst/>
            <a:ahLst/>
            <a:cxnLst/>
            <a:rect l="l" t="t" r="r" b="b"/>
            <a:pathLst>
              <a:path w="1060830" h="770428">
                <a:moveTo>
                  <a:pt x="0" y="0"/>
                </a:moveTo>
                <a:lnTo>
                  <a:pt x="1060829" y="0"/>
                </a:lnTo>
                <a:lnTo>
                  <a:pt x="1060829" y="770428"/>
                </a:lnTo>
                <a:lnTo>
                  <a:pt x="0" y="77042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10774017" y="1105607"/>
            <a:ext cx="1040683" cy="787450"/>
          </a:xfrm>
          <a:custGeom>
            <a:avLst/>
            <a:gdLst/>
            <a:ahLst/>
            <a:cxnLst/>
            <a:rect l="l" t="t" r="r" b="b"/>
            <a:pathLst>
              <a:path w="1040683" h="787450">
                <a:moveTo>
                  <a:pt x="0" y="0"/>
                </a:moveTo>
                <a:lnTo>
                  <a:pt x="1040683" y="0"/>
                </a:lnTo>
                <a:lnTo>
                  <a:pt x="1040683" y="787450"/>
                </a:lnTo>
                <a:lnTo>
                  <a:pt x="0" y="78745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10133" cy="10287000"/>
            <a:chOff x="0" y="0"/>
            <a:chExt cx="1041351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891" r="5891"/>
            <a:stretch>
              <a:fillRect/>
            </a:stretch>
          </p:blipFill>
          <p:spPr>
            <a:xfrm>
              <a:off x="0" y="0"/>
              <a:ext cx="10413511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7916020" y="-227223"/>
            <a:ext cx="743961" cy="3086100"/>
            <a:chOff x="0" y="0"/>
            <a:chExt cx="19594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6B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472799" y="543586"/>
            <a:ext cx="8115300" cy="2095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 spc="1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 PARTNER </a:t>
            </a:r>
          </a:p>
          <a:p>
            <a:pPr algn="just">
              <a:lnSpc>
                <a:spcPts val="8400"/>
              </a:lnSpc>
            </a:pPr>
            <a:r>
              <a:rPr lang="en-US" sz="6000" spc="1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GDR? </a:t>
            </a:r>
          </a:p>
        </p:txBody>
      </p:sp>
      <p:sp>
        <p:nvSpPr>
          <p:cNvPr id="8" name="Freeform 8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20" r="-102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86600" y="6617807"/>
            <a:ext cx="583093" cy="583093"/>
          </a:xfrm>
          <a:custGeom>
            <a:avLst/>
            <a:gdLst/>
            <a:ahLst/>
            <a:cxnLst/>
            <a:rect l="l" t="t" r="r" b="b"/>
            <a:pathLst>
              <a:path w="583093" h="583093">
                <a:moveTo>
                  <a:pt x="0" y="0"/>
                </a:moveTo>
                <a:lnTo>
                  <a:pt x="583093" y="0"/>
                </a:lnTo>
                <a:lnTo>
                  <a:pt x="583093" y="583093"/>
                </a:lnTo>
                <a:lnTo>
                  <a:pt x="0" y="583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25774" y="4815770"/>
            <a:ext cx="916086" cy="916086"/>
          </a:xfrm>
          <a:custGeom>
            <a:avLst/>
            <a:gdLst/>
            <a:ahLst/>
            <a:cxnLst/>
            <a:rect l="l" t="t" r="r" b="b"/>
            <a:pathLst>
              <a:path w="916086" h="916086">
                <a:moveTo>
                  <a:pt x="0" y="0"/>
                </a:moveTo>
                <a:lnTo>
                  <a:pt x="916086" y="0"/>
                </a:lnTo>
                <a:lnTo>
                  <a:pt x="916086" y="916086"/>
                </a:lnTo>
                <a:lnTo>
                  <a:pt x="0" y="916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525774" y="6617807"/>
            <a:ext cx="916086" cy="916086"/>
          </a:xfrm>
          <a:custGeom>
            <a:avLst/>
            <a:gdLst/>
            <a:ahLst/>
            <a:cxnLst/>
            <a:rect l="l" t="t" r="r" b="b"/>
            <a:pathLst>
              <a:path w="916086" h="916086">
                <a:moveTo>
                  <a:pt x="0" y="0"/>
                </a:moveTo>
                <a:lnTo>
                  <a:pt x="916086" y="0"/>
                </a:lnTo>
                <a:lnTo>
                  <a:pt x="916086" y="916086"/>
                </a:lnTo>
                <a:lnTo>
                  <a:pt x="0" y="9160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525774" y="8375642"/>
            <a:ext cx="913839" cy="913839"/>
          </a:xfrm>
          <a:custGeom>
            <a:avLst/>
            <a:gdLst/>
            <a:ahLst/>
            <a:cxnLst/>
            <a:rect l="l" t="t" r="r" b="b"/>
            <a:pathLst>
              <a:path w="913839" h="913839">
                <a:moveTo>
                  <a:pt x="0" y="0"/>
                </a:moveTo>
                <a:lnTo>
                  <a:pt x="913838" y="0"/>
                </a:lnTo>
                <a:lnTo>
                  <a:pt x="913838" y="913838"/>
                </a:lnTo>
                <a:lnTo>
                  <a:pt x="0" y="9138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523526" y="3101999"/>
            <a:ext cx="916086" cy="916086"/>
          </a:xfrm>
          <a:custGeom>
            <a:avLst/>
            <a:gdLst/>
            <a:ahLst/>
            <a:cxnLst/>
            <a:rect l="l" t="t" r="r" b="b"/>
            <a:pathLst>
              <a:path w="916086" h="916086">
                <a:moveTo>
                  <a:pt x="0" y="0"/>
                </a:moveTo>
                <a:lnTo>
                  <a:pt x="916086" y="0"/>
                </a:lnTo>
                <a:lnTo>
                  <a:pt x="916086" y="916086"/>
                </a:lnTo>
                <a:lnTo>
                  <a:pt x="0" y="916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136332" y="5640099"/>
            <a:ext cx="2394118" cy="3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1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4856648" y="6038139"/>
            <a:ext cx="2394118" cy="33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endParaRPr/>
          </a:p>
        </p:txBody>
      </p:sp>
      <p:grpSp>
        <p:nvGrpSpPr>
          <p:cNvPr id="16" name="Group 16"/>
          <p:cNvGrpSpPr/>
          <p:nvPr/>
        </p:nvGrpSpPr>
        <p:grpSpPr>
          <a:xfrm>
            <a:off x="10005642" y="3101999"/>
            <a:ext cx="7019560" cy="1233960"/>
            <a:chOff x="0" y="0"/>
            <a:chExt cx="9359414" cy="164528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687532"/>
              <a:ext cx="9359414" cy="95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Simple pricing with no impression limits. Deploy across all channels without additional costs.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525964" cy="46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7DB6B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UNLIMITED SCALE​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005642" y="4859903"/>
            <a:ext cx="7019560" cy="1233960"/>
            <a:chOff x="0" y="0"/>
            <a:chExt cx="9359414" cy="164528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687532"/>
              <a:ext cx="9359414" cy="95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reliance on cookies or device IDs. Fully compliant with evolving privacy regulations.​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525964" cy="46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002E5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FUTURE-PROOF TARGETING​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058616" y="6617807"/>
            <a:ext cx="6966586" cy="1233960"/>
            <a:chOff x="0" y="0"/>
            <a:chExt cx="9288781" cy="164528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687532"/>
              <a:ext cx="9288781" cy="95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Directly connect with how publishers plan and sell. Become an essential partner in their workflow.​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6476714" cy="46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7DB6B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PUBLISHER ALIGNMENT​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058616" y="8375642"/>
            <a:ext cx="7192149" cy="1233960"/>
            <a:chOff x="0" y="0"/>
            <a:chExt cx="9589532" cy="1645280"/>
          </a:xfrm>
        </p:grpSpPr>
        <p:sp>
          <p:nvSpPr>
            <p:cNvPr id="26" name="TextBox 26"/>
            <p:cNvSpPr txBox="1"/>
            <p:nvPr/>
          </p:nvSpPr>
          <p:spPr>
            <a:xfrm>
              <a:off x="0" y="687532"/>
              <a:ext cx="9589532" cy="95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Boost campaign performance with value-added targeting. Equip your sales team with powerful tools.​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6686417" cy="46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002E5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REVENUE GROWTH​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GDR-Agencies-DK-NO-FI-3</dc:title>
  <cp:revision>7</cp:revision>
  <dcterms:created xsi:type="dcterms:W3CDTF">2006-08-16T00:00:00Z</dcterms:created>
  <dcterms:modified xsi:type="dcterms:W3CDTF">2025-09-13T11:08:40Z</dcterms:modified>
  <dc:identifier>DAGy26OA-1Y</dc:identifier>
</cp:coreProperties>
</file>