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8288000" cy="10287000"/>
  <p:notesSz cx="6858000" cy="9144000"/>
  <p:embeddedFontLst>
    <p:embeddedFont>
      <p:font typeface="Montserrat" panose="00000500000000000000" pitchFamily="2" charset="0"/>
      <p:regular r:id="rId21"/>
      <p:bold r:id="rId22"/>
      <p:italic r:id="rId23"/>
      <p:boldItalic r:id="rId24"/>
    </p:embeddedFont>
    <p:embeddedFont>
      <p:font typeface="Montserrat Bold" panose="00000800000000000000" pitchFamily="2" charset="0"/>
      <p:regular r:id="rId25"/>
      <p:bold r:id="rId26"/>
    </p:embeddedFont>
    <p:embeddedFont>
      <p:font typeface="Montserrat Bold Italics" panose="020B0604020202020204" charset="0"/>
      <p:regular r:id="rId27"/>
    </p:embeddedFont>
    <p:embeddedFont>
      <p:font typeface="Montserrat Italics" panose="020B0604020202020204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7EB41AC-B80B-4CE2-B445-75EC9B0C22AA}" v="415" dt="2025-09-13T14:11:40.88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8.sv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datawrapper.dwcdn.net/U6ILo/1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12928421-72b4-44e3-af05-e48367825d3a.usrfiles.com/ugd/129284_27a3a695688e4842b1d892dfab85c503.pdf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12928421-72b4-44e3-af05-e48367825d3a.usrfiles.com/ugd/129284_27a3a695688e4842b1d892dfab85c503.pdf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1AB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57987" y="799635"/>
            <a:ext cx="2406823" cy="2358686"/>
          </a:xfrm>
          <a:custGeom>
            <a:avLst/>
            <a:gdLst/>
            <a:ahLst/>
            <a:cxnLst/>
            <a:rect l="l" t="t" r="r" b="b"/>
            <a:pathLst>
              <a:path w="2406823" h="2358686">
                <a:moveTo>
                  <a:pt x="0" y="0"/>
                </a:moveTo>
                <a:lnTo>
                  <a:pt x="2406822" y="0"/>
                </a:lnTo>
                <a:lnTo>
                  <a:pt x="2406822" y="2358686"/>
                </a:lnTo>
                <a:lnTo>
                  <a:pt x="0" y="23586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144000" y="-206567"/>
            <a:ext cx="14565664" cy="10667085"/>
          </a:xfrm>
          <a:custGeom>
            <a:avLst/>
            <a:gdLst/>
            <a:ahLst/>
            <a:cxnLst/>
            <a:rect l="l" t="t" r="r" b="b"/>
            <a:pathLst>
              <a:path w="14565664" h="10667085">
                <a:moveTo>
                  <a:pt x="0" y="0"/>
                </a:moveTo>
                <a:lnTo>
                  <a:pt x="14565664" y="0"/>
                </a:lnTo>
                <a:lnTo>
                  <a:pt x="14565664" y="10667085"/>
                </a:lnTo>
                <a:lnTo>
                  <a:pt x="0" y="106670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908" r="-4908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3833197"/>
            <a:ext cx="9158616" cy="3437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32"/>
              </a:lnSpc>
            </a:pPr>
            <a:r>
              <a:rPr lang="en-US" sz="6523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From </a:t>
            </a:r>
            <a:r>
              <a:rPr lang="en-US" sz="6523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Research</a:t>
            </a:r>
            <a:r>
              <a:rPr lang="en-US" sz="6523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</a:p>
          <a:p>
            <a:pPr algn="l">
              <a:lnSpc>
                <a:spcPts val="9132"/>
              </a:lnSpc>
            </a:pPr>
            <a:r>
              <a:rPr lang="en-US" sz="6523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to </a:t>
            </a:r>
            <a:r>
              <a:rPr lang="en-US" sz="6523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Insights</a:t>
            </a:r>
            <a:r>
              <a:rPr lang="en-US" sz="6523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</a:p>
          <a:p>
            <a:pPr algn="l">
              <a:lnSpc>
                <a:spcPts val="9132"/>
              </a:lnSpc>
            </a:pPr>
            <a:r>
              <a:rPr lang="en-US" sz="6523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and </a:t>
            </a:r>
            <a:r>
              <a:rPr lang="en-US" sz="6523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Activation</a:t>
            </a:r>
            <a:r>
              <a:rPr lang="en-US" sz="6523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8337935"/>
            <a:ext cx="7155669" cy="356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39"/>
              </a:lnSpc>
            </a:pPr>
            <a:r>
              <a:rPr lang="en-US" sz="20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GDR - WHERE PERFORMANCE MEETS PRINCIPLES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988038" y="-157945"/>
            <a:ext cx="16168241" cy="11562532"/>
            <a:chOff x="0" y="0"/>
            <a:chExt cx="4258302" cy="30452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58302" cy="3045276"/>
            </a:xfrm>
            <a:custGeom>
              <a:avLst/>
              <a:gdLst/>
              <a:ahLst/>
              <a:cxnLst/>
              <a:rect l="l" t="t" r="r" b="b"/>
              <a:pathLst>
                <a:path w="4258302" h="3045276">
                  <a:moveTo>
                    <a:pt x="0" y="0"/>
                  </a:moveTo>
                  <a:lnTo>
                    <a:pt x="4258302" y="0"/>
                  </a:lnTo>
                  <a:lnTo>
                    <a:pt x="4258302" y="3045276"/>
                  </a:lnTo>
                  <a:lnTo>
                    <a:pt x="0" y="304527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58302" cy="30833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371980" y="-986732"/>
            <a:ext cx="743961" cy="3086100"/>
            <a:chOff x="0" y="0"/>
            <a:chExt cx="19594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5940" cy="812800"/>
            </a:xfrm>
            <a:custGeom>
              <a:avLst/>
              <a:gdLst/>
              <a:ahLst/>
              <a:cxnLst/>
              <a:rect l="l" t="t" r="r" b="b"/>
              <a:pathLst>
                <a:path w="195940" h="812800">
                  <a:moveTo>
                    <a:pt x="0" y="0"/>
                  </a:moveTo>
                  <a:lnTo>
                    <a:pt x="195940" y="0"/>
                  </a:lnTo>
                  <a:lnTo>
                    <a:pt x="19594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91AB67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9594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6704578" y="556318"/>
            <a:ext cx="1005067" cy="944763"/>
          </a:xfrm>
          <a:custGeom>
            <a:avLst/>
            <a:gdLst/>
            <a:ahLst/>
            <a:cxnLst/>
            <a:rect l="l" t="t" r="r" b="b"/>
            <a:pathLst>
              <a:path w="1005067" h="944763">
                <a:moveTo>
                  <a:pt x="0" y="0"/>
                </a:moveTo>
                <a:lnTo>
                  <a:pt x="1005067" y="0"/>
                </a:lnTo>
                <a:lnTo>
                  <a:pt x="1005067" y="944764"/>
                </a:lnTo>
                <a:lnTo>
                  <a:pt x="0" y="9447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127" b="-2127"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0464079" y="0"/>
            <a:ext cx="7823921" cy="4753251"/>
            <a:chOff x="0" y="0"/>
            <a:chExt cx="894691" cy="54355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94691" cy="543550"/>
            </a:xfrm>
            <a:custGeom>
              <a:avLst/>
              <a:gdLst/>
              <a:ahLst/>
              <a:cxnLst/>
              <a:rect l="l" t="t" r="r" b="b"/>
              <a:pathLst>
                <a:path w="894691" h="543550">
                  <a:moveTo>
                    <a:pt x="0" y="0"/>
                  </a:moveTo>
                  <a:lnTo>
                    <a:pt x="894691" y="0"/>
                  </a:lnTo>
                  <a:lnTo>
                    <a:pt x="894691" y="543550"/>
                  </a:lnTo>
                  <a:lnTo>
                    <a:pt x="0" y="543550"/>
                  </a:lnTo>
                  <a:close/>
                </a:path>
              </a:pathLst>
            </a:custGeom>
            <a:blipFill>
              <a:blip r:embed="rId3"/>
              <a:stretch>
                <a:fillRect t="-5107" b="-5107"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843829" y="440949"/>
            <a:ext cx="9144000" cy="14090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16"/>
              </a:lnSpc>
            </a:pPr>
            <a:r>
              <a:rPr lang="en-US" sz="4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WWF Outdoor </a:t>
            </a:r>
          </a:p>
          <a:p>
            <a:pPr algn="l">
              <a:lnSpc>
                <a:spcPts val="5616"/>
              </a:lnSpc>
            </a:pPr>
            <a:r>
              <a:rPr lang="en-US" sz="4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in Germany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843829" y="2226397"/>
            <a:ext cx="9144000" cy="2526854"/>
            <a:chOff x="0" y="0"/>
            <a:chExt cx="2711198" cy="74921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711198" cy="749212"/>
            </a:xfrm>
            <a:custGeom>
              <a:avLst/>
              <a:gdLst/>
              <a:ahLst/>
              <a:cxnLst/>
              <a:rect l="l" t="t" r="r" b="b"/>
              <a:pathLst>
                <a:path w="2711198" h="749212">
                  <a:moveTo>
                    <a:pt x="0" y="0"/>
                  </a:moveTo>
                  <a:lnTo>
                    <a:pt x="2711198" y="0"/>
                  </a:lnTo>
                  <a:lnTo>
                    <a:pt x="2711198" y="749212"/>
                  </a:lnTo>
                  <a:lnTo>
                    <a:pt x="0" y="749212"/>
                  </a:lnTo>
                  <a:close/>
                </a:path>
              </a:pathLst>
            </a:custGeom>
            <a:solidFill>
              <a:srgbClr val="91AB67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1455982" y="2631967"/>
            <a:ext cx="5479050" cy="396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OBJECTIVE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455982" y="3274567"/>
            <a:ext cx="7919695" cy="1099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39"/>
              </a:lnSpc>
              <a:spcBef>
                <a:spcPct val="0"/>
              </a:spcBef>
            </a:pPr>
            <a:r>
              <a:rPr lang="en-US" sz="2099" i="1">
                <a:solidFill>
                  <a:srgbClr val="FFFFFF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Maximise the impact of WWF’s </a:t>
            </a:r>
            <a:r>
              <a:rPr lang="en-US" sz="2099" b="1" i="1">
                <a:solidFill>
                  <a:srgbClr val="FFFFFF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Digital Out-of-Home (DOOH)</a:t>
            </a:r>
            <a:r>
              <a:rPr lang="en-US" sz="2099" i="1">
                <a:solidFill>
                  <a:srgbClr val="FFFFFF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 campaign by efficiently allocating the budget to target the most relevant audience.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843829" y="5202062"/>
            <a:ext cx="9144000" cy="4715909"/>
            <a:chOff x="0" y="0"/>
            <a:chExt cx="2711198" cy="1398268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711198" cy="1398268"/>
            </a:xfrm>
            <a:custGeom>
              <a:avLst/>
              <a:gdLst/>
              <a:ahLst/>
              <a:cxnLst/>
              <a:rect l="l" t="t" r="r" b="b"/>
              <a:pathLst>
                <a:path w="2711198" h="1398268">
                  <a:moveTo>
                    <a:pt x="0" y="0"/>
                  </a:moveTo>
                  <a:lnTo>
                    <a:pt x="2711198" y="0"/>
                  </a:lnTo>
                  <a:lnTo>
                    <a:pt x="2711198" y="1398268"/>
                  </a:lnTo>
                  <a:lnTo>
                    <a:pt x="0" y="1398268"/>
                  </a:lnTo>
                  <a:close/>
                </a:path>
              </a:pathLst>
            </a:custGeom>
            <a:solidFill>
              <a:srgbClr val="91AB67"/>
            </a:solidFill>
          </p:spPr>
        </p:sp>
      </p:grpSp>
      <p:sp>
        <p:nvSpPr>
          <p:cNvPr id="18" name="TextBox 18"/>
          <p:cNvSpPr txBox="1"/>
          <p:nvPr/>
        </p:nvSpPr>
        <p:spPr>
          <a:xfrm>
            <a:off x="1455982" y="5536315"/>
            <a:ext cx="5479050" cy="396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APPROACH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49905" y="6180266"/>
            <a:ext cx="8531847" cy="3328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3388" lvl="1" indent="-226694" algn="l">
              <a:lnSpc>
                <a:spcPts val="2939"/>
              </a:lnSpc>
              <a:buFont typeface="Arial"/>
              <a:buChar char="•"/>
            </a:pPr>
            <a:r>
              <a:rPr lang="en-US" sz="209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Target Audience</a:t>
            </a:r>
            <a:r>
              <a:rPr lang="en-US" sz="20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: Identified "</a:t>
            </a:r>
            <a:r>
              <a:rPr lang="en-US" sz="2099" b="1" i="1">
                <a:solidFill>
                  <a:srgbClr val="FFFFFF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Engagierte Herzensspender</a:t>
            </a:r>
            <a:r>
              <a:rPr lang="en-US" sz="20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" (Committed Heart Donors) – affluent, family-oriented individuals in mixed urban-suburban areas.</a:t>
            </a:r>
          </a:p>
          <a:p>
            <a:pPr algn="l">
              <a:lnSpc>
                <a:spcPts val="2939"/>
              </a:lnSpc>
            </a:pPr>
            <a:r>
              <a:rPr lang="en-US" sz="20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</a:p>
          <a:p>
            <a:pPr marL="453388" lvl="1" indent="-226694" algn="l">
              <a:lnSpc>
                <a:spcPts val="2939"/>
              </a:lnSpc>
              <a:buFont typeface="Arial"/>
              <a:buChar char="•"/>
            </a:pPr>
            <a:r>
              <a:rPr lang="en-US" sz="209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Data-Driven Targeting</a:t>
            </a:r>
            <a:r>
              <a:rPr lang="en-US" sz="20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: Used Kantar survey data + Cameo segmentation to identify high-potential locations.</a:t>
            </a:r>
          </a:p>
          <a:p>
            <a:pPr algn="l">
              <a:lnSpc>
                <a:spcPts val="2939"/>
              </a:lnSpc>
            </a:pPr>
            <a:endParaRPr lang="en-US" sz="2099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3388" lvl="1" indent="-226694" algn="l">
              <a:lnSpc>
                <a:spcPts val="2939"/>
              </a:lnSpc>
              <a:buFont typeface="Arial"/>
              <a:buChar char="•"/>
            </a:pPr>
            <a:r>
              <a:rPr lang="en-US" sz="209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Privacy-First Methodology</a:t>
            </a:r>
            <a:r>
              <a:rPr lang="en-US" sz="20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: Neighbourhood profiling instead of invasive mobile tracking.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10464079" y="5202062"/>
            <a:ext cx="7823921" cy="4715909"/>
            <a:chOff x="0" y="0"/>
            <a:chExt cx="2319794" cy="1398268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319794" cy="1398268"/>
            </a:xfrm>
            <a:custGeom>
              <a:avLst/>
              <a:gdLst/>
              <a:ahLst/>
              <a:cxnLst/>
              <a:rect l="l" t="t" r="r" b="b"/>
              <a:pathLst>
                <a:path w="2319794" h="1398268">
                  <a:moveTo>
                    <a:pt x="0" y="0"/>
                  </a:moveTo>
                  <a:lnTo>
                    <a:pt x="2319794" y="0"/>
                  </a:lnTo>
                  <a:lnTo>
                    <a:pt x="2319794" y="1398268"/>
                  </a:lnTo>
                  <a:lnTo>
                    <a:pt x="0" y="1398268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2" name="TextBox 22"/>
          <p:cNvSpPr txBox="1"/>
          <p:nvPr/>
        </p:nvSpPr>
        <p:spPr>
          <a:xfrm>
            <a:off x="10464079" y="5227020"/>
            <a:ext cx="5603260" cy="396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91AB6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SCORING &amp; BUDGET STRATEGY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464079" y="5894516"/>
            <a:ext cx="7245566" cy="2957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39"/>
              </a:lnSpc>
            </a:pPr>
            <a:r>
              <a:rPr lang="en-US" sz="20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✅ Developed Optimized Distance Weighted Score (ODS) to </a:t>
            </a:r>
            <a:r>
              <a:rPr lang="en-US" sz="2099" b="1" i="1">
                <a:solidFill>
                  <a:srgbClr val="000000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rank 440 DOOH</a:t>
            </a:r>
            <a:r>
              <a:rPr lang="en-US" sz="20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placements.</a:t>
            </a:r>
          </a:p>
          <a:p>
            <a:pPr algn="l">
              <a:lnSpc>
                <a:spcPts val="2939"/>
              </a:lnSpc>
            </a:pPr>
            <a:r>
              <a:rPr lang="en-US" sz="20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</a:p>
          <a:p>
            <a:pPr algn="l">
              <a:lnSpc>
                <a:spcPts val="2939"/>
              </a:lnSpc>
            </a:pPr>
            <a:r>
              <a:rPr lang="en-US" sz="20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✅ Focused budget on the </a:t>
            </a:r>
            <a:r>
              <a:rPr lang="en-US" sz="2099" b="1" i="1">
                <a:solidFill>
                  <a:srgbClr val="000000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top 30%</a:t>
            </a:r>
            <a:r>
              <a:rPr lang="en-US" sz="2099" i="1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 </a:t>
            </a:r>
            <a:r>
              <a:rPr lang="en-US" sz="20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of locations </a:t>
            </a:r>
          </a:p>
          <a:p>
            <a:pPr algn="l">
              <a:lnSpc>
                <a:spcPts val="2939"/>
              </a:lnSpc>
            </a:pPr>
            <a:r>
              <a:rPr lang="en-US" sz="20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to maximise reach &amp; relevance.</a:t>
            </a:r>
          </a:p>
          <a:p>
            <a:pPr algn="l">
              <a:lnSpc>
                <a:spcPts val="2939"/>
              </a:lnSpc>
            </a:pPr>
            <a:r>
              <a:rPr lang="en-US" sz="20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</a:p>
          <a:p>
            <a:pPr algn="l">
              <a:lnSpc>
                <a:spcPts val="2939"/>
              </a:lnSpc>
            </a:pPr>
            <a:r>
              <a:rPr lang="en-US" sz="20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✅ Two </a:t>
            </a:r>
            <a:r>
              <a:rPr lang="en-US" sz="2099" b="1" i="1">
                <a:solidFill>
                  <a:srgbClr val="000000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allocation methods</a:t>
            </a:r>
            <a:r>
              <a:rPr lang="en-US" sz="20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considered: Proportional </a:t>
            </a:r>
          </a:p>
          <a:p>
            <a:pPr algn="l">
              <a:lnSpc>
                <a:spcPts val="2939"/>
              </a:lnSpc>
              <a:spcBef>
                <a:spcPct val="0"/>
              </a:spcBef>
            </a:pPr>
            <a:r>
              <a:rPr lang="en-US" sz="20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vs. Tiered Budgeting.</a:t>
            </a:r>
          </a:p>
        </p:txBody>
      </p:sp>
      <p:sp>
        <p:nvSpPr>
          <p:cNvPr id="24" name="Freeform 24"/>
          <p:cNvSpPr/>
          <p:nvPr/>
        </p:nvSpPr>
        <p:spPr>
          <a:xfrm>
            <a:off x="16704578" y="8973208"/>
            <a:ext cx="1005067" cy="944763"/>
          </a:xfrm>
          <a:custGeom>
            <a:avLst/>
            <a:gdLst/>
            <a:ahLst/>
            <a:cxnLst/>
            <a:rect l="l" t="t" r="r" b="b"/>
            <a:pathLst>
              <a:path w="1005067" h="944763">
                <a:moveTo>
                  <a:pt x="0" y="0"/>
                </a:moveTo>
                <a:lnTo>
                  <a:pt x="1005067" y="0"/>
                </a:lnTo>
                <a:lnTo>
                  <a:pt x="1005067" y="944763"/>
                </a:lnTo>
                <a:lnTo>
                  <a:pt x="0" y="9447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280" b="-2280"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71980" y="0"/>
            <a:ext cx="743961" cy="3086100"/>
            <a:chOff x="0" y="0"/>
            <a:chExt cx="19594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5940" cy="812800"/>
            </a:xfrm>
            <a:custGeom>
              <a:avLst/>
              <a:gdLst/>
              <a:ahLst/>
              <a:cxnLst/>
              <a:rect l="l" t="t" r="r" b="b"/>
              <a:pathLst>
                <a:path w="195940" h="812800">
                  <a:moveTo>
                    <a:pt x="0" y="0"/>
                  </a:moveTo>
                  <a:lnTo>
                    <a:pt x="195940" y="0"/>
                  </a:lnTo>
                  <a:lnTo>
                    <a:pt x="19594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91AB6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9594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7916020" y="7200900"/>
            <a:ext cx="743961" cy="3086100"/>
            <a:chOff x="0" y="0"/>
            <a:chExt cx="19594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5940" cy="812800"/>
            </a:xfrm>
            <a:custGeom>
              <a:avLst/>
              <a:gdLst/>
              <a:ahLst/>
              <a:cxnLst/>
              <a:rect l="l" t="t" r="r" b="b"/>
              <a:pathLst>
                <a:path w="195940" h="812800">
                  <a:moveTo>
                    <a:pt x="0" y="0"/>
                  </a:moveTo>
                  <a:lnTo>
                    <a:pt x="195940" y="0"/>
                  </a:lnTo>
                  <a:lnTo>
                    <a:pt x="19594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91AB67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9594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51340" y="3351145"/>
            <a:ext cx="5246370" cy="2789126"/>
            <a:chOff x="0" y="0"/>
            <a:chExt cx="812800" cy="43210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432109"/>
            </a:xfrm>
            <a:custGeom>
              <a:avLst/>
              <a:gdLst/>
              <a:ahLst/>
              <a:cxnLst/>
              <a:rect l="l" t="t" r="r" b="b"/>
              <a:pathLst>
                <a:path w="812800" h="432109">
                  <a:moveTo>
                    <a:pt x="0" y="0"/>
                  </a:moveTo>
                  <a:lnTo>
                    <a:pt x="812800" y="0"/>
                  </a:lnTo>
                  <a:lnTo>
                    <a:pt x="812800" y="432109"/>
                  </a:lnTo>
                  <a:lnTo>
                    <a:pt x="0" y="432109"/>
                  </a:lnTo>
                  <a:close/>
                </a:path>
              </a:pathLst>
            </a:custGeom>
            <a:blipFill>
              <a:blip r:embed="rId2"/>
              <a:stretch>
                <a:fillRect t="-12465" b="-12465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911115" y="6739371"/>
            <a:ext cx="5246370" cy="815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b="1">
                <a:solidFill>
                  <a:srgbClr val="91AB6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EFFICIENT </a:t>
            </a:r>
          </a:p>
          <a:p>
            <a:pPr algn="ctr">
              <a:lnSpc>
                <a:spcPts val="3359"/>
              </a:lnSpc>
            </a:pPr>
            <a:r>
              <a:rPr lang="en-US" sz="2400" b="1">
                <a:solidFill>
                  <a:srgbClr val="91AB6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BUDGET USE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29653" y="7941481"/>
            <a:ext cx="4809294" cy="1099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 spc="8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€750,000 allocated using ODS model, prioritizing placements near the target group.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637000" y="3647345"/>
            <a:ext cx="1014000" cy="400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86"/>
              </a:lnSpc>
            </a:pPr>
            <a:r>
              <a:rPr lang="en-US" sz="2723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2020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4246701" y="3647345"/>
            <a:ext cx="1014000" cy="400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86"/>
              </a:lnSpc>
            </a:pPr>
            <a:r>
              <a:rPr lang="en-US" sz="2723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2021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580589" y="6739371"/>
            <a:ext cx="5246370" cy="815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b="1">
                <a:solidFill>
                  <a:srgbClr val="91AB6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DATA-BACKED </a:t>
            </a:r>
          </a:p>
          <a:p>
            <a:pPr algn="ctr">
              <a:lnSpc>
                <a:spcPts val="3359"/>
              </a:lnSpc>
            </a:pPr>
            <a:r>
              <a:rPr lang="en-US" sz="2400" b="1">
                <a:solidFill>
                  <a:srgbClr val="91AB6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DECISION MAKING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739353" y="7941481"/>
            <a:ext cx="4809294" cy="1099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spc="8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Ranked all 440 placements with a </a:t>
            </a:r>
          </a:p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 spc="8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data-driven scoring model to maximise WWF's outreach.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250064" y="6425046"/>
            <a:ext cx="5246370" cy="396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b="1">
                <a:solidFill>
                  <a:srgbClr val="91AB6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FUTURE IMPLICATIONS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250064" y="7162800"/>
            <a:ext cx="5306144" cy="2656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59"/>
              </a:lnSpc>
            </a:pPr>
            <a:r>
              <a:rPr lang="en-US" sz="1899" b="1" spc="7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Scalable &amp; adaptable</a:t>
            </a:r>
            <a:r>
              <a:rPr lang="en-US" sz="1899" spc="7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for future DOOH campaigns.</a:t>
            </a:r>
          </a:p>
          <a:p>
            <a:pPr algn="l">
              <a:lnSpc>
                <a:spcPts val="2659"/>
              </a:lnSpc>
            </a:pPr>
            <a:endParaRPr lang="en-US" sz="1899" spc="7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2659"/>
              </a:lnSpc>
            </a:pPr>
            <a:r>
              <a:rPr lang="en-US" sz="1899" b="1" spc="7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Privacy-compliant </a:t>
            </a:r>
            <a:r>
              <a:rPr lang="en-US" sz="1899" spc="7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geo-demographic targeting instead of tracking individuals.</a:t>
            </a:r>
          </a:p>
          <a:p>
            <a:pPr algn="l">
              <a:lnSpc>
                <a:spcPts val="2659"/>
              </a:lnSpc>
            </a:pPr>
            <a:endParaRPr lang="en-US" sz="1899" spc="7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en-US" sz="1899" b="1" spc="7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Optimised budget</a:t>
            </a:r>
            <a:r>
              <a:rPr lang="en-US" sz="1899" spc="7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ensures high engagement and conversion rates.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11115" y="594375"/>
            <a:ext cx="8201488" cy="1775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19"/>
              </a:lnSpc>
            </a:pPr>
            <a:r>
              <a:rPr lang="en-US" sz="6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WWF Outdoor </a:t>
            </a:r>
          </a:p>
          <a:p>
            <a:pPr algn="l">
              <a:lnSpc>
                <a:spcPts val="7019"/>
              </a:lnSpc>
            </a:pPr>
            <a:r>
              <a:rPr lang="en-US" sz="6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in Germany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6520815" y="3373031"/>
            <a:ext cx="5246370" cy="2789126"/>
            <a:chOff x="0" y="0"/>
            <a:chExt cx="812800" cy="43210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432109"/>
            </a:xfrm>
            <a:custGeom>
              <a:avLst/>
              <a:gdLst/>
              <a:ahLst/>
              <a:cxnLst/>
              <a:rect l="l" t="t" r="r" b="b"/>
              <a:pathLst>
                <a:path w="812800" h="432109">
                  <a:moveTo>
                    <a:pt x="0" y="0"/>
                  </a:moveTo>
                  <a:lnTo>
                    <a:pt x="812800" y="0"/>
                  </a:lnTo>
                  <a:lnTo>
                    <a:pt x="812800" y="432109"/>
                  </a:lnTo>
                  <a:lnTo>
                    <a:pt x="0" y="432109"/>
                  </a:lnTo>
                  <a:close/>
                </a:path>
              </a:pathLst>
            </a:custGeom>
            <a:blipFill>
              <a:blip r:embed="rId3"/>
              <a:stretch>
                <a:fillRect l="-391" r="-391"/>
              </a:stretch>
            </a:blipFill>
          </p:spPr>
        </p:sp>
      </p:grpSp>
      <p:grpSp>
        <p:nvGrpSpPr>
          <p:cNvPr id="21" name="Group 21"/>
          <p:cNvGrpSpPr/>
          <p:nvPr/>
        </p:nvGrpSpPr>
        <p:grpSpPr>
          <a:xfrm>
            <a:off x="12190290" y="3378745"/>
            <a:ext cx="5246370" cy="2789126"/>
            <a:chOff x="0" y="0"/>
            <a:chExt cx="812800" cy="432109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432109"/>
            </a:xfrm>
            <a:custGeom>
              <a:avLst/>
              <a:gdLst/>
              <a:ahLst/>
              <a:cxnLst/>
              <a:rect l="l" t="t" r="r" b="b"/>
              <a:pathLst>
                <a:path w="812800" h="432109">
                  <a:moveTo>
                    <a:pt x="0" y="0"/>
                  </a:moveTo>
                  <a:lnTo>
                    <a:pt x="812800" y="0"/>
                  </a:lnTo>
                  <a:lnTo>
                    <a:pt x="812800" y="432109"/>
                  </a:lnTo>
                  <a:lnTo>
                    <a:pt x="0" y="432109"/>
                  </a:lnTo>
                  <a:close/>
                </a:path>
              </a:pathLst>
            </a:custGeom>
            <a:blipFill>
              <a:blip r:embed="rId4"/>
              <a:stretch>
                <a:fillRect t="-12700" b="-12700"/>
              </a:stretch>
            </a:blipFill>
          </p:spPr>
        </p:sp>
      </p:grpSp>
      <p:grpSp>
        <p:nvGrpSpPr>
          <p:cNvPr id="23" name="Group 23"/>
          <p:cNvGrpSpPr/>
          <p:nvPr/>
        </p:nvGrpSpPr>
        <p:grpSpPr>
          <a:xfrm>
            <a:off x="12250064" y="559246"/>
            <a:ext cx="5246370" cy="2526854"/>
            <a:chOff x="0" y="0"/>
            <a:chExt cx="1555550" cy="749213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555550" cy="749212"/>
            </a:xfrm>
            <a:custGeom>
              <a:avLst/>
              <a:gdLst/>
              <a:ahLst/>
              <a:cxnLst/>
              <a:rect l="l" t="t" r="r" b="b"/>
              <a:pathLst>
                <a:path w="1555550" h="749212">
                  <a:moveTo>
                    <a:pt x="0" y="0"/>
                  </a:moveTo>
                  <a:lnTo>
                    <a:pt x="1555550" y="0"/>
                  </a:lnTo>
                  <a:lnTo>
                    <a:pt x="1555550" y="749212"/>
                  </a:lnTo>
                  <a:lnTo>
                    <a:pt x="0" y="749212"/>
                  </a:lnTo>
                  <a:close/>
                </a:path>
              </a:pathLst>
            </a:custGeom>
            <a:solidFill>
              <a:srgbClr val="91AB67"/>
            </a:solidFill>
          </p:spPr>
        </p:sp>
      </p:grpSp>
      <p:sp>
        <p:nvSpPr>
          <p:cNvPr id="25" name="TextBox 25"/>
          <p:cNvSpPr txBox="1"/>
          <p:nvPr/>
        </p:nvSpPr>
        <p:spPr>
          <a:xfrm>
            <a:off x="12420107" y="882398"/>
            <a:ext cx="4906284" cy="1842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b="1" spc="8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EXAMPLE</a:t>
            </a:r>
            <a:r>
              <a:rPr lang="en-US" sz="2100" spc="8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</a:p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 spc="8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High-scoring locations (e.g., </a:t>
            </a:r>
            <a:r>
              <a:rPr lang="en-US" sz="2100" spc="8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Plochingen</a:t>
            </a:r>
            <a:r>
              <a:rPr lang="en-US" sz="2100" spc="8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in Baden-Württemberg) had </a:t>
            </a:r>
            <a:r>
              <a:rPr lang="en-US" sz="2100" b="1" i="1" spc="8" dirty="0">
                <a:solidFill>
                  <a:srgbClr val="FFFFFF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4 x</a:t>
            </a:r>
            <a:r>
              <a:rPr lang="en-US" sz="2100" i="1" spc="8" dirty="0">
                <a:solidFill>
                  <a:srgbClr val="FFFFFF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 </a:t>
            </a:r>
            <a:r>
              <a:rPr lang="en-US" sz="2100" b="1" i="1" spc="8" dirty="0">
                <a:solidFill>
                  <a:srgbClr val="FFFFFF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more impact</a:t>
            </a:r>
            <a:r>
              <a:rPr lang="en-US" sz="2100" spc="8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than </a:t>
            </a:r>
          </a:p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 spc="8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low-scoring ones.</a:t>
            </a:r>
            <a:endParaRPr lang="en-US" dirty="0"/>
          </a:p>
        </p:txBody>
      </p:sp>
      <p:sp>
        <p:nvSpPr>
          <p:cNvPr id="26" name="Freeform 26"/>
          <p:cNvSpPr/>
          <p:nvPr/>
        </p:nvSpPr>
        <p:spPr>
          <a:xfrm>
            <a:off x="10821892" y="598287"/>
            <a:ext cx="1005067" cy="944763"/>
          </a:xfrm>
          <a:custGeom>
            <a:avLst/>
            <a:gdLst/>
            <a:ahLst/>
            <a:cxnLst/>
            <a:rect l="l" t="t" r="r" b="b"/>
            <a:pathLst>
              <a:path w="1005067" h="944763">
                <a:moveTo>
                  <a:pt x="0" y="0"/>
                </a:moveTo>
                <a:lnTo>
                  <a:pt x="1005067" y="0"/>
                </a:lnTo>
                <a:lnTo>
                  <a:pt x="1005067" y="944763"/>
                </a:lnTo>
                <a:lnTo>
                  <a:pt x="0" y="9447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280" b="-2280"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20401" r="20401"/>
          <a:stretch>
            <a:fillRect/>
          </a:stretch>
        </p:blipFill>
        <p:spPr>
          <a:xfrm>
            <a:off x="14169473" y="0"/>
            <a:ext cx="4109002" cy="10411945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-371980" y="0"/>
            <a:ext cx="743961" cy="3086100"/>
            <a:chOff x="0" y="0"/>
            <a:chExt cx="19594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5940" cy="812800"/>
            </a:xfrm>
            <a:custGeom>
              <a:avLst/>
              <a:gdLst/>
              <a:ahLst/>
              <a:cxnLst/>
              <a:rect l="l" t="t" r="r" b="b"/>
              <a:pathLst>
                <a:path w="195940" h="812800">
                  <a:moveTo>
                    <a:pt x="0" y="0"/>
                  </a:moveTo>
                  <a:lnTo>
                    <a:pt x="195940" y="0"/>
                  </a:lnTo>
                  <a:lnTo>
                    <a:pt x="19594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91AB67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9594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28700" y="714929"/>
            <a:ext cx="4813952" cy="17755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23"/>
              </a:lnSpc>
            </a:pPr>
            <a:r>
              <a:rPr lang="en-US" sz="71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GDR </a:t>
            </a:r>
          </a:p>
          <a:p>
            <a:pPr algn="l">
              <a:lnSpc>
                <a:spcPts val="5616"/>
              </a:lnSpc>
            </a:pPr>
            <a:r>
              <a:rPr lang="en-US" sz="4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Taxonomy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5464826"/>
            <a:ext cx="3693375" cy="3046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ONLINE CAMEO</a:t>
            </a:r>
            <a:endParaRPr lang="en-US"/>
          </a:p>
          <a:p>
            <a:pPr algn="l"/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1. Wealthy Households </a:t>
            </a:r>
            <a:endParaRPr lang="en-US" sz="1800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  <a:p>
            <a:pPr algn="l"/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2. Professional Families </a:t>
            </a:r>
            <a:endParaRPr lang="en-US" sz="1800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  <a:p>
            <a:pPr algn="l"/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3. Comfortable Families </a:t>
            </a:r>
            <a:endParaRPr lang="en-US" sz="1800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  <a:p>
            <a:pPr algn="l"/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4. Middle-Class Communities </a:t>
            </a:r>
            <a:endParaRPr lang="en-US" sz="1800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  <a:p>
            <a:pPr algn="l"/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5. Home Comfort </a:t>
            </a:r>
            <a:endParaRPr lang="en-US" sz="1800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  <a:p>
            <a:pPr algn="l"/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6. Suburban </a:t>
            </a:r>
            <a:r>
              <a:rPr lang="en-US" sz="180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Endeavours</a:t>
            </a:r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lang="en-US" sz="1800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  <a:p>
            <a:pPr algn="l"/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7. Provincial Communities </a:t>
            </a:r>
            <a:endParaRPr lang="en-US" sz="1800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  <a:p>
            <a:pPr algn="l"/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8. Modest Means </a:t>
            </a:r>
            <a:endParaRPr lang="en-US" sz="1800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  <a:p>
            <a:pPr algn="l"/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9. Stretched Families </a:t>
            </a:r>
            <a:endParaRPr lang="en-US" sz="1800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  <a:p>
            <a:pPr algn="l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10. Struggling Society</a:t>
            </a:r>
            <a:endParaRPr lang="en-US" sz="1800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028700" y="4390510"/>
            <a:ext cx="3863323" cy="815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91AB6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CONSUMER </a:t>
            </a:r>
          </a:p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91AB6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CLASSIFICATION</a:t>
            </a:r>
          </a:p>
        </p:txBody>
      </p:sp>
      <p:sp>
        <p:nvSpPr>
          <p:cNvPr id="11" name="Freeform 11"/>
          <p:cNvSpPr/>
          <p:nvPr/>
        </p:nvSpPr>
        <p:spPr>
          <a:xfrm>
            <a:off x="16514078" y="556318"/>
            <a:ext cx="1005067" cy="944763"/>
          </a:xfrm>
          <a:custGeom>
            <a:avLst/>
            <a:gdLst/>
            <a:ahLst/>
            <a:cxnLst/>
            <a:rect l="l" t="t" r="r" b="b"/>
            <a:pathLst>
              <a:path w="1005067" h="944763">
                <a:moveTo>
                  <a:pt x="0" y="0"/>
                </a:moveTo>
                <a:lnTo>
                  <a:pt x="1005067" y="0"/>
                </a:lnTo>
                <a:lnTo>
                  <a:pt x="1005067" y="944764"/>
                </a:lnTo>
                <a:lnTo>
                  <a:pt x="0" y="9447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280" b="-2280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8926795" y="1865456"/>
            <a:ext cx="3693375" cy="2769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Montserrat"/>
                <a:ea typeface="Montserrat Bold"/>
                <a:cs typeface="Montserrat Bold"/>
                <a:sym typeface="Montserrat Bold"/>
              </a:rPr>
              <a:t>LIFE PHASES</a:t>
            </a:r>
            <a:endParaRPr lang="en-US" sz="1800" b="1">
              <a:solidFill>
                <a:srgbClr val="000000"/>
              </a:solidFill>
              <a:latin typeface="Montserrat"/>
              <a:ea typeface="Montserrat Bold"/>
              <a:cs typeface="Montserrat Bold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</a:rPr>
              <a:t>Young &amp; Free</a:t>
            </a:r>
            <a:endParaRPr lang="en-US">
              <a:latin typeface="Montserrat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</a:rPr>
              <a:t>Singles</a:t>
            </a:r>
            <a:endParaRPr lang="en-US">
              <a:latin typeface="Montserrat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</a:rPr>
              <a:t>Couple no kids</a:t>
            </a:r>
            <a:endParaRPr lang="en-US">
              <a:latin typeface="Montserrat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</a:rPr>
              <a:t>Families w/ Infant years kids</a:t>
            </a:r>
            <a:endParaRPr lang="en-US">
              <a:latin typeface="Montserrat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</a:rPr>
              <a:t>Families w/ School-age kids </a:t>
            </a:r>
            <a:endParaRPr lang="en-US">
              <a:latin typeface="Montserrat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</a:rPr>
              <a:t>Single parents</a:t>
            </a:r>
            <a:endParaRPr lang="en-US">
              <a:latin typeface="Montserrat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</a:rPr>
              <a:t>Empty nesters</a:t>
            </a:r>
            <a:endParaRPr lang="en-US">
              <a:latin typeface="Montserrat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</a:rPr>
              <a:t>Senior Couples</a:t>
            </a:r>
            <a:endParaRPr lang="en-US">
              <a:latin typeface="Montserrat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</a:rPr>
              <a:t>Single Pensioner</a:t>
            </a:r>
            <a:endParaRPr lang="en-US">
              <a:latin typeface="Montserrat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8926795" y="5493857"/>
            <a:ext cx="2360632" cy="3323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 Bold"/>
              </a:rPr>
              <a:t>LIFESTYLES</a:t>
            </a:r>
            <a:endParaRPr lang="en-US" dirty="0">
              <a:solidFill>
                <a:srgbClr val="000000"/>
              </a:solidFill>
              <a:latin typeface="Montserrat"/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 Bold"/>
              </a:rPr>
              <a:t>Early</a:t>
            </a:r>
            <a:r>
              <a:rPr lang="en-US" dirty="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 </a:t>
            </a: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Adopters</a:t>
            </a:r>
            <a:endParaRPr lang="en-US" sz="1800">
              <a:solidFill>
                <a:srgbClr val="000000"/>
              </a:solidFill>
              <a:latin typeface="Montserrat"/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Eco</a:t>
            </a: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, </a:t>
            </a: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Fair </a:t>
            </a: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&amp; </a:t>
            </a: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Local </a:t>
            </a:r>
            <a:endParaRPr lang="en-US">
              <a:latin typeface="Montserrat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Flexitarians </a:t>
            </a:r>
            <a:endParaRPr lang="en-US">
              <a:latin typeface="Montserrat"/>
            </a:endParaRPr>
          </a:p>
          <a:p>
            <a:pPr marL="285750" indent="-285750" algn="l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Techies</a:t>
            </a:r>
            <a:endParaRPr lang="en-US">
              <a:latin typeface="Montserrat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Beauty babes </a:t>
            </a:r>
            <a:endParaRPr lang="en-US">
              <a:latin typeface="Montserrat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Sports enthusiast </a:t>
            </a:r>
            <a:endParaRPr lang="en-US">
              <a:latin typeface="Montserrat"/>
            </a:endParaRPr>
          </a:p>
          <a:p>
            <a:pPr marL="285750" indent="-285750" algn="l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Foodies</a:t>
            </a:r>
            <a:endParaRPr lang="en-US">
              <a:latin typeface="Montserrat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Food conscious </a:t>
            </a:r>
            <a:endParaRPr lang="en-US">
              <a:latin typeface="Montserrat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Interior design </a:t>
            </a:r>
            <a:endParaRPr lang="en-US">
              <a:latin typeface="Montserrat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Green fingers</a:t>
            </a:r>
            <a:endParaRPr lang="en-US">
              <a:latin typeface="Montserrat"/>
            </a:endParaRPr>
          </a:p>
          <a:p>
            <a:pPr algn="l"/>
            <a:endParaRPr lang="en-US" sz="1800" b="1" dirty="0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8926795" y="1186752"/>
            <a:ext cx="4255799" cy="396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91AB6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LIFESTYLES-LIFE PHASES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892023" y="2494133"/>
            <a:ext cx="3693375" cy="2215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FAMILY TYPE</a:t>
            </a:r>
            <a:endParaRPr lang="en-US"/>
          </a:p>
          <a:p>
            <a:pPr marL="388620" lvl="1" indent="-194310" algn="l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Family with kids (0-17 yrs)</a:t>
            </a:r>
            <a:endParaRPr lang="en-US" sz="1800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  <a:p>
            <a:pPr marL="388620" lvl="1" indent="-194310" algn="l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Family with one kid </a:t>
            </a:r>
            <a:endParaRPr lang="en-US" sz="1800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  <a:p>
            <a:pPr marL="388620" lvl="1" indent="-194310" algn="l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Family without kids </a:t>
            </a:r>
            <a:endParaRPr lang="en-US" sz="1800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  <a:p>
            <a:pPr marL="388620" lvl="1" indent="-194310" algn="l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Pensioner </a:t>
            </a:r>
            <a:endParaRPr lang="en-US" sz="1800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  <a:p>
            <a:pPr marL="388620" lvl="1" indent="-194310" algn="l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Single/lives alone </a:t>
            </a:r>
            <a:endParaRPr lang="en-US" sz="1800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  <a:p>
            <a:pPr marL="388620" lvl="1" indent="-194310" algn="l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Small family </a:t>
            </a:r>
            <a:endParaRPr lang="en-US" sz="1800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  <a:p>
            <a:pPr marL="388620" lvl="1" indent="-194310" algn="l">
              <a:spcBef>
                <a:spcPct val="0"/>
              </a:spcBef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Nuclear family</a:t>
            </a:r>
            <a:endParaRPr lang="en-US" sz="1800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4892023" y="5464826"/>
            <a:ext cx="3297717" cy="2769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/>
            <a:r>
              <a:rPr lang="en-US" sz="18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EDUCATION</a:t>
            </a:r>
            <a:endParaRPr lang="en-US"/>
          </a:p>
          <a:p>
            <a:pPr marL="388620" lvl="1" indent="-194310" algn="l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Long</a:t>
            </a:r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academic education (5+ years) </a:t>
            </a:r>
            <a:endParaRPr lang="en-US" sz="1800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  <a:p>
            <a:pPr marL="388620" lvl="1" indent="-194310" algn="l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Medium-long academic education (2-3 years)</a:t>
            </a:r>
            <a:endParaRPr lang="en-US" sz="1800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  <a:p>
            <a:pPr marL="388620" lvl="1" indent="-194310" algn="l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Short academic education (1-2 years) </a:t>
            </a:r>
            <a:endParaRPr lang="en-US" sz="1800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  <a:p>
            <a:pPr marL="388620" lvl="1" indent="-194310" algn="l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Vocational (manual, practical, non-academic)</a:t>
            </a:r>
            <a:endParaRPr lang="en-US" sz="1800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  <a:p>
            <a:pPr marL="388620" lvl="1" indent="-194310" algn="l">
              <a:spcBef>
                <a:spcPct val="0"/>
              </a:spcBef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No education</a:t>
            </a:r>
            <a:endParaRPr lang="en-US" sz="1800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4892023" y="1837979"/>
            <a:ext cx="3863323" cy="396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91AB6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HOUSEHOLD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548134" y="5493857"/>
            <a:ext cx="2360632" cy="3323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85750" indent="-285750" algn="l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Crafts</a:t>
            </a:r>
            <a:endParaRPr lang="en-US">
              <a:latin typeface="Montserrat"/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Motor maniacs </a:t>
            </a:r>
            <a:endParaRPr lang="en-US">
              <a:latin typeface="Montserrat"/>
            </a:endParaRPr>
          </a:p>
          <a:p>
            <a:pPr marL="285750" indent="-285750" algn="l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Cardio cravers </a:t>
            </a:r>
            <a:endParaRPr lang="en-US">
              <a:latin typeface="Montserrat"/>
              <a:ea typeface="+mn-lt"/>
              <a:cs typeface="+mn-lt"/>
            </a:endParaRPr>
          </a:p>
          <a:p>
            <a:pPr marL="285750" indent="-285750" algn="l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Adrenalin junkies </a:t>
            </a:r>
            <a:endParaRPr lang="en-US">
              <a:latin typeface="Montserrat"/>
              <a:ea typeface="+mn-lt"/>
              <a:cs typeface="+mn-lt"/>
            </a:endParaRPr>
          </a:p>
          <a:p>
            <a:pPr marL="285750" indent="-285750" algn="l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Devoted exercisers </a:t>
            </a:r>
            <a:endParaRPr lang="en-US">
              <a:latin typeface="Montserrat"/>
              <a:ea typeface="+mn-lt"/>
              <a:cs typeface="+mn-lt"/>
            </a:endParaRPr>
          </a:p>
          <a:p>
            <a:pPr marL="285750" indent="-285750" algn="l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Winter sports</a:t>
            </a:r>
            <a:endParaRPr lang="en-US">
              <a:latin typeface="Montserrat"/>
              <a:ea typeface="+mn-lt"/>
              <a:cs typeface="+mn-lt"/>
            </a:endParaRPr>
          </a:p>
          <a:p>
            <a:pPr marL="285750" indent="-285750" algn="l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Online gamblers </a:t>
            </a:r>
            <a:endParaRPr lang="en-US">
              <a:latin typeface="Montserrat"/>
              <a:ea typeface="+mn-lt"/>
              <a:cs typeface="+mn-lt"/>
            </a:endParaRPr>
          </a:p>
          <a:p>
            <a:pPr marL="285750" indent="-285750" algn="l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Gamers</a:t>
            </a:r>
            <a:endParaRPr lang="en-US">
              <a:latin typeface="Montserrat"/>
              <a:ea typeface="+mn-lt"/>
              <a:cs typeface="+mn-lt"/>
            </a:endParaRPr>
          </a:p>
          <a:p>
            <a:pPr marL="285750" indent="-285750" algn="l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Movers</a:t>
            </a:r>
            <a:endParaRPr lang="en-US">
              <a:latin typeface="Montserrat"/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"The well-to-do"</a:t>
            </a:r>
            <a:endParaRPr lang="en-US">
              <a:latin typeface="Montserrat"/>
              <a:ea typeface="+mn-lt"/>
              <a:cs typeface="+mn-lt"/>
            </a:endParaRPr>
          </a:p>
          <a:p>
            <a:pPr marL="480060" lvl="1" indent="-285750" algn="l">
              <a:buFont typeface="Arial"/>
              <a:buChar char="•"/>
            </a:pPr>
            <a:endParaRPr lang="en-US" sz="1800" dirty="0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15708" r="15708"/>
          <a:stretch>
            <a:fillRect/>
          </a:stretch>
        </p:blipFill>
        <p:spPr>
          <a:xfrm>
            <a:off x="12820177" y="0"/>
            <a:ext cx="6014408" cy="5846295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-371980" y="0"/>
            <a:ext cx="743961" cy="3086100"/>
            <a:chOff x="0" y="0"/>
            <a:chExt cx="19594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5940" cy="812800"/>
            </a:xfrm>
            <a:custGeom>
              <a:avLst/>
              <a:gdLst/>
              <a:ahLst/>
              <a:cxnLst/>
              <a:rect l="l" t="t" r="r" b="b"/>
              <a:pathLst>
                <a:path w="195940" h="812800">
                  <a:moveTo>
                    <a:pt x="0" y="0"/>
                  </a:moveTo>
                  <a:lnTo>
                    <a:pt x="195940" y="0"/>
                  </a:lnTo>
                  <a:lnTo>
                    <a:pt x="19594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91AB67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9594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28700" y="5808195"/>
            <a:ext cx="3139530" cy="2769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HOME &amp; GARDEN</a:t>
            </a:r>
            <a:endParaRPr lang="en-US"/>
          </a:p>
          <a:p>
            <a:pPr marL="388620" lvl="1" indent="-194310" algn="l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Owns</a:t>
            </a:r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house/semi-detached </a:t>
            </a:r>
            <a:endParaRPr lang="en-US" sz="1800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  <a:p>
            <a:pPr marL="388620" lvl="1" indent="-194310" algn="l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Owns apartment</a:t>
            </a:r>
            <a:endParaRPr lang="en-US" sz="1800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  <a:p>
            <a:pPr marL="388620" lvl="1" indent="-194310" algn="l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Has garden</a:t>
            </a:r>
            <a:endParaRPr lang="en-US" sz="1800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  <a:p>
            <a:pPr marL="388620" lvl="1" indent="-194310" algn="l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Owns summerhouse (cottage) </a:t>
            </a:r>
            <a:endParaRPr lang="en-US" sz="1800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  <a:p>
            <a:pPr marL="388620" lvl="1" indent="-194310" algn="l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Home in the city</a:t>
            </a:r>
            <a:endParaRPr lang="en-US" sz="1800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  <a:p>
            <a:pPr marL="388620" lvl="1" indent="-194310" algn="l">
              <a:spcBef>
                <a:spcPct val="0"/>
              </a:spcBef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Home in the countryside</a:t>
            </a:r>
            <a:endParaRPr lang="en-US" sz="1800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028700" y="4823004"/>
            <a:ext cx="3863323" cy="815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91AB6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LIFESTYLES -</a:t>
            </a:r>
          </a:p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91AB6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LIFE PHASES</a:t>
            </a:r>
          </a:p>
        </p:txBody>
      </p:sp>
      <p:sp>
        <p:nvSpPr>
          <p:cNvPr id="10" name="Freeform 10"/>
          <p:cNvSpPr/>
          <p:nvPr/>
        </p:nvSpPr>
        <p:spPr>
          <a:xfrm>
            <a:off x="16968103" y="4579223"/>
            <a:ext cx="1005067" cy="944763"/>
          </a:xfrm>
          <a:custGeom>
            <a:avLst/>
            <a:gdLst/>
            <a:ahLst/>
            <a:cxnLst/>
            <a:rect l="l" t="t" r="r" b="b"/>
            <a:pathLst>
              <a:path w="1005067" h="944763">
                <a:moveTo>
                  <a:pt x="0" y="0"/>
                </a:moveTo>
                <a:lnTo>
                  <a:pt x="1005067" y="0"/>
                </a:lnTo>
                <a:lnTo>
                  <a:pt x="1005067" y="944763"/>
                </a:lnTo>
                <a:lnTo>
                  <a:pt x="0" y="9447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127" b="-2127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4569283" y="1757629"/>
            <a:ext cx="3713283" cy="7755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b="1" cap="all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 Bold"/>
              </a:rPr>
              <a:t>household segments</a:t>
            </a:r>
            <a:endParaRPr lang="en-US">
              <a:latin typeface="Montserrat"/>
            </a:endParaRPr>
          </a:p>
          <a:p>
            <a:pPr marL="285750" indent="-285750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A1. </a:t>
            </a: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Wealthy pre-family couples and singles</a:t>
            </a:r>
            <a:endParaRPr lang="en-US">
              <a:latin typeface="Montserrat"/>
            </a:endParaRPr>
          </a:p>
          <a:p>
            <a:pPr marL="285750" indent="-285750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A2. </a:t>
            </a: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Wealthy young couples with children</a:t>
            </a:r>
            <a:endParaRPr lang="en-US">
              <a:latin typeface="Montserrat"/>
            </a:endParaRPr>
          </a:p>
          <a:p>
            <a:pPr marL="285750" indent="-285750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A3. </a:t>
            </a: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Wealthy families with school-age children</a:t>
            </a:r>
            <a:endParaRPr lang="en-US">
              <a:latin typeface="Montserrat"/>
            </a:endParaRPr>
          </a:p>
          <a:p>
            <a:pPr marL="285750" indent="-285750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A4. </a:t>
            </a: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Wealthy older families </a:t>
            </a: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&amp; </a:t>
            </a: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mature couples</a:t>
            </a:r>
            <a:endParaRPr lang="en-US">
              <a:latin typeface="Montserrat"/>
            </a:endParaRPr>
          </a:p>
          <a:p>
            <a:pPr marL="285750" indent="-285750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A5. </a:t>
            </a: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Wealthy elders in retirement</a:t>
            </a:r>
            <a:endParaRPr lang="en-US">
              <a:latin typeface="Montserrat"/>
            </a:endParaRPr>
          </a:p>
          <a:p>
            <a:pPr marL="285750" indent="-285750" algn="l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B1. Prosperous pre-family couples and singles</a:t>
            </a:r>
            <a:endParaRPr lang="en-US">
              <a:latin typeface="Montserrat"/>
              <a:ea typeface="+mn-lt"/>
              <a:cs typeface="+mn-lt"/>
            </a:endParaRPr>
          </a:p>
          <a:p>
            <a:pPr marL="285750" indent="-285750" algn="l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B2. Prosperous young couples with children</a:t>
            </a:r>
            <a:endParaRPr lang="en-US">
              <a:latin typeface="Montserrat"/>
              <a:ea typeface="+mn-lt"/>
              <a:cs typeface="+mn-lt"/>
            </a:endParaRPr>
          </a:p>
          <a:p>
            <a:pPr marL="285750" indent="-285750" algn="l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B3. Prosperous families with school-age children</a:t>
            </a:r>
            <a:endParaRPr lang="en-US">
              <a:latin typeface="Montserrat"/>
              <a:ea typeface="+mn-lt"/>
              <a:cs typeface="+mn-lt"/>
            </a:endParaRPr>
          </a:p>
          <a:p>
            <a:pPr marL="285750" indent="-285750" algn="l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B4. Prosperous older families &amp; mature couples</a:t>
            </a:r>
            <a:endParaRPr lang="en-US">
              <a:latin typeface="Montserrat"/>
              <a:ea typeface="+mn-lt"/>
              <a:cs typeface="+mn-lt"/>
            </a:endParaRPr>
          </a:p>
          <a:p>
            <a:pPr marL="285750" indent="-285750" algn="l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B5. Prosperous elders in retirement</a:t>
            </a:r>
            <a:endParaRPr lang="en-US">
              <a:latin typeface="Montserrat"/>
              <a:ea typeface="+mn-lt"/>
              <a:cs typeface="+mn-lt"/>
            </a:endParaRPr>
          </a:p>
          <a:p>
            <a:pPr marL="285750" indent="-285750" algn="l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C1. Comfortable pre-family couples and singles</a:t>
            </a:r>
            <a:endParaRPr lang="en-US">
              <a:latin typeface="Montserrat"/>
              <a:ea typeface="+mn-lt"/>
              <a:cs typeface="+mn-lt"/>
            </a:endParaRPr>
          </a:p>
          <a:p>
            <a:pPr marL="285750" indent="-285750" algn="l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C2. Comfortable young couples with children</a:t>
            </a:r>
            <a:endParaRPr lang="en-US">
              <a:latin typeface="Montserrat"/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C3. Comfortable families with school-age children</a:t>
            </a:r>
            <a:endParaRPr lang="en-US">
              <a:latin typeface="Montserrat"/>
              <a:ea typeface="+mn-lt"/>
              <a:cs typeface="+mn-lt"/>
            </a:endParaRPr>
          </a:p>
          <a:p>
            <a:pPr algn="l"/>
            <a:endParaRPr lang="en-US" sz="1800" b="1" dirty="0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4168230" y="1143991"/>
            <a:ext cx="3884147" cy="396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91AB6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HOUSEHOLD FINANCES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820177" y="6500359"/>
            <a:ext cx="5171886" cy="2492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b="1" cap="all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 Bold"/>
              </a:rPr>
              <a:t>household income</a:t>
            </a:r>
            <a:endParaRPr lang="en-US">
              <a:latin typeface="Montserrat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Low income</a:t>
            </a:r>
            <a:endParaRPr lang="en-US">
              <a:latin typeface="Montserrat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Medium-low income </a:t>
            </a: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(200'-500') </a:t>
            </a:r>
            <a:endParaRPr lang="en-US">
              <a:latin typeface="Montserrat"/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Medium-high income </a:t>
            </a: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(500'-1 </a:t>
            </a: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Mio</a:t>
            </a: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.)</a:t>
            </a:r>
            <a:endParaRPr lang="en-US">
              <a:latin typeface="Montserrat"/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High income </a:t>
            </a: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(1 </a:t>
            </a: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Mio</a:t>
            </a: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. +)</a:t>
            </a:r>
            <a:endParaRPr lang="en-US">
              <a:latin typeface="Montserrat"/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No savings</a:t>
            </a:r>
            <a:endParaRPr lang="en-US">
              <a:latin typeface="Montserrat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Medium savings </a:t>
            </a: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(200'-1 </a:t>
            </a: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Mio</a:t>
            </a: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.) </a:t>
            </a:r>
            <a:endParaRPr lang="en-US">
              <a:latin typeface="Montserrat"/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High savings </a:t>
            </a: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(1 </a:t>
            </a: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Mio</a:t>
            </a: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. +)</a:t>
            </a:r>
            <a:endParaRPr lang="en-US">
              <a:latin typeface="Montserrat"/>
              <a:ea typeface="+mn-lt"/>
              <a:cs typeface="+mn-lt"/>
            </a:endParaRPr>
          </a:p>
          <a:p>
            <a:pPr algn="l"/>
            <a:endParaRPr lang="en-US" sz="1800" b="1" dirty="0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8513588" y="1489900"/>
            <a:ext cx="3713283" cy="8032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8620" lvl="1" indent="-194310" algn="l">
              <a:buFont typeface="Arial"/>
              <a:buChar char="•"/>
            </a:pPr>
            <a:r>
              <a:rPr lang="en-US" sz="1800" spc="8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C4. Comfortable older families &amp; mature couples</a:t>
            </a:r>
            <a:endParaRPr lang="en-US" sz="1800" spc="89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  <a:p>
            <a:pPr marL="388620" lvl="1" indent="-194310" algn="l">
              <a:buFont typeface="Arial"/>
              <a:buChar char="•"/>
            </a:pPr>
            <a:r>
              <a:rPr lang="en-US" sz="1800" spc="8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C5. Comfortable elders in retirement</a:t>
            </a:r>
            <a:endParaRPr lang="en-US" sz="1800" spc="89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  <a:p>
            <a:pPr marL="388620" lvl="1" indent="-194310" algn="l">
              <a:buFont typeface="Arial"/>
              <a:buChar char="•"/>
            </a:pPr>
            <a:r>
              <a:rPr lang="en-US" sz="1800" spc="8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D1. Less affluent pre-family couples and singles</a:t>
            </a:r>
            <a:endParaRPr lang="en-US" sz="1800" spc="89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  <a:p>
            <a:pPr marL="388620" lvl="1" indent="-194310" algn="l">
              <a:buFont typeface="Arial"/>
              <a:buChar char="•"/>
            </a:pPr>
            <a:r>
              <a:rPr lang="en-US" sz="1800" spc="8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D2. Less affluent young couples with children</a:t>
            </a:r>
            <a:endParaRPr lang="en-US" sz="1800" spc="89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  <a:p>
            <a:pPr marL="388620" lvl="1" indent="-194310" algn="l">
              <a:buFont typeface="Arial"/>
              <a:buChar char="•"/>
            </a:pPr>
            <a:r>
              <a:rPr lang="en-US" sz="1800" spc="8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D3. Less affluent families with school-age children</a:t>
            </a:r>
            <a:endParaRPr lang="en-US" sz="1800" spc="89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  <a:p>
            <a:pPr marL="388620" lvl="1" indent="-194310" algn="l">
              <a:buFont typeface="Arial"/>
              <a:buChar char="•"/>
            </a:pPr>
            <a:r>
              <a:rPr lang="en-US" sz="1800" spc="8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D4. Less affluent older families &amp; mature couples</a:t>
            </a:r>
            <a:endParaRPr lang="en-US" sz="1800" spc="89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  <a:p>
            <a:pPr marL="388620" lvl="1" indent="-194310" algn="l">
              <a:buFont typeface="Arial"/>
              <a:buChar char="•"/>
            </a:pPr>
            <a:r>
              <a:rPr lang="en-US" sz="1800" spc="8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D5. Less affluent elders in retirement</a:t>
            </a:r>
            <a:endParaRPr lang="en-US" sz="1800" spc="89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  <a:p>
            <a:pPr marL="388620" lvl="1" indent="-194310" algn="l">
              <a:buFont typeface="Arial"/>
              <a:buChar char="•"/>
            </a:pPr>
            <a:r>
              <a:rPr lang="en-US" sz="1800" spc="8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E1. Financially stressed pre-family couples and singles</a:t>
            </a:r>
            <a:endParaRPr lang="en-US" sz="1800" spc="89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  <a:p>
            <a:pPr marL="388620" lvl="1" indent="-194310" algn="l">
              <a:buFont typeface="Arial"/>
              <a:buChar char="•"/>
            </a:pPr>
            <a:r>
              <a:rPr lang="en-US" sz="1800" spc="8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E2. Financially stressed young couples with children</a:t>
            </a:r>
            <a:endParaRPr lang="en-US" sz="1800" spc="89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  <a:p>
            <a:pPr marL="388620" lvl="1" indent="-194310" algn="l">
              <a:buFont typeface="Arial"/>
              <a:buChar char="•"/>
            </a:pPr>
            <a:r>
              <a:rPr lang="en-US" sz="1800" spc="8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E3. Financially stressed families with school-age children </a:t>
            </a:r>
            <a:endParaRPr lang="en-US" sz="1800" spc="89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  <a:p>
            <a:pPr marL="388620" lvl="1" indent="-194310" algn="l">
              <a:buFont typeface="Arial"/>
              <a:buChar char="•"/>
            </a:pPr>
            <a:r>
              <a:rPr lang="en-US" sz="1800" spc="8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E4. Financially stressed older families &amp; mature couples </a:t>
            </a:r>
            <a:endParaRPr lang="en-US" sz="1800" spc="89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  <a:p>
            <a:pPr marL="388620" lvl="1" indent="-194310" algn="l">
              <a:spcBef>
                <a:spcPct val="0"/>
              </a:spcBef>
              <a:buFont typeface="Arial"/>
              <a:buChar char="•"/>
            </a:pPr>
            <a:r>
              <a:rPr lang="en-US" sz="1800" spc="8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E5. Financially stressed elders in retirement</a:t>
            </a:r>
            <a:endParaRPr lang="en-US" sz="1800" spc="89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028700" y="714929"/>
            <a:ext cx="4813952" cy="17755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23"/>
              </a:lnSpc>
            </a:pPr>
            <a:r>
              <a:rPr lang="en-US" sz="71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GDR </a:t>
            </a:r>
          </a:p>
          <a:p>
            <a:pPr algn="l">
              <a:lnSpc>
                <a:spcPts val="5616"/>
              </a:lnSpc>
            </a:pPr>
            <a:r>
              <a:rPr lang="en-US" sz="4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Taxonomy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17916020" y="7200900"/>
            <a:ext cx="743961" cy="3086100"/>
            <a:chOff x="0" y="0"/>
            <a:chExt cx="19594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95940" cy="812800"/>
            </a:xfrm>
            <a:custGeom>
              <a:avLst/>
              <a:gdLst/>
              <a:ahLst/>
              <a:cxnLst/>
              <a:rect l="l" t="t" r="r" b="b"/>
              <a:pathLst>
                <a:path w="195940" h="812800">
                  <a:moveTo>
                    <a:pt x="0" y="0"/>
                  </a:moveTo>
                  <a:lnTo>
                    <a:pt x="195940" y="0"/>
                  </a:lnTo>
                  <a:lnTo>
                    <a:pt x="19594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91AB67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19594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t="13786" r="38460" b="14320"/>
          <a:stretch>
            <a:fillRect/>
          </a:stretch>
        </p:blipFill>
        <p:spPr>
          <a:xfrm>
            <a:off x="12555112" y="-124945"/>
            <a:ext cx="5932439" cy="10411945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-371980" y="0"/>
            <a:ext cx="743961" cy="3086100"/>
            <a:chOff x="0" y="0"/>
            <a:chExt cx="19594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5940" cy="812800"/>
            </a:xfrm>
            <a:custGeom>
              <a:avLst/>
              <a:gdLst/>
              <a:ahLst/>
              <a:cxnLst/>
              <a:rect l="l" t="t" r="r" b="b"/>
              <a:pathLst>
                <a:path w="195940" h="812800">
                  <a:moveTo>
                    <a:pt x="0" y="0"/>
                  </a:moveTo>
                  <a:lnTo>
                    <a:pt x="195940" y="0"/>
                  </a:lnTo>
                  <a:lnTo>
                    <a:pt x="19594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91AB67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9594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28700" y="4197790"/>
            <a:ext cx="3693375" cy="1661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/>
            <a:r>
              <a:rPr lang="en-US" sz="18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CAR ACCESS</a:t>
            </a:r>
            <a:endParaRPr lang="en-US"/>
          </a:p>
          <a:p>
            <a:pPr marL="388620" lvl="1" indent="-194310" algn="l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0 cars</a:t>
            </a:r>
            <a:endParaRPr lang="en-US" sz="1800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  <a:p>
            <a:pPr marL="388620" lvl="1" indent="-194310" algn="l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1 car</a:t>
            </a:r>
            <a:endParaRPr lang="en-US" sz="1800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  <a:p>
            <a:pPr marL="388620" lvl="1" indent="-194310" algn="l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1 or more cars </a:t>
            </a:r>
            <a:endParaRPr lang="en-US" sz="1800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  <a:p>
            <a:pPr marL="388620" lvl="1" indent="-194310" algn="l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2 cars or more</a:t>
            </a:r>
            <a:endParaRPr lang="en-US" sz="1800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  <a:p>
            <a:pPr marL="388620" lvl="1" indent="-194310" algn="l">
              <a:spcBef>
                <a:spcPct val="0"/>
              </a:spcBef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Is part of a car-sharing pool </a:t>
            </a:r>
            <a:endParaRPr lang="en-US" sz="1800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046248" y="3359876"/>
            <a:ext cx="3863323" cy="396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91AB6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AUTOMOBILE</a:t>
            </a:r>
          </a:p>
        </p:txBody>
      </p:sp>
      <p:sp>
        <p:nvSpPr>
          <p:cNvPr id="10" name="Freeform 10"/>
          <p:cNvSpPr/>
          <p:nvPr/>
        </p:nvSpPr>
        <p:spPr>
          <a:xfrm>
            <a:off x="16880591" y="251518"/>
            <a:ext cx="1005067" cy="944763"/>
          </a:xfrm>
          <a:custGeom>
            <a:avLst/>
            <a:gdLst/>
            <a:ahLst/>
            <a:cxnLst/>
            <a:rect l="l" t="t" r="r" b="b"/>
            <a:pathLst>
              <a:path w="1005067" h="944763">
                <a:moveTo>
                  <a:pt x="0" y="0"/>
                </a:moveTo>
                <a:lnTo>
                  <a:pt x="1005068" y="0"/>
                </a:lnTo>
                <a:lnTo>
                  <a:pt x="1005068" y="944764"/>
                </a:lnTo>
                <a:lnTo>
                  <a:pt x="0" y="9447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127" b="-2127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4892023" y="4194327"/>
            <a:ext cx="3693375" cy="47089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b="1" cap="all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 Bold"/>
              </a:rPr>
              <a:t>past purchase car</a:t>
            </a:r>
            <a:endParaRPr lang="en-US">
              <a:latin typeface="Montserrat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Has a caravan</a:t>
            </a: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/</a:t>
            </a: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camper </a:t>
            </a:r>
            <a:endParaRPr lang="en-US">
              <a:latin typeface="Montserrat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Owns a </a:t>
            </a: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BMW</a:t>
            </a:r>
            <a:endParaRPr lang="en-US">
              <a:latin typeface="Montserrat"/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Owns a Chevrolet</a:t>
            </a:r>
            <a:endParaRPr lang="en-US">
              <a:latin typeface="Montserrat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Owns a Citroen</a:t>
            </a:r>
            <a:endParaRPr lang="en-US">
              <a:latin typeface="Montserrat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Owns a Dacia</a:t>
            </a:r>
            <a:endParaRPr lang="en-US">
              <a:latin typeface="Montserrat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Owns a Fiat</a:t>
            </a:r>
            <a:endParaRPr lang="en-US">
              <a:latin typeface="Montserrat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Owns a Ford</a:t>
            </a:r>
            <a:endParaRPr lang="en-US">
              <a:latin typeface="Montserrat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Owns a Honda</a:t>
            </a:r>
            <a:endParaRPr lang="en-US">
              <a:latin typeface="Montserrat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Owns a Hyundai</a:t>
            </a:r>
            <a:endParaRPr lang="en-US">
              <a:latin typeface="Montserrat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Owns a Kia</a:t>
            </a:r>
            <a:endParaRPr lang="en-US">
              <a:latin typeface="Montserrat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Owns a Land Rover</a:t>
            </a:r>
            <a:endParaRPr lang="en-US">
              <a:latin typeface="Montserrat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Owns a Mazda</a:t>
            </a:r>
            <a:endParaRPr lang="en-US">
              <a:latin typeface="Montserrat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Owns a Mercedes-Benz</a:t>
            </a:r>
            <a:endParaRPr lang="en-US">
              <a:latin typeface="Montserrat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Owns a Mitsubishi</a:t>
            </a:r>
            <a:endParaRPr lang="en-US">
              <a:latin typeface="Montserrat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Owns a Nissan</a:t>
            </a:r>
            <a:endParaRPr lang="en-US">
              <a:latin typeface="Montserrat"/>
            </a:endParaRPr>
          </a:p>
          <a:p>
            <a:pPr algn="l"/>
            <a:endParaRPr lang="en-US" sz="1800" b="1" dirty="0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046248" y="6510644"/>
            <a:ext cx="3693375" cy="1661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b="1" cap="all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 Bold"/>
              </a:rPr>
              <a:t>commute distance</a:t>
            </a:r>
            <a:endParaRPr lang="en-US">
              <a:latin typeface="Montserrat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Less than </a:t>
            </a: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10 </a:t>
            </a: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km </a:t>
            </a:r>
            <a:endParaRPr lang="en-US">
              <a:latin typeface="Montserrat"/>
            </a:endParaRPr>
          </a:p>
          <a:p>
            <a:pPr marL="285750" indent="-285750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10-20 </a:t>
            </a: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km </a:t>
            </a:r>
            <a:endParaRPr lang="en-US">
              <a:latin typeface="Montserrat"/>
            </a:endParaRPr>
          </a:p>
          <a:p>
            <a:pPr marL="285750" indent="-285750" algn="l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20-30 </a:t>
            </a: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km</a:t>
            </a:r>
            <a:endParaRPr lang="en-US">
              <a:latin typeface="Montserrat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More than </a:t>
            </a: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30 </a:t>
            </a: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km</a:t>
            </a:r>
            <a:endParaRPr lang="en-US">
              <a:latin typeface="Montserrat"/>
            </a:endParaRPr>
          </a:p>
          <a:p>
            <a:pPr algn="l"/>
            <a:endParaRPr lang="en-US" sz="1800" b="1" dirty="0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8591027" y="4747807"/>
            <a:ext cx="3693375" cy="36009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Owns a Peugeot</a:t>
            </a:r>
            <a:endParaRPr lang="en-US">
              <a:latin typeface="Montserrat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Owns a Renault</a:t>
            </a:r>
            <a:endParaRPr lang="en-US">
              <a:latin typeface="Montserrat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Owns a Seat</a:t>
            </a:r>
            <a:endParaRPr lang="en-US">
              <a:latin typeface="Montserrat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Owns a Skoda</a:t>
            </a:r>
            <a:endParaRPr lang="en-US">
              <a:latin typeface="Montserrat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Owns a Subaru</a:t>
            </a:r>
            <a:endParaRPr lang="en-US">
              <a:latin typeface="Montserrat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Owns a Suzuki</a:t>
            </a:r>
            <a:endParaRPr lang="en-US">
              <a:latin typeface="Montserrat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Owns a Toyota</a:t>
            </a:r>
            <a:endParaRPr lang="en-US">
              <a:latin typeface="Montserrat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Owns a Trailer</a:t>
            </a:r>
            <a:endParaRPr lang="en-US">
              <a:latin typeface="Montserrat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Owns a Volvo</a:t>
            </a:r>
            <a:endParaRPr lang="en-US">
              <a:latin typeface="Montserrat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Owns a </a:t>
            </a: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VW (</a:t>
            </a: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Volkswagen</a:t>
            </a: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) </a:t>
            </a:r>
            <a:endParaRPr lang="en-US">
              <a:latin typeface="Montserrat"/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Owns an Alfa Romeo</a:t>
            </a:r>
            <a:endParaRPr lang="en-US">
              <a:latin typeface="Montserrat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Owns an Audi</a:t>
            </a:r>
            <a:endParaRPr lang="en-US">
              <a:latin typeface="Montserrat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Owns an Opel</a:t>
            </a: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/</a:t>
            </a: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Vauxhall</a:t>
            </a:r>
            <a:endParaRPr lang="en-US">
              <a:latin typeface="Montserrat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028700" y="714929"/>
            <a:ext cx="4813952" cy="17755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23"/>
              </a:lnSpc>
            </a:pPr>
            <a:r>
              <a:rPr lang="en-US" sz="71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GDR </a:t>
            </a:r>
          </a:p>
          <a:p>
            <a:pPr algn="l">
              <a:lnSpc>
                <a:spcPts val="5616"/>
              </a:lnSpc>
            </a:pPr>
            <a:r>
              <a:rPr lang="en-US" sz="4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Taxonomy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4563" r="4563"/>
          <a:stretch>
            <a:fillRect/>
          </a:stretch>
        </p:blipFill>
        <p:spPr>
          <a:xfrm>
            <a:off x="12287021" y="0"/>
            <a:ext cx="6281968" cy="460858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-371980" y="0"/>
            <a:ext cx="743961" cy="3086100"/>
            <a:chOff x="0" y="0"/>
            <a:chExt cx="19594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5940" cy="812800"/>
            </a:xfrm>
            <a:custGeom>
              <a:avLst/>
              <a:gdLst/>
              <a:ahLst/>
              <a:cxnLst/>
              <a:rect l="l" t="t" r="r" b="b"/>
              <a:pathLst>
                <a:path w="195940" h="812800">
                  <a:moveTo>
                    <a:pt x="0" y="0"/>
                  </a:moveTo>
                  <a:lnTo>
                    <a:pt x="195940" y="0"/>
                  </a:lnTo>
                  <a:lnTo>
                    <a:pt x="19594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91AB67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9594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28700" y="6075969"/>
            <a:ext cx="3139530" cy="3450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/>
            <a:r>
              <a:rPr lang="en-US" b="1" cap="all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 Bold"/>
              </a:rPr>
              <a:t>interests</a:t>
            </a:r>
            <a:endParaRPr lang="en-US">
              <a:latin typeface="Montserrat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Children's wear</a:t>
            </a:r>
            <a:endParaRPr lang="en-US">
              <a:latin typeface="Montserrat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Alternative Healthcare </a:t>
            </a:r>
            <a:endParaRPr lang="en-US">
              <a:latin typeface="Montserrat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Animals Rights</a:t>
            </a:r>
            <a:endParaRPr lang="en-US">
              <a:latin typeface="Montserrat"/>
            </a:endParaRPr>
          </a:p>
          <a:p>
            <a:pPr marL="285750" indent="-285750" algn="l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Antiques</a:t>
            </a:r>
            <a:endParaRPr lang="en-US">
              <a:latin typeface="Montserrat"/>
            </a:endParaRPr>
          </a:p>
          <a:p>
            <a:pPr marL="285750" indent="-285750" algn="l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Art</a:t>
            </a:r>
            <a:endParaRPr lang="en-US">
              <a:latin typeface="Montserrat"/>
            </a:endParaRPr>
          </a:p>
          <a:p>
            <a:pPr marL="285750" indent="-285750" algn="l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Astrology</a:t>
            </a:r>
            <a:endParaRPr lang="en-US">
              <a:latin typeface="Montserrat"/>
            </a:endParaRPr>
          </a:p>
          <a:p>
            <a:pPr marL="285750" indent="-285750" algn="l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Baking</a:t>
            </a:r>
            <a:endParaRPr lang="en-US">
              <a:latin typeface="Montserrat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Beauty care </a:t>
            </a:r>
            <a:endParaRPr lang="en-US">
              <a:latin typeface="Montserrat"/>
            </a:endParaRPr>
          </a:p>
          <a:p>
            <a:pPr marL="285750" indent="-285750" algn="l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Beer/Wine/Liquor </a:t>
            </a:r>
            <a:endParaRPr lang="en-US">
              <a:latin typeface="Montserrat"/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Betting/Gambling </a:t>
            </a:r>
            <a:endParaRPr lang="en-US">
              <a:latin typeface="Montserrat"/>
              <a:ea typeface="+mn-lt"/>
              <a:cs typeface="+mn-lt"/>
            </a:endParaRPr>
          </a:p>
          <a:p>
            <a:pPr algn="l"/>
            <a:endParaRPr lang="en-US" sz="1800" b="1" dirty="0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028700" y="5079564"/>
            <a:ext cx="3863323" cy="815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91AB6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INTERESTS &amp; </a:t>
            </a:r>
          </a:p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91AB6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HOBBIES</a:t>
            </a:r>
          </a:p>
        </p:txBody>
      </p:sp>
      <p:sp>
        <p:nvSpPr>
          <p:cNvPr id="10" name="Freeform 10"/>
          <p:cNvSpPr/>
          <p:nvPr/>
        </p:nvSpPr>
        <p:spPr>
          <a:xfrm>
            <a:off x="16453840" y="9053692"/>
            <a:ext cx="1005067" cy="944763"/>
          </a:xfrm>
          <a:custGeom>
            <a:avLst/>
            <a:gdLst/>
            <a:ahLst/>
            <a:cxnLst/>
            <a:rect l="l" t="t" r="r" b="b"/>
            <a:pathLst>
              <a:path w="1005067" h="944763">
                <a:moveTo>
                  <a:pt x="0" y="0"/>
                </a:moveTo>
                <a:lnTo>
                  <a:pt x="1005067" y="0"/>
                </a:lnTo>
                <a:lnTo>
                  <a:pt x="1005067" y="944764"/>
                </a:lnTo>
                <a:lnTo>
                  <a:pt x="0" y="9447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127" b="-2127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4577957" y="1358615"/>
            <a:ext cx="3713283" cy="7755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/>
            <a:r>
              <a:rPr lang="en-US" b="1" cap="all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 Bold"/>
              </a:rPr>
              <a:t>interests</a:t>
            </a:r>
            <a:endParaRPr lang="en-US">
              <a:latin typeface="Montserrat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Celebrities </a:t>
            </a:r>
            <a:endParaRPr lang="en-US">
              <a:latin typeface="Montserrat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Cigarette</a:t>
            </a: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/</a:t>
            </a: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snuff</a:t>
            </a: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/</a:t>
            </a: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tobacco </a:t>
            </a:r>
            <a:endParaRPr lang="en-US">
              <a:latin typeface="Montserrat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Movies and Cinema </a:t>
            </a:r>
            <a:endParaRPr lang="en-US">
              <a:latin typeface="Montserrat"/>
            </a:endParaRPr>
          </a:p>
          <a:p>
            <a:pPr marL="285750" indent="-285750" algn="l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Computers</a:t>
            </a:r>
            <a:endParaRPr lang="en-US">
              <a:latin typeface="Montserrat"/>
            </a:endParaRPr>
          </a:p>
          <a:p>
            <a:pPr marL="285750" indent="-285750" algn="l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Cooking</a:t>
            </a:r>
            <a:endParaRPr lang="en-US">
              <a:latin typeface="Montserrat"/>
            </a:endParaRPr>
          </a:p>
          <a:p>
            <a:pPr marL="285750" indent="-285750" algn="l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Cosmetics</a:t>
            </a:r>
            <a:endParaRPr lang="en-US">
              <a:latin typeface="Montserrat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Diet tips</a:t>
            </a:r>
            <a:endParaRPr lang="en-US">
              <a:latin typeface="Montserrat"/>
            </a:endParaRPr>
          </a:p>
          <a:p>
            <a:pPr marL="285750" indent="-285750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DIY (</a:t>
            </a: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Do It Yourself</a:t>
            </a: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)</a:t>
            </a:r>
            <a:endParaRPr lang="en-US">
              <a:latin typeface="Montserrat"/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Energy Saving </a:t>
            </a:r>
            <a:endParaRPr lang="en-US">
              <a:latin typeface="Montserrat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Environmental care </a:t>
            </a:r>
            <a:endParaRPr lang="en-US">
              <a:latin typeface="Montserrat"/>
            </a:endParaRPr>
          </a:p>
          <a:p>
            <a:pPr marL="285750" indent="-285750" algn="l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Exercise</a:t>
            </a:r>
            <a:endParaRPr lang="en-US">
              <a:latin typeface="Montserrat"/>
            </a:endParaRPr>
          </a:p>
          <a:p>
            <a:pPr marL="285750" indent="-285750" algn="l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Fashion</a:t>
            </a:r>
            <a:endParaRPr lang="en-US">
              <a:latin typeface="Montserrat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Sailing </a:t>
            </a: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(</a:t>
            </a: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owns a boat</a:t>
            </a: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) </a:t>
            </a:r>
            <a:endParaRPr lang="en-US">
              <a:latin typeface="Montserrat"/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Shopping</a:t>
            </a: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/</a:t>
            </a: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online auctions </a:t>
            </a:r>
            <a:endParaRPr lang="en-US">
              <a:latin typeface="Montserrat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Trading stocks</a:t>
            </a:r>
            <a:endParaRPr lang="en-US">
              <a:latin typeface="Montserrat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Trying out new recipes </a:t>
            </a:r>
            <a:endParaRPr lang="en-US">
              <a:latin typeface="Montserrat"/>
            </a:endParaRPr>
          </a:p>
          <a:p>
            <a:pPr marL="285750" indent="-285750" algn="l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Library</a:t>
            </a:r>
            <a:endParaRPr lang="en-US">
              <a:latin typeface="Montserrat"/>
            </a:endParaRPr>
          </a:p>
          <a:p>
            <a:pPr marL="285750" indent="-285750" algn="l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Museums</a:t>
            </a:r>
            <a:endParaRPr lang="en-US">
              <a:latin typeface="Montserrat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Popular science</a:t>
            </a:r>
            <a:endParaRPr lang="en-US">
              <a:latin typeface="Montserrat"/>
            </a:endParaRPr>
          </a:p>
          <a:p>
            <a:pPr marL="285750" indent="-285750" algn="l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Culture</a:t>
            </a:r>
            <a:endParaRPr lang="en-US">
              <a:latin typeface="Montserrat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Allround sports interest </a:t>
            </a:r>
            <a:endParaRPr lang="en-US">
              <a:latin typeface="Montserrat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Team sports</a:t>
            </a:r>
            <a:endParaRPr lang="en-US">
              <a:latin typeface="Montserrat"/>
            </a:endParaRPr>
          </a:p>
          <a:p>
            <a:pPr marL="285750" indent="-285750" algn="l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Politics</a:t>
            </a:r>
            <a:endParaRPr lang="en-US">
              <a:latin typeface="Montserrat"/>
            </a:endParaRPr>
          </a:p>
          <a:p>
            <a:pPr marL="285750" indent="-285750" algn="l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Horseback riding</a:t>
            </a:r>
            <a:endParaRPr lang="en-US">
              <a:latin typeface="Montserrat"/>
              <a:ea typeface="+mn-lt"/>
              <a:cs typeface="+mn-lt"/>
            </a:endParaRPr>
          </a:p>
          <a:p>
            <a:pPr marL="285750" indent="-285750" algn="l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Economics, politics, society</a:t>
            </a:r>
            <a:endParaRPr lang="en-US">
              <a:latin typeface="Montserrat"/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Private finances</a:t>
            </a:r>
            <a:endParaRPr lang="en-US">
              <a:latin typeface="Montserrat"/>
              <a:ea typeface="+mn-lt"/>
              <a:cs typeface="+mn-lt"/>
            </a:endParaRPr>
          </a:p>
          <a:p>
            <a:pPr algn="l"/>
            <a:endParaRPr lang="en-US" sz="1800" b="1" dirty="0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2287021" y="4971091"/>
            <a:ext cx="5171886" cy="4154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/>
            <a:r>
              <a:rPr lang="en-US" b="1" cap="all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 Bold"/>
              </a:rPr>
              <a:t>interests</a:t>
            </a:r>
            <a:endParaRPr lang="en-US">
              <a:latin typeface="Montserrat"/>
            </a:endParaRPr>
          </a:p>
          <a:p>
            <a:pPr marL="285750" indent="-285750" algn="l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Wellness</a:t>
            </a:r>
            <a:endParaRPr lang="en-US">
              <a:latin typeface="Montserrat"/>
            </a:endParaRPr>
          </a:p>
          <a:p>
            <a:pPr marL="285750" indent="-285750" algn="l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Knitting-Needlework</a:t>
            </a:r>
            <a:endParaRPr lang="en-US">
              <a:latin typeface="Montserrat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Member of a book club</a:t>
            </a:r>
            <a:endParaRPr lang="en-US">
              <a:latin typeface="Montserrat"/>
            </a:endParaRPr>
          </a:p>
          <a:p>
            <a:pPr marL="285750" indent="-285750" algn="l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Music (online streaming) </a:t>
            </a:r>
            <a:endParaRPr lang="en-US">
              <a:latin typeface="Montserrat"/>
              <a:ea typeface="+mn-lt"/>
              <a:cs typeface="+mn-lt"/>
            </a:endParaRPr>
          </a:p>
          <a:p>
            <a:pPr marL="285750" indent="-285750" algn="l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Reading blogs</a:t>
            </a:r>
            <a:endParaRPr lang="en-US">
              <a:latin typeface="Montserrat"/>
              <a:ea typeface="+mn-lt"/>
              <a:cs typeface="+mn-lt"/>
            </a:endParaRPr>
          </a:p>
          <a:p>
            <a:pPr marL="285750" indent="-285750" algn="l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Online dating</a:t>
            </a:r>
            <a:endParaRPr lang="en-US">
              <a:latin typeface="Montserrat"/>
              <a:ea typeface="+mn-lt"/>
              <a:cs typeface="+mn-lt"/>
            </a:endParaRPr>
          </a:p>
          <a:p>
            <a:pPr marL="285750" indent="-285750" algn="l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Online shopping</a:t>
            </a:r>
            <a:endParaRPr lang="en-US">
              <a:latin typeface="Montserrat"/>
              <a:ea typeface="+mn-lt"/>
              <a:cs typeface="+mn-lt"/>
            </a:endParaRPr>
          </a:p>
          <a:p>
            <a:pPr marL="285750" indent="-285750" algn="l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Online stocks trading</a:t>
            </a:r>
            <a:endParaRPr lang="en-US">
              <a:latin typeface="Montserrat"/>
              <a:ea typeface="+mn-lt"/>
              <a:cs typeface="+mn-lt"/>
            </a:endParaRPr>
          </a:p>
          <a:p>
            <a:pPr marL="285750" indent="-285750" algn="l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PC and console games </a:t>
            </a:r>
            <a:endParaRPr lang="en-US">
              <a:latin typeface="Montserrat"/>
              <a:ea typeface="+mn-lt"/>
              <a:cs typeface="+mn-lt"/>
            </a:endParaRPr>
          </a:p>
          <a:p>
            <a:pPr marL="285750" indent="-285750" algn="l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Photography</a:t>
            </a:r>
            <a:endParaRPr lang="en-US">
              <a:latin typeface="Montserrat"/>
              <a:ea typeface="+mn-lt"/>
              <a:cs typeface="+mn-lt"/>
            </a:endParaRPr>
          </a:p>
          <a:p>
            <a:pPr marL="285750" indent="-285750" algn="l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Computer or console games </a:t>
            </a:r>
            <a:endParaRPr lang="en-US">
              <a:latin typeface="Montserrat"/>
              <a:ea typeface="+mn-lt"/>
              <a:cs typeface="+mn-lt"/>
            </a:endParaRPr>
          </a:p>
          <a:p>
            <a:pPr marL="285750" indent="-285750" algn="l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Music</a:t>
            </a:r>
            <a:endParaRPr lang="en-US">
              <a:latin typeface="Montserrat"/>
              <a:ea typeface="+mn-lt"/>
              <a:cs typeface="+mn-lt"/>
            </a:endParaRPr>
          </a:p>
          <a:p>
            <a:pPr marL="285750" indent="-285750" algn="l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Film</a:t>
            </a:r>
            <a:endParaRPr lang="en-US">
              <a:latin typeface="Montserrat"/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Outer space</a:t>
            </a:r>
            <a:endParaRPr lang="en-US">
              <a:latin typeface="Montserrat"/>
              <a:ea typeface="+mn-lt"/>
              <a:cs typeface="+mn-lt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8293099" y="1364874"/>
            <a:ext cx="3713283" cy="8032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/>
            <a:r>
              <a:rPr lang="en-US" b="1" cap="all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 Bold"/>
              </a:rPr>
              <a:t>interests</a:t>
            </a:r>
            <a:endParaRPr lang="en-US">
              <a:latin typeface="Montserrat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Film and </a:t>
            </a: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TV </a:t>
            </a: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shows </a:t>
            </a:r>
            <a:endParaRPr lang="en-US">
              <a:latin typeface="Montserrat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Environmental issues</a:t>
            </a:r>
            <a:endParaRPr lang="en-US">
              <a:latin typeface="Montserrat"/>
            </a:endParaRPr>
          </a:p>
          <a:p>
            <a:pPr marL="285750" indent="-285750" algn="l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Technic</a:t>
            </a:r>
            <a:endParaRPr lang="en-US">
              <a:latin typeface="Montserrat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Wine tastings </a:t>
            </a:r>
            <a:endParaRPr lang="en-US">
              <a:latin typeface="Montserrat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Out-doors activities </a:t>
            </a:r>
            <a:endParaRPr lang="en-US">
              <a:latin typeface="Montserrat"/>
            </a:endParaRPr>
          </a:p>
          <a:p>
            <a:pPr marL="285750" indent="-285750" algn="l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Exercise</a:t>
            </a:r>
            <a:endParaRPr lang="en-US">
              <a:latin typeface="Montserrat"/>
            </a:endParaRPr>
          </a:p>
          <a:p>
            <a:pPr marL="285750" indent="-285750" algn="l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Hunting</a:t>
            </a:r>
            <a:endParaRPr lang="en-US">
              <a:latin typeface="Montserrat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Equality for all </a:t>
            </a:r>
            <a:endParaRPr lang="en-US">
              <a:latin typeface="Montserrat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Equipment sports </a:t>
            </a:r>
            <a:endParaRPr lang="en-US">
              <a:latin typeface="Montserrat"/>
            </a:endParaRPr>
          </a:p>
          <a:p>
            <a:pPr marL="285750" indent="-285750" algn="l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Baking</a:t>
            </a:r>
            <a:endParaRPr lang="en-US">
              <a:latin typeface="Montserrat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Design </a:t>
            </a: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&amp; </a:t>
            </a: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home decoration </a:t>
            </a:r>
            <a:endParaRPr lang="en-US">
              <a:latin typeface="Montserrat"/>
            </a:endParaRPr>
          </a:p>
          <a:p>
            <a:pPr marL="285750" indent="-285750" algn="l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DIY</a:t>
            </a:r>
            <a:endParaRPr lang="en-US">
              <a:latin typeface="Montserrat"/>
              <a:ea typeface="+mn-lt"/>
              <a:cs typeface="+mn-lt"/>
            </a:endParaRPr>
          </a:p>
          <a:p>
            <a:pPr marL="285750" indent="-285750" algn="l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Fashion</a:t>
            </a:r>
            <a:endParaRPr lang="en-US">
              <a:latin typeface="Montserrat"/>
            </a:endParaRPr>
          </a:p>
          <a:p>
            <a:pPr marL="285750" indent="-285750" algn="l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Gardening</a:t>
            </a:r>
            <a:endParaRPr lang="en-US">
              <a:latin typeface="Montserrat"/>
            </a:endParaRPr>
          </a:p>
          <a:p>
            <a:pPr marL="285750" indent="-285750" algn="l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Health</a:t>
            </a:r>
            <a:endParaRPr lang="en-US">
              <a:latin typeface="Montserrat"/>
            </a:endParaRPr>
          </a:p>
          <a:p>
            <a:pPr marL="285750" indent="-285750" algn="l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Hi-Fi</a:t>
            </a:r>
            <a:endParaRPr lang="en-US">
              <a:latin typeface="Montserrat"/>
            </a:endParaRPr>
          </a:p>
          <a:p>
            <a:pPr marL="285750" indent="-285750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IT </a:t>
            </a: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and Internet</a:t>
            </a:r>
            <a:endParaRPr lang="en-US">
              <a:latin typeface="Montserrat"/>
            </a:endParaRPr>
          </a:p>
          <a:p>
            <a:pPr marL="285750" indent="-285750" algn="l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Kids</a:t>
            </a:r>
            <a:endParaRPr lang="en-US">
              <a:latin typeface="Montserrat"/>
            </a:endParaRPr>
          </a:p>
          <a:p>
            <a:pPr marL="285750" indent="-285750" algn="l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Kitchen design-remodelling </a:t>
            </a:r>
            <a:endParaRPr lang="en-US">
              <a:latin typeface="Montserrat"/>
              <a:ea typeface="+mn-lt"/>
              <a:cs typeface="+mn-lt"/>
            </a:endParaRPr>
          </a:p>
          <a:p>
            <a:pPr marL="285750" indent="-285750" algn="l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New technology</a:t>
            </a:r>
            <a:endParaRPr lang="en-US">
              <a:latin typeface="Montserrat"/>
              <a:ea typeface="+mn-lt"/>
              <a:cs typeface="+mn-lt"/>
            </a:endParaRPr>
          </a:p>
          <a:p>
            <a:pPr marL="285750" indent="-285750" algn="l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Nutrition &amp; Health</a:t>
            </a:r>
            <a:endParaRPr lang="en-US">
              <a:latin typeface="Montserrat"/>
              <a:ea typeface="+mn-lt"/>
              <a:cs typeface="+mn-lt"/>
            </a:endParaRPr>
          </a:p>
          <a:p>
            <a:pPr marL="285750" indent="-285750" algn="l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Skincare</a:t>
            </a:r>
            <a:endParaRPr lang="en-US">
              <a:latin typeface="Montserrat"/>
              <a:ea typeface="+mn-lt"/>
              <a:cs typeface="+mn-lt"/>
            </a:endParaRPr>
          </a:p>
          <a:p>
            <a:pPr marL="285750" indent="-285750" algn="l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Spiritual, religious</a:t>
            </a:r>
            <a:endParaRPr lang="en-US">
              <a:latin typeface="Montserrat"/>
              <a:ea typeface="+mn-lt"/>
              <a:cs typeface="+mn-lt"/>
            </a:endParaRPr>
          </a:p>
          <a:p>
            <a:pPr marL="285750" indent="-285750" algn="l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Watching Sports</a:t>
            </a:r>
            <a:endParaRPr lang="en-US">
              <a:latin typeface="Montserrat"/>
              <a:ea typeface="+mn-lt"/>
              <a:cs typeface="+mn-lt"/>
            </a:endParaRPr>
          </a:p>
          <a:p>
            <a:pPr marL="285750" indent="-285750" algn="l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Travelling</a:t>
            </a:r>
            <a:endParaRPr lang="en-US">
              <a:latin typeface="Montserrat"/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Watches &amp; Jewelry</a:t>
            </a:r>
            <a:endParaRPr lang="en-US">
              <a:latin typeface="Montserrat"/>
              <a:ea typeface="+mn-lt"/>
              <a:cs typeface="+mn-lt"/>
            </a:endParaRPr>
          </a:p>
          <a:p>
            <a:pPr algn="l"/>
            <a:endParaRPr lang="en-US" sz="1800" b="1" dirty="0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028700" y="714929"/>
            <a:ext cx="4813952" cy="17755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23"/>
              </a:lnSpc>
            </a:pPr>
            <a:r>
              <a:rPr lang="en-US" sz="71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GDR </a:t>
            </a:r>
          </a:p>
          <a:p>
            <a:pPr algn="l">
              <a:lnSpc>
                <a:spcPts val="5616"/>
              </a:lnSpc>
            </a:pPr>
            <a:r>
              <a:rPr lang="en-US" sz="4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Taxonomy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17916020" y="7200900"/>
            <a:ext cx="743961" cy="3086100"/>
            <a:chOff x="0" y="0"/>
            <a:chExt cx="19594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95940" cy="812800"/>
            </a:xfrm>
            <a:custGeom>
              <a:avLst/>
              <a:gdLst/>
              <a:ahLst/>
              <a:cxnLst/>
              <a:rect l="l" t="t" r="r" b="b"/>
              <a:pathLst>
                <a:path w="195940" h="812800">
                  <a:moveTo>
                    <a:pt x="0" y="0"/>
                  </a:moveTo>
                  <a:lnTo>
                    <a:pt x="195940" y="0"/>
                  </a:lnTo>
                  <a:lnTo>
                    <a:pt x="19594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91AB67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19594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37447" r="20886"/>
          <a:stretch>
            <a:fillRect/>
          </a:stretch>
        </p:blipFill>
        <p:spPr>
          <a:xfrm>
            <a:off x="12844262" y="0"/>
            <a:ext cx="5508955" cy="10411945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-371980" y="0"/>
            <a:ext cx="743961" cy="3086100"/>
            <a:chOff x="0" y="0"/>
            <a:chExt cx="19594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5940" cy="812800"/>
            </a:xfrm>
            <a:custGeom>
              <a:avLst/>
              <a:gdLst/>
              <a:ahLst/>
              <a:cxnLst/>
              <a:rect l="l" t="t" r="r" b="b"/>
              <a:pathLst>
                <a:path w="195940" h="812800">
                  <a:moveTo>
                    <a:pt x="0" y="0"/>
                  </a:moveTo>
                  <a:lnTo>
                    <a:pt x="195940" y="0"/>
                  </a:lnTo>
                  <a:lnTo>
                    <a:pt x="19594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91AB67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9594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842962" y="4617739"/>
            <a:ext cx="3491848" cy="3877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/>
            <a:r>
              <a:rPr lang="en-US" b="1" cap="all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 Bold"/>
              </a:rPr>
              <a:t>sports</a:t>
            </a:r>
            <a:endParaRPr lang="en-US">
              <a:latin typeface="Montserrat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Active in </a:t>
            </a: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athletics</a:t>
            </a:r>
            <a:endParaRPr lang="en-US">
              <a:latin typeface="Montserrat"/>
              <a:ea typeface="+mn-lt"/>
              <a:cs typeface="+mn-lt"/>
            </a:endParaRPr>
          </a:p>
          <a:p>
            <a:pPr marL="285750" indent="-285750" algn="l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Active in basketball</a:t>
            </a:r>
            <a:endParaRPr lang="en-US">
              <a:latin typeface="Montserrat"/>
              <a:ea typeface="+mn-lt"/>
              <a:cs typeface="+mn-lt"/>
            </a:endParaRPr>
          </a:p>
          <a:p>
            <a:pPr marL="285750" indent="-285750" algn="l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Active in badminton</a:t>
            </a:r>
            <a:endParaRPr lang="en-US">
              <a:latin typeface="Montserrat"/>
              <a:ea typeface="+mn-lt"/>
              <a:cs typeface="+mn-lt"/>
            </a:endParaRPr>
          </a:p>
          <a:p>
            <a:pPr marL="285750" indent="-285750" algn="l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Active in boxing</a:t>
            </a:r>
            <a:endParaRPr lang="en-US">
              <a:latin typeface="Montserrat"/>
              <a:ea typeface="+mn-lt"/>
              <a:cs typeface="+mn-lt"/>
            </a:endParaRPr>
          </a:p>
          <a:p>
            <a:pPr marL="285750" indent="-285750" algn="l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Active in cycling</a:t>
            </a:r>
            <a:endParaRPr lang="en-US">
              <a:latin typeface="Montserrat"/>
              <a:ea typeface="+mn-lt"/>
              <a:cs typeface="+mn-lt"/>
            </a:endParaRPr>
          </a:p>
          <a:p>
            <a:pPr marL="285750" indent="-285750" algn="l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Active in dancing</a:t>
            </a:r>
            <a:endParaRPr lang="en-US">
              <a:latin typeface="Montserrat"/>
              <a:ea typeface="+mn-lt"/>
              <a:cs typeface="+mn-lt"/>
            </a:endParaRPr>
          </a:p>
          <a:p>
            <a:pPr marL="285750" indent="-285750" algn="l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Active in high-end sports (sailing, hunting, golf, tennis) </a:t>
            </a:r>
            <a:endParaRPr lang="en-US">
              <a:latin typeface="Montserrat"/>
              <a:ea typeface="+mn-lt"/>
              <a:cs typeface="+mn-lt"/>
            </a:endParaRPr>
          </a:p>
          <a:p>
            <a:pPr marL="285750" indent="-285750" algn="l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Active in hunting</a:t>
            </a:r>
            <a:endParaRPr lang="en-US">
              <a:latin typeface="Montserrat"/>
              <a:ea typeface="+mn-lt"/>
              <a:cs typeface="+mn-lt"/>
            </a:endParaRPr>
          </a:p>
          <a:p>
            <a:pPr marL="285750" indent="-285750" algn="l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Active in ice hockey</a:t>
            </a:r>
            <a:endParaRPr lang="en-US">
              <a:latin typeface="Montserrat"/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Active in motorsports</a:t>
            </a:r>
            <a:endParaRPr lang="en-US">
              <a:latin typeface="Montserrat"/>
              <a:ea typeface="+mn-lt"/>
              <a:cs typeface="+mn-lt"/>
            </a:endParaRPr>
          </a:p>
          <a:p>
            <a:pPr algn="l"/>
            <a:endParaRPr lang="en-US" sz="1800" b="1" dirty="0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842962" y="3417850"/>
            <a:ext cx="3863323" cy="815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91AB6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SPORTS </a:t>
            </a:r>
          </a:p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91AB6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ACTIVITIES</a:t>
            </a:r>
          </a:p>
        </p:txBody>
      </p:sp>
      <p:sp>
        <p:nvSpPr>
          <p:cNvPr id="10" name="Freeform 10"/>
          <p:cNvSpPr/>
          <p:nvPr/>
        </p:nvSpPr>
        <p:spPr>
          <a:xfrm>
            <a:off x="11272303" y="695879"/>
            <a:ext cx="1005067" cy="944763"/>
          </a:xfrm>
          <a:custGeom>
            <a:avLst/>
            <a:gdLst/>
            <a:ahLst/>
            <a:cxnLst/>
            <a:rect l="l" t="t" r="r" b="b"/>
            <a:pathLst>
              <a:path w="1005067" h="944763">
                <a:moveTo>
                  <a:pt x="0" y="0"/>
                </a:moveTo>
                <a:lnTo>
                  <a:pt x="1005067" y="0"/>
                </a:lnTo>
                <a:lnTo>
                  <a:pt x="1005067" y="944763"/>
                </a:lnTo>
                <a:lnTo>
                  <a:pt x="0" y="9447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280" b="-2280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8583995" y="2731707"/>
            <a:ext cx="3693375" cy="5560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/>
            <a:r>
              <a:rPr lang="en-US" b="1" cap="all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 Bold"/>
              </a:rPr>
              <a:t>travel</a:t>
            </a:r>
            <a:endParaRPr lang="en-US">
              <a:latin typeface="Montserrat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Active holiday</a:t>
            </a:r>
            <a:endParaRPr lang="en-US">
              <a:latin typeface="Montserrat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Backpacking abroad</a:t>
            </a:r>
            <a:endParaRPr lang="en-US">
              <a:latin typeface="Montserrat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Camping abroad</a:t>
            </a:r>
            <a:endParaRPr lang="en-US">
              <a:latin typeface="Montserrat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Camping domestic</a:t>
            </a:r>
            <a:endParaRPr lang="en-US">
              <a:latin typeface="Montserrat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Cruise holiday</a:t>
            </a:r>
            <a:endParaRPr lang="en-US">
              <a:latin typeface="Montserrat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Extended weekend holidays</a:t>
            </a: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/</a:t>
            </a: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abroad </a:t>
            </a:r>
            <a:endParaRPr lang="en-US">
              <a:latin typeface="Montserrat"/>
            </a:endParaRPr>
          </a:p>
          <a:p>
            <a:pPr marL="285750" indent="-285750" algn="l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Extended weekend holidays</a:t>
            </a:r>
            <a:endParaRPr lang="en-US">
              <a:latin typeface="Montserrat"/>
              <a:ea typeface="+mn-lt"/>
              <a:cs typeface="+mn-lt"/>
            </a:endParaRPr>
          </a:p>
          <a:p>
            <a:pPr marL="285750" indent="-285750" algn="l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Golf holiday</a:t>
            </a:r>
            <a:endParaRPr lang="en-US">
              <a:latin typeface="Montserrat"/>
              <a:ea typeface="+mn-lt"/>
              <a:cs typeface="+mn-lt"/>
            </a:endParaRPr>
          </a:p>
          <a:p>
            <a:pPr marL="285750" indent="-285750" algn="l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Holiday by car/not camping/abroad </a:t>
            </a:r>
            <a:endParaRPr lang="en-US">
              <a:latin typeface="Montserrat"/>
              <a:ea typeface="+mn-lt"/>
              <a:cs typeface="+mn-lt"/>
            </a:endParaRPr>
          </a:p>
          <a:p>
            <a:pPr marL="285750" indent="-285750" algn="l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Holiday by car/not camping</a:t>
            </a:r>
            <a:endParaRPr lang="en-US">
              <a:latin typeface="Montserrat"/>
              <a:ea typeface="+mn-lt"/>
              <a:cs typeface="+mn-lt"/>
            </a:endParaRPr>
          </a:p>
          <a:p>
            <a:pPr marL="285750" indent="-285750" algn="l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Holiday in rented cabin/summer- house abroad</a:t>
            </a:r>
            <a:endParaRPr lang="en-US">
              <a:latin typeface="Montserrat"/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Holiday in rented cabin/summer- house domestic</a:t>
            </a:r>
            <a:endParaRPr lang="en-US">
              <a:latin typeface="Montserrat"/>
              <a:ea typeface="+mn-lt"/>
              <a:cs typeface="+mn-lt"/>
            </a:endParaRPr>
          </a:p>
          <a:p>
            <a:pPr algn="l"/>
            <a:endParaRPr lang="en-US" sz="1800" b="1" dirty="0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8583995" y="1959148"/>
            <a:ext cx="3863323" cy="396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91AB6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TRAVEL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334810" y="3422033"/>
            <a:ext cx="3491848" cy="50064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>
                <a:latin typeface="Montserrat"/>
                <a:ea typeface="+mn-lt"/>
                <a:cs typeface="+mn-lt"/>
              </a:rPr>
              <a:t>Active</a:t>
            </a:r>
            <a:r>
              <a:rPr lang="en-US">
                <a:latin typeface="Montserrat"/>
                <a:ea typeface="+mn-lt"/>
                <a:cs typeface="+mn-lt"/>
                <a:sym typeface="Montserrat"/>
              </a:rPr>
              <a:t> in tennis</a:t>
            </a:r>
            <a:endParaRPr lang="en-US">
              <a:latin typeface="Montserrat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latin typeface="Montserrat"/>
                <a:ea typeface="+mn-lt"/>
                <a:cs typeface="+mn-lt"/>
                <a:sym typeface="Montserrat"/>
              </a:rPr>
              <a:t>Active in volleyball</a:t>
            </a:r>
            <a:endParaRPr lang="en-US">
              <a:latin typeface="Montserrat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latin typeface="Montserrat"/>
                <a:ea typeface="+mn-lt"/>
                <a:cs typeface="+mn-lt"/>
                <a:sym typeface="Montserrat"/>
              </a:rPr>
              <a:t>Active in extreme sports </a:t>
            </a:r>
            <a:endParaRPr lang="en-US">
              <a:latin typeface="Montserrat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latin typeface="Montserrat"/>
                <a:ea typeface="+mn-lt"/>
                <a:cs typeface="+mn-lt"/>
                <a:sym typeface="Montserrat"/>
              </a:rPr>
              <a:t>Active in fitness</a:t>
            </a:r>
            <a:endParaRPr lang="en-US">
              <a:latin typeface="Montserrat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latin typeface="Montserrat"/>
                <a:ea typeface="+mn-lt"/>
                <a:cs typeface="+mn-lt"/>
                <a:sym typeface="Montserrat"/>
              </a:rPr>
              <a:t>Active in football</a:t>
            </a:r>
            <a:endParaRPr lang="en-US">
              <a:latin typeface="Montserrat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latin typeface="Montserrat"/>
                <a:ea typeface="+mn-lt"/>
                <a:cs typeface="+mn-lt"/>
                <a:sym typeface="Montserrat"/>
              </a:rPr>
              <a:t>Active in golf</a:t>
            </a:r>
            <a:endParaRPr lang="en-US">
              <a:latin typeface="Montserrat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latin typeface="Montserrat"/>
                <a:ea typeface="+mn-lt"/>
                <a:cs typeface="+mn-lt"/>
                <a:sym typeface="Montserrat"/>
              </a:rPr>
              <a:t>Active in gymnastics</a:t>
            </a:r>
            <a:endParaRPr lang="en-US">
              <a:latin typeface="Montserrat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latin typeface="Montserrat"/>
                <a:ea typeface="+mn-lt"/>
                <a:cs typeface="+mn-lt"/>
                <a:sym typeface="Montserrat"/>
              </a:rPr>
              <a:t>Active in handball</a:t>
            </a:r>
            <a:endParaRPr lang="en-US">
              <a:latin typeface="Montserrat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latin typeface="Montserrat"/>
                <a:ea typeface="+mn-lt"/>
                <a:cs typeface="+mn-lt"/>
                <a:sym typeface="Montserrat"/>
              </a:rPr>
              <a:t>Active in riding</a:t>
            </a:r>
            <a:endParaRPr lang="en-US">
              <a:latin typeface="Montserrat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latin typeface="Montserrat"/>
                <a:ea typeface="+mn-lt"/>
                <a:cs typeface="+mn-lt"/>
                <a:sym typeface="Montserrat"/>
              </a:rPr>
              <a:t>Active in running</a:t>
            </a:r>
            <a:endParaRPr lang="en-US">
              <a:latin typeface="Montserrat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latin typeface="Montserrat"/>
                <a:ea typeface="+mn-lt"/>
                <a:cs typeface="+mn-lt"/>
                <a:sym typeface="Montserrat"/>
              </a:rPr>
              <a:t>Active in sailing</a:t>
            </a:r>
            <a:endParaRPr lang="en-US">
              <a:latin typeface="Montserrat"/>
            </a:endParaRPr>
          </a:p>
          <a:p>
            <a:pPr marL="285750" indent="-285750" algn="l">
              <a:buFont typeface="Arial"/>
              <a:buChar char="•"/>
            </a:pPr>
            <a:r>
              <a:rPr lang="en-US" sz="1800">
                <a:latin typeface="Montserrat"/>
                <a:ea typeface="+mn-lt"/>
                <a:cs typeface="+mn-lt"/>
                <a:sym typeface="Montserrat"/>
              </a:rPr>
              <a:t>Active in skiing</a:t>
            </a:r>
            <a:endParaRPr lang="en-US">
              <a:latin typeface="Montserrat"/>
              <a:ea typeface="+mn-lt"/>
              <a:cs typeface="+mn-lt"/>
            </a:endParaRPr>
          </a:p>
          <a:p>
            <a:pPr marL="285750" indent="-285750" algn="l">
              <a:buFont typeface="Arial"/>
              <a:buChar char="•"/>
            </a:pPr>
            <a:r>
              <a:rPr lang="en-US" sz="1800">
                <a:latin typeface="Montserrat"/>
                <a:ea typeface="+mn-lt"/>
                <a:cs typeface="+mn-lt"/>
                <a:sym typeface="Montserrat"/>
              </a:rPr>
              <a:t>Active in Swimming</a:t>
            </a:r>
            <a:endParaRPr lang="en-US">
              <a:latin typeface="Montserrat"/>
              <a:ea typeface="+mn-lt"/>
              <a:cs typeface="+mn-lt"/>
            </a:endParaRPr>
          </a:p>
          <a:p>
            <a:pPr marL="285750" indent="-285750" algn="l">
              <a:buFont typeface="Arial"/>
              <a:buChar char="•"/>
            </a:pPr>
            <a:r>
              <a:rPr lang="en-US" sz="1800">
                <a:latin typeface="Montserrat"/>
                <a:ea typeface="+mn-lt"/>
                <a:cs typeface="+mn-lt"/>
                <a:sym typeface="Montserrat"/>
              </a:rPr>
              <a:t>Active in team sports (football, handball, basketball) </a:t>
            </a:r>
            <a:endParaRPr lang="en-US">
              <a:latin typeface="Montserrat"/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sz="1800">
                <a:latin typeface="Montserrat"/>
                <a:ea typeface="+mn-lt"/>
                <a:cs typeface="+mn-lt"/>
                <a:sym typeface="Montserrat"/>
              </a:rPr>
              <a:t>Active in triathlon</a:t>
            </a:r>
            <a:endParaRPr lang="en-US">
              <a:latin typeface="Montserrat"/>
              <a:ea typeface="+mn-lt"/>
              <a:cs typeface="+mn-lt"/>
            </a:endParaRPr>
          </a:p>
          <a:p>
            <a:pPr algn="l"/>
            <a:endParaRPr lang="en-US" sz="1800" dirty="0">
              <a:solidFill>
                <a:srgbClr val="000000"/>
              </a:solidFill>
              <a:latin typeface="Montserrat"/>
              <a:ea typeface="Calibri"/>
              <a:cs typeface="Calibri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028700" y="714929"/>
            <a:ext cx="4813952" cy="17755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23"/>
              </a:lnSpc>
            </a:pPr>
            <a:r>
              <a:rPr lang="en-US" sz="71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GDR </a:t>
            </a:r>
          </a:p>
          <a:p>
            <a:pPr algn="l">
              <a:lnSpc>
                <a:spcPts val="5616"/>
              </a:lnSpc>
            </a:pPr>
            <a:r>
              <a:rPr lang="en-US" sz="4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Taxonomy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t="12078" b="12078"/>
          <a:stretch>
            <a:fillRect/>
          </a:stretch>
        </p:blipFill>
        <p:spPr>
          <a:xfrm>
            <a:off x="13251999" y="-195244"/>
            <a:ext cx="8787022" cy="10677488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-371980" y="0"/>
            <a:ext cx="743961" cy="3086100"/>
            <a:chOff x="0" y="0"/>
            <a:chExt cx="19594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5940" cy="812800"/>
            </a:xfrm>
            <a:custGeom>
              <a:avLst/>
              <a:gdLst/>
              <a:ahLst/>
              <a:cxnLst/>
              <a:rect l="l" t="t" r="r" b="b"/>
              <a:pathLst>
                <a:path w="195940" h="812800">
                  <a:moveTo>
                    <a:pt x="0" y="0"/>
                  </a:moveTo>
                  <a:lnTo>
                    <a:pt x="195940" y="0"/>
                  </a:lnTo>
                  <a:lnTo>
                    <a:pt x="19594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91AB67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9594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28700" y="5280723"/>
            <a:ext cx="3863323" cy="41755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/>
            <a:r>
              <a:rPr lang="en-US" b="1" cap="all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 Bold"/>
              </a:rPr>
              <a:t>values</a:t>
            </a:r>
            <a:endParaRPr lang="en-US">
              <a:latin typeface="Montserrat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Conscious about </a:t>
            </a: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CO2 </a:t>
            </a: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emission </a:t>
            </a:r>
            <a:endParaRPr lang="en-US">
              <a:latin typeface="Montserrat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Avoid artificial ingredients</a:t>
            </a:r>
            <a:endParaRPr lang="en-US">
              <a:latin typeface="Montserrat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Deal hunter</a:t>
            </a:r>
            <a:endParaRPr lang="en-US">
              <a:latin typeface="Montserrat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Environmental products</a:t>
            </a:r>
            <a:endParaRPr lang="en-US">
              <a:latin typeface="Montserrat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First-mover consumer electronics </a:t>
            </a:r>
            <a:endParaRPr lang="en-US">
              <a:latin typeface="Montserrat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High focus on design</a:t>
            </a:r>
            <a:endParaRPr lang="en-US">
              <a:latin typeface="Montserrat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Locally produced goods</a:t>
            </a:r>
            <a:endParaRPr lang="en-US">
              <a:latin typeface="Montserrat"/>
            </a:endParaRPr>
          </a:p>
          <a:p>
            <a:pPr marL="285750" indent="-285750" algn="l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Often influenced by advertising </a:t>
            </a:r>
            <a:endParaRPr lang="en-US">
              <a:latin typeface="Montserrat"/>
              <a:ea typeface="+mn-lt"/>
              <a:cs typeface="+mn-lt"/>
            </a:endParaRPr>
          </a:p>
          <a:p>
            <a:pPr marL="285750" indent="-285750" algn="l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Positive towards purchasing by instalment</a:t>
            </a:r>
            <a:endParaRPr lang="en-US">
              <a:latin typeface="Montserrat"/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Prefer ecological groceries</a:t>
            </a:r>
            <a:endParaRPr lang="en-US">
              <a:latin typeface="Montserrat"/>
              <a:ea typeface="+mn-lt"/>
              <a:cs typeface="+mn-lt"/>
            </a:endParaRPr>
          </a:p>
          <a:p>
            <a:pPr algn="l"/>
            <a:endParaRPr lang="en-US" sz="1800" b="1" dirty="0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028700" y="4508516"/>
            <a:ext cx="3863323" cy="396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91AB6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PURCHASE INTENT</a:t>
            </a:r>
          </a:p>
        </p:txBody>
      </p:sp>
      <p:sp>
        <p:nvSpPr>
          <p:cNvPr id="10" name="Freeform 10"/>
          <p:cNvSpPr/>
          <p:nvPr/>
        </p:nvSpPr>
        <p:spPr>
          <a:xfrm>
            <a:off x="20205819" y="521226"/>
            <a:ext cx="1005067" cy="944763"/>
          </a:xfrm>
          <a:custGeom>
            <a:avLst/>
            <a:gdLst/>
            <a:ahLst/>
            <a:cxnLst/>
            <a:rect l="l" t="t" r="r" b="b"/>
            <a:pathLst>
              <a:path w="1005067" h="944763">
                <a:moveTo>
                  <a:pt x="0" y="0"/>
                </a:moveTo>
                <a:lnTo>
                  <a:pt x="1005068" y="0"/>
                </a:lnTo>
                <a:lnTo>
                  <a:pt x="1005068" y="944764"/>
                </a:lnTo>
                <a:lnTo>
                  <a:pt x="0" y="9447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127" b="-2127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5283049" y="6536586"/>
            <a:ext cx="3573859" cy="2769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Prefer brick-and-mortar stores over online</a:t>
            </a:r>
            <a:endParaRPr lang="en-US">
              <a:latin typeface="Montserrat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Shops in speciality stores with quality products</a:t>
            </a:r>
            <a:endParaRPr lang="en-US">
              <a:latin typeface="Montserrat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Shops luxury products</a:t>
            </a:r>
            <a:endParaRPr lang="en-US">
              <a:latin typeface="Montserrat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Shops private label</a:t>
            </a:r>
            <a:endParaRPr lang="en-US">
              <a:latin typeface="Montserrat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Shops regardless of the economy </a:t>
            </a:r>
            <a:endParaRPr lang="en-US">
              <a:latin typeface="Montserrat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Willing to pay extra for quality products</a:t>
            </a:r>
            <a:endParaRPr lang="en-US">
              <a:latin typeface="Montserrat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5280677" y="990600"/>
            <a:ext cx="3863323" cy="4452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/>
            <a:r>
              <a:rPr lang="en-US" b="1" cap="all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 Bold"/>
              </a:rPr>
              <a:t>high-spenders</a:t>
            </a:r>
            <a:endParaRPr lang="en-US">
              <a:latin typeface="Montserrat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Shoes </a:t>
            </a: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(EUR 260+ </a:t>
            </a: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annually</a:t>
            </a: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)</a:t>
            </a:r>
            <a:endParaRPr lang="en-US">
              <a:latin typeface="Montserrat"/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Men's clothes </a:t>
            </a: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(EUR 650+ </a:t>
            </a: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annually</a:t>
            </a: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) </a:t>
            </a:r>
            <a:endParaRPr lang="en-US">
              <a:latin typeface="Montserrat"/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Women's clothes </a:t>
            </a: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(EUR 650+ </a:t>
            </a: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annually</a:t>
            </a: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) </a:t>
            </a:r>
            <a:endParaRPr lang="en-US">
              <a:latin typeface="Montserrat"/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Sportswear </a:t>
            </a: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(EUR 260+ </a:t>
            </a: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annually</a:t>
            </a: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)</a:t>
            </a:r>
            <a:endParaRPr lang="en-US">
              <a:latin typeface="Montserrat"/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Play for money </a:t>
            </a: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(EUR 50+ </a:t>
            </a: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annually</a:t>
            </a: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) </a:t>
            </a:r>
            <a:endParaRPr lang="en-US">
              <a:latin typeface="Montserrat"/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Charity </a:t>
            </a: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(EUR 130+ </a:t>
            </a: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annually</a:t>
            </a: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) </a:t>
            </a:r>
            <a:endParaRPr lang="en-US">
              <a:latin typeface="Montserrat"/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Children's clothes </a:t>
            </a: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&amp; </a:t>
            </a: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shoes </a:t>
            </a: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(EUR 650+ </a:t>
            </a: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annually</a:t>
            </a: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) </a:t>
            </a:r>
            <a:endParaRPr lang="en-US">
              <a:latin typeface="Montserrat"/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Home electronics </a:t>
            </a: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(EUR 250-430 </a:t>
            </a: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annually</a:t>
            </a: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) </a:t>
            </a:r>
            <a:endParaRPr lang="en-US">
              <a:latin typeface="Montserrat"/>
              <a:ea typeface="+mn-lt"/>
              <a:cs typeface="+mn-lt"/>
            </a:endParaRPr>
          </a:p>
          <a:p>
            <a:pPr algn="l"/>
            <a:endParaRPr lang="en-US" sz="1800" b="1" dirty="0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9301069" y="990600"/>
            <a:ext cx="3196951" cy="2507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b="1" cap="all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 Bold"/>
              </a:rPr>
              <a:t>consider buying</a:t>
            </a:r>
            <a:endParaRPr lang="en-US">
              <a:latin typeface="Montserrat"/>
            </a:endParaRPr>
          </a:p>
          <a:p>
            <a:pPr marL="285750" indent="-285750" algn="l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Alarm</a:t>
            </a:r>
            <a:endParaRPr lang="en-US">
              <a:latin typeface="Montserrat"/>
            </a:endParaRPr>
          </a:p>
          <a:p>
            <a:pPr marL="285750" indent="-285750" algn="l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Appliances</a:t>
            </a:r>
            <a:endParaRPr lang="en-US">
              <a:latin typeface="Montserrat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Home Entertainment</a:t>
            </a:r>
            <a:endParaRPr lang="en-US">
              <a:latin typeface="Montserrat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Photo equipment </a:t>
            </a:r>
            <a:endParaRPr lang="en-US">
              <a:latin typeface="Montserrat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New technology </a:t>
            </a:r>
            <a:endParaRPr lang="en-US">
              <a:latin typeface="Montserrat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Furniture </a:t>
            </a:r>
            <a:endParaRPr lang="en-US">
              <a:latin typeface="Montserrat"/>
            </a:endParaRPr>
          </a:p>
          <a:p>
            <a:pPr marL="285750" indent="-285750" algn="l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Entertainment</a:t>
            </a:r>
            <a:endParaRPr lang="en-US">
              <a:latin typeface="Montserrat"/>
            </a:endParaRPr>
          </a:p>
          <a:p>
            <a:pPr algn="l"/>
            <a:endParaRPr lang="en-US" sz="1800" b="1" dirty="0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028700" y="714929"/>
            <a:ext cx="4813952" cy="17755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23"/>
              </a:lnSpc>
            </a:pPr>
            <a:r>
              <a:rPr lang="en-US" sz="71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GDR </a:t>
            </a:r>
          </a:p>
          <a:p>
            <a:pPr algn="l">
              <a:lnSpc>
                <a:spcPts val="5616"/>
              </a:lnSpc>
            </a:pPr>
            <a:r>
              <a:rPr lang="en-US" sz="4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Taxonomy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46097"/>
            <a:ext cx="18288000" cy="4270916"/>
            <a:chOff x="0" y="0"/>
            <a:chExt cx="24384000" cy="5694555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44784" b="20196"/>
            <a:stretch>
              <a:fillRect/>
            </a:stretch>
          </p:blipFill>
          <p:spPr>
            <a:xfrm>
              <a:off x="0" y="0"/>
              <a:ext cx="24384000" cy="5694555"/>
            </a:xfrm>
            <a:prstGeom prst="rect">
              <a:avLst/>
            </a:prstGeom>
          </p:spPr>
        </p:pic>
      </p:grpSp>
      <p:sp>
        <p:nvSpPr>
          <p:cNvPr id="4" name="AutoShape 4"/>
          <p:cNvSpPr/>
          <p:nvPr/>
        </p:nvSpPr>
        <p:spPr>
          <a:xfrm flipV="1">
            <a:off x="1419036" y="7125243"/>
            <a:ext cx="6848664" cy="0"/>
          </a:xfrm>
          <a:prstGeom prst="line">
            <a:avLst/>
          </a:prstGeom>
          <a:ln w="19050" cap="flat">
            <a:solidFill>
              <a:srgbClr val="91AB6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Freeform 5"/>
          <p:cNvSpPr/>
          <p:nvPr/>
        </p:nvSpPr>
        <p:spPr>
          <a:xfrm>
            <a:off x="1423817" y="7363368"/>
            <a:ext cx="984435" cy="748170"/>
          </a:xfrm>
          <a:custGeom>
            <a:avLst/>
            <a:gdLst/>
            <a:ahLst/>
            <a:cxnLst/>
            <a:rect l="l" t="t" r="r" b="b"/>
            <a:pathLst>
              <a:path w="984435" h="748170">
                <a:moveTo>
                  <a:pt x="0" y="0"/>
                </a:moveTo>
                <a:lnTo>
                  <a:pt x="984435" y="0"/>
                </a:lnTo>
                <a:lnTo>
                  <a:pt x="984435" y="748171"/>
                </a:lnTo>
                <a:lnTo>
                  <a:pt x="0" y="7481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AutoShape 6"/>
          <p:cNvSpPr/>
          <p:nvPr/>
        </p:nvSpPr>
        <p:spPr>
          <a:xfrm>
            <a:off x="9739266" y="7125243"/>
            <a:ext cx="7137160" cy="0"/>
          </a:xfrm>
          <a:prstGeom prst="line">
            <a:avLst/>
          </a:prstGeom>
          <a:ln w="19050" cap="flat">
            <a:solidFill>
              <a:srgbClr val="91AB6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>
            <a:off x="9739266" y="7363368"/>
            <a:ext cx="984435" cy="748170"/>
          </a:xfrm>
          <a:custGeom>
            <a:avLst/>
            <a:gdLst/>
            <a:ahLst/>
            <a:cxnLst/>
            <a:rect l="l" t="t" r="r" b="b"/>
            <a:pathLst>
              <a:path w="984435" h="748170">
                <a:moveTo>
                  <a:pt x="0" y="0"/>
                </a:moveTo>
                <a:lnTo>
                  <a:pt x="984435" y="0"/>
                </a:lnTo>
                <a:lnTo>
                  <a:pt x="984435" y="748171"/>
                </a:lnTo>
                <a:lnTo>
                  <a:pt x="0" y="7481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08571" y="5595994"/>
            <a:ext cx="3215914" cy="1005823"/>
          </a:xfrm>
          <a:custGeom>
            <a:avLst/>
            <a:gdLst/>
            <a:ahLst/>
            <a:cxnLst/>
            <a:rect l="l" t="t" r="r" b="b"/>
            <a:pathLst>
              <a:path w="3215914" h="1005823">
                <a:moveTo>
                  <a:pt x="0" y="0"/>
                </a:moveTo>
                <a:lnTo>
                  <a:pt x="3215914" y="0"/>
                </a:lnTo>
                <a:lnTo>
                  <a:pt x="3215914" y="1005823"/>
                </a:lnTo>
                <a:lnTo>
                  <a:pt x="0" y="10058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831" t="-2286" b="-2286"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-371980" y="8384116"/>
            <a:ext cx="743961" cy="3086100"/>
            <a:chOff x="0" y="0"/>
            <a:chExt cx="19594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95940" cy="812800"/>
            </a:xfrm>
            <a:custGeom>
              <a:avLst/>
              <a:gdLst/>
              <a:ahLst/>
              <a:cxnLst/>
              <a:rect l="l" t="t" r="r" b="b"/>
              <a:pathLst>
                <a:path w="195940" h="812800">
                  <a:moveTo>
                    <a:pt x="0" y="0"/>
                  </a:moveTo>
                  <a:lnTo>
                    <a:pt x="195940" y="0"/>
                  </a:lnTo>
                  <a:lnTo>
                    <a:pt x="19594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91AB67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9594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6704578" y="556318"/>
            <a:ext cx="1005067" cy="944763"/>
          </a:xfrm>
          <a:custGeom>
            <a:avLst/>
            <a:gdLst/>
            <a:ahLst/>
            <a:cxnLst/>
            <a:rect l="l" t="t" r="r" b="b"/>
            <a:pathLst>
              <a:path w="1005067" h="944763">
                <a:moveTo>
                  <a:pt x="0" y="0"/>
                </a:moveTo>
                <a:lnTo>
                  <a:pt x="1005067" y="0"/>
                </a:lnTo>
                <a:lnTo>
                  <a:pt x="1005067" y="944764"/>
                </a:lnTo>
                <a:lnTo>
                  <a:pt x="0" y="94476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2127" b="-2127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8789487" y="5783178"/>
            <a:ext cx="3638398" cy="818640"/>
          </a:xfrm>
          <a:custGeom>
            <a:avLst/>
            <a:gdLst/>
            <a:ahLst/>
            <a:cxnLst/>
            <a:rect l="l" t="t" r="r" b="b"/>
            <a:pathLst>
              <a:path w="3638398" h="818640">
                <a:moveTo>
                  <a:pt x="0" y="0"/>
                </a:moveTo>
                <a:lnTo>
                  <a:pt x="3638398" y="0"/>
                </a:lnTo>
                <a:lnTo>
                  <a:pt x="3638398" y="818639"/>
                </a:lnTo>
                <a:lnTo>
                  <a:pt x="0" y="81863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423817" y="1359416"/>
            <a:ext cx="10392987" cy="889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19"/>
              </a:lnSpc>
            </a:pPr>
            <a:r>
              <a:rPr lang="en-US" sz="6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Partner Insights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048884" y="5334494"/>
            <a:ext cx="5095116" cy="396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CHRISTOPHER HERNANDEZ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105082" y="7415849"/>
            <a:ext cx="5162618" cy="2128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  <a:spcBef>
                <a:spcPct val="0"/>
              </a:spcBef>
            </a:pPr>
            <a:r>
              <a:rPr lang="en-US" i="1">
                <a:solidFill>
                  <a:srgbClr val="000000"/>
                </a:solidFill>
                <a:latin typeface="Montserrat"/>
                <a:ea typeface="Montserrat Italics"/>
                <a:cs typeface="Montserrat Italics"/>
                <a:sym typeface="Montserrat Italics"/>
              </a:rPr>
              <a:t>Matterkind is driven by purposeful marketing. By introducing targeting with privacy-safe audience data, we are fully aligned with our values of using ethically sourced data to strive to benefit brands and consumers alike.</a:t>
            </a:r>
            <a:endParaRPr lang="en-US" i="1">
              <a:solidFill>
                <a:srgbClr val="000000"/>
              </a:solidFill>
              <a:latin typeface="Montserrat"/>
              <a:ea typeface="Montserrat Italics"/>
              <a:cs typeface="Montserrat Italics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4048884" y="5963893"/>
            <a:ext cx="4218816" cy="7278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Managing Director, Nordics, </a:t>
            </a:r>
          </a:p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Matterkind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657611" y="5334556"/>
            <a:ext cx="4218816" cy="396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INGVAR SANDVIK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657611" y="6008472"/>
            <a:ext cx="4218816" cy="7278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Marketing &amp; Innovation Director, Kantar Media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467049" y="7410993"/>
            <a:ext cx="5725205" cy="21217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800"/>
              </a:lnSpc>
              <a:spcBef>
                <a:spcPct val="0"/>
              </a:spcBef>
            </a:pPr>
            <a:r>
              <a:rPr lang="en-US" i="1" dirty="0">
                <a:solidFill>
                  <a:srgbClr val="000000"/>
                </a:solidFill>
                <a:latin typeface="Montserrat"/>
                <a:ea typeface="Montserrat Italics"/>
                <a:cs typeface="Montserrat Italics"/>
                <a:sym typeface="Montserrat Italics"/>
              </a:rPr>
              <a:t>As a born privacy-first solution, the IDfree targeting platform gives marketers new </a:t>
            </a:r>
            <a:r>
              <a:rPr lang="en-US" i="1">
                <a:solidFill>
                  <a:srgbClr val="000000"/>
                </a:solidFill>
                <a:latin typeface="Montserrat"/>
                <a:ea typeface="Montserrat Italics"/>
                <a:cs typeface="Montserrat Italics"/>
                <a:sym typeface="Montserrat Italics"/>
              </a:rPr>
              <a:t>communication and targeting opportunities in </a:t>
            </a:r>
            <a:r>
              <a:rPr lang="en-US" i="1" dirty="0">
                <a:solidFill>
                  <a:srgbClr val="000000"/>
                </a:solidFill>
                <a:latin typeface="Montserrat"/>
                <a:ea typeface="Montserrat Italics"/>
                <a:cs typeface="Montserrat Italics"/>
                <a:sym typeface="Montserrat Italics"/>
              </a:rPr>
              <a:t>the post-cookie ad world. A world where understanding and reaching audiences without collecting any private data is essential. </a:t>
            </a:r>
            <a:endParaRPr lang="en-US" i="1" dirty="0">
              <a:solidFill>
                <a:srgbClr val="000000"/>
              </a:solidFill>
              <a:latin typeface="Montserrat"/>
              <a:ea typeface="Montserrat Italics"/>
              <a:cs typeface="Montserrat Italics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423817" y="2521092"/>
            <a:ext cx="8965228" cy="471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OUR PARTNERS' REVIEW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1AB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189027"/>
            <a:chOff x="0" y="0"/>
            <a:chExt cx="4274726" cy="21567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56781"/>
            </a:xfrm>
            <a:custGeom>
              <a:avLst/>
              <a:gdLst/>
              <a:ahLst/>
              <a:cxnLst/>
              <a:rect l="l" t="t" r="r" b="b"/>
              <a:pathLst>
                <a:path w="4274726" h="2156781">
                  <a:moveTo>
                    <a:pt x="0" y="0"/>
                  </a:moveTo>
                  <a:lnTo>
                    <a:pt x="4274726" y="0"/>
                  </a:lnTo>
                  <a:lnTo>
                    <a:pt x="4274726" y="2156781"/>
                  </a:lnTo>
                  <a:lnTo>
                    <a:pt x="0" y="215678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74726" cy="21948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744677" y="1946262"/>
            <a:ext cx="6394501" cy="6394475"/>
            <a:chOff x="0" y="0"/>
            <a:chExt cx="6350000" cy="634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25187" r="-25187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8801573" y="2256324"/>
            <a:ext cx="8115300" cy="889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19"/>
              </a:lnSpc>
            </a:pPr>
            <a:r>
              <a:rPr lang="en-US" sz="6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Thank You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801573" y="3584101"/>
            <a:ext cx="7712505" cy="5379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FOR YOUR INTEREST IN GDR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801573" y="4574763"/>
            <a:ext cx="6897070" cy="1099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We are confident that together we can achieve significant results. Let’s discuss how we can make that happen.</a:t>
            </a:r>
          </a:p>
        </p:txBody>
      </p:sp>
      <p:sp>
        <p:nvSpPr>
          <p:cNvPr id="10" name="Freeform 10"/>
          <p:cNvSpPr/>
          <p:nvPr/>
        </p:nvSpPr>
        <p:spPr>
          <a:xfrm>
            <a:off x="15765776" y="1473881"/>
            <a:ext cx="1005067" cy="944763"/>
          </a:xfrm>
          <a:custGeom>
            <a:avLst/>
            <a:gdLst/>
            <a:ahLst/>
            <a:cxnLst/>
            <a:rect l="l" t="t" r="r" b="b"/>
            <a:pathLst>
              <a:path w="1005067" h="944763">
                <a:moveTo>
                  <a:pt x="0" y="0"/>
                </a:moveTo>
                <a:lnTo>
                  <a:pt x="1005067" y="0"/>
                </a:lnTo>
                <a:lnTo>
                  <a:pt x="1005067" y="944763"/>
                </a:lnTo>
                <a:lnTo>
                  <a:pt x="0" y="9447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280" b="-2280"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8868706" y="6367948"/>
            <a:ext cx="5520720" cy="1363162"/>
            <a:chOff x="0" y="0"/>
            <a:chExt cx="7360960" cy="181755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57014" cy="857014"/>
            </a:xfrm>
            <a:custGeom>
              <a:avLst/>
              <a:gdLst/>
              <a:ahLst/>
              <a:cxnLst/>
              <a:rect l="l" t="t" r="r" b="b"/>
              <a:pathLst>
                <a:path w="857014" h="857014">
                  <a:moveTo>
                    <a:pt x="0" y="0"/>
                  </a:moveTo>
                  <a:lnTo>
                    <a:pt x="857014" y="0"/>
                  </a:lnTo>
                  <a:lnTo>
                    <a:pt x="857014" y="857014"/>
                  </a:lnTo>
                  <a:lnTo>
                    <a:pt x="0" y="8570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0" y="960536"/>
              <a:ext cx="857014" cy="857014"/>
            </a:xfrm>
            <a:custGeom>
              <a:avLst/>
              <a:gdLst/>
              <a:ahLst/>
              <a:cxnLst/>
              <a:rect l="l" t="t" r="r" b="b"/>
              <a:pathLst>
                <a:path w="857014" h="857014">
                  <a:moveTo>
                    <a:pt x="0" y="0"/>
                  </a:moveTo>
                  <a:lnTo>
                    <a:pt x="857014" y="0"/>
                  </a:lnTo>
                  <a:lnTo>
                    <a:pt x="857014" y="857014"/>
                  </a:lnTo>
                  <a:lnTo>
                    <a:pt x="0" y="8570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TextBox 14"/>
            <p:cNvSpPr txBox="1"/>
            <p:nvPr/>
          </p:nvSpPr>
          <p:spPr>
            <a:xfrm>
              <a:off x="1199478" y="1133031"/>
              <a:ext cx="6161482" cy="3962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520"/>
                </a:lnSpc>
                <a:spcBef>
                  <a:spcPct val="0"/>
                </a:spcBef>
              </a:pPr>
              <a:r>
                <a:rPr lang="en-US" sz="1800" spc="-44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gunnar.kihl@globaldataresources.io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199478" y="107568"/>
              <a:ext cx="6161482" cy="3962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520"/>
                </a:lnSpc>
                <a:spcBef>
                  <a:spcPct val="0"/>
                </a:spcBef>
              </a:pPr>
              <a:r>
                <a:rPr lang="en-US" sz="1800" spc="-44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globaldataresources.io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7492243" cy="10287000"/>
            <a:chOff x="0" y="0"/>
            <a:chExt cx="9989657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8808"/>
            <a:stretch>
              <a:fillRect/>
            </a:stretch>
          </p:blipFill>
          <p:spPr>
            <a:xfrm>
              <a:off x="0" y="0"/>
              <a:ext cx="9989657" cy="1371600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261134" y="7010750"/>
            <a:ext cx="6969974" cy="2929945"/>
            <a:chOff x="0" y="0"/>
            <a:chExt cx="1835713" cy="77167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835713" cy="771673"/>
            </a:xfrm>
            <a:custGeom>
              <a:avLst/>
              <a:gdLst/>
              <a:ahLst/>
              <a:cxnLst/>
              <a:rect l="l" t="t" r="r" b="b"/>
              <a:pathLst>
                <a:path w="1835713" h="771673">
                  <a:moveTo>
                    <a:pt x="0" y="0"/>
                  </a:moveTo>
                  <a:lnTo>
                    <a:pt x="1835713" y="0"/>
                  </a:lnTo>
                  <a:lnTo>
                    <a:pt x="1835713" y="771673"/>
                  </a:lnTo>
                  <a:lnTo>
                    <a:pt x="0" y="771673"/>
                  </a:lnTo>
                  <a:close/>
                </a:path>
              </a:pathLst>
            </a:custGeom>
            <a:solidFill>
              <a:srgbClr val="91AB67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1835713" cy="8097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7916020" y="7200900"/>
            <a:ext cx="743961" cy="3086100"/>
            <a:chOff x="0" y="0"/>
            <a:chExt cx="19594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95940" cy="812800"/>
            </a:xfrm>
            <a:custGeom>
              <a:avLst/>
              <a:gdLst/>
              <a:ahLst/>
              <a:cxnLst/>
              <a:rect l="l" t="t" r="r" b="b"/>
              <a:pathLst>
                <a:path w="195940" h="812800">
                  <a:moveTo>
                    <a:pt x="0" y="0"/>
                  </a:moveTo>
                  <a:lnTo>
                    <a:pt x="195940" y="0"/>
                  </a:lnTo>
                  <a:lnTo>
                    <a:pt x="19594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91AB67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9594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6953662" y="354919"/>
            <a:ext cx="962358" cy="943111"/>
          </a:xfrm>
          <a:custGeom>
            <a:avLst/>
            <a:gdLst/>
            <a:ahLst/>
            <a:cxnLst/>
            <a:rect l="l" t="t" r="r" b="b"/>
            <a:pathLst>
              <a:path w="962358" h="943111">
                <a:moveTo>
                  <a:pt x="0" y="0"/>
                </a:moveTo>
                <a:lnTo>
                  <a:pt x="962358" y="0"/>
                </a:lnTo>
                <a:lnTo>
                  <a:pt x="962358" y="943111"/>
                </a:lnTo>
                <a:lnTo>
                  <a:pt x="0" y="9431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8584009" y="895350"/>
            <a:ext cx="8115300" cy="1177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9660"/>
              </a:lnSpc>
            </a:pPr>
            <a:r>
              <a:rPr lang="en-US" sz="69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About GDR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584009" y="2395395"/>
            <a:ext cx="6701223" cy="1099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PRIVACY-SAFE</a:t>
            </a:r>
          </a:p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INSIGHTS-DRIVEN TARGETING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395598" y="3829611"/>
            <a:ext cx="8115300" cy="59239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3390" lvl="1" indent="-226695" algn="l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Global Data Resources (GDR) is a pioneering provider of </a:t>
            </a:r>
            <a:r>
              <a:rPr lang="en-US" sz="2100" b="1" i="1">
                <a:solidFill>
                  <a:srgbClr val="000000"/>
                </a:solidFill>
                <a:latin typeface="Montserrat"/>
                <a:ea typeface="Montserrat Bold Italics"/>
                <a:cs typeface="Montserrat Bold Italics"/>
                <a:sym typeface="Montserrat Bold Italics"/>
              </a:rPr>
              <a:t>geo-demographic</a:t>
            </a:r>
            <a:r>
              <a:rPr lang="en-US" sz="21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audience data to advertisers, agencies, publishers, and tech vendors.</a:t>
            </a:r>
            <a:endParaRPr lang="en-US" sz="2100" dirty="0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  <a:p>
            <a:pPr marL="226695" lvl="1">
              <a:lnSpc>
                <a:spcPts val="2940"/>
              </a:lnSpc>
            </a:pPr>
            <a:endParaRPr lang="en-US" sz="2100" dirty="0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  <a:p>
            <a:pPr marL="453390" lvl="1" indent="-226695" algn="l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In collaboration with data partners and governmental statistical offices, GDR offers </a:t>
            </a:r>
            <a:r>
              <a:rPr lang="en-US" sz="2100" b="1" i="1">
                <a:solidFill>
                  <a:srgbClr val="000000"/>
                </a:solidFill>
                <a:latin typeface="Montserrat"/>
                <a:ea typeface="Montserrat Bold Italics"/>
                <a:cs typeface="Montserrat Bold Italics"/>
                <a:sym typeface="Montserrat Bold Italics"/>
              </a:rPr>
              <a:t>insights</a:t>
            </a:r>
            <a:r>
              <a:rPr lang="en-US" sz="21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on lifestyle, life phases, income, family type, dwelling, savings and more.</a:t>
            </a:r>
            <a:endParaRPr lang="en-US" sz="2100" dirty="0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  <a:p>
            <a:pPr marL="226695" lvl="1">
              <a:lnSpc>
                <a:spcPts val="2940"/>
              </a:lnSpc>
            </a:pPr>
            <a:endParaRPr lang="en-US" sz="2100" dirty="0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  <a:p>
            <a:pPr marL="453390" lvl="1" indent="-226695" algn="l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35 markets. Covering </a:t>
            </a:r>
            <a:r>
              <a:rPr lang="en-US" sz="2100" b="1" i="1">
                <a:solidFill>
                  <a:srgbClr val="000000"/>
                </a:solidFill>
                <a:latin typeface="Montserrat"/>
                <a:ea typeface="Montserrat Bold Italics"/>
                <a:cs typeface="Montserrat Bold Italics"/>
                <a:sym typeface="Montserrat Bold Italics"/>
              </a:rPr>
              <a:t>almost 2,5 billion</a:t>
            </a:r>
            <a:r>
              <a:rPr lang="en-US" sz="2100" i="1" dirty="0">
                <a:solidFill>
                  <a:srgbClr val="000000"/>
                </a:solidFill>
                <a:latin typeface="Montserrat"/>
                <a:ea typeface="Montserrat Italics"/>
                <a:cs typeface="Montserrat Italics"/>
                <a:sym typeface="Montserrat Italics"/>
              </a:rPr>
              <a:t> </a:t>
            </a:r>
            <a:r>
              <a:rPr lang="en-US" sz="21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people across EMEA, Asia, Australia, and the Americas. </a:t>
            </a:r>
            <a:endParaRPr lang="en-US" sz="2100" dirty="0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  <a:p>
            <a:pPr algn="l">
              <a:lnSpc>
                <a:spcPts val="2940"/>
              </a:lnSpc>
            </a:pPr>
            <a:endParaRPr lang="en-US" sz="2100" dirty="0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  <a:p>
            <a:pPr algn="l">
              <a:lnSpc>
                <a:spcPts val="2940"/>
              </a:lnSpc>
            </a:pPr>
            <a:r>
              <a:rPr lang="en-US" sz="2100" b="1">
                <a:solidFill>
                  <a:srgbClr val="000000"/>
                </a:solidFill>
                <a:latin typeface="Montserrat"/>
                <a:ea typeface="Montserrat Bold"/>
                <a:cs typeface="Montserrat Bold"/>
                <a:sym typeface="Montserrat Bold"/>
              </a:rPr>
              <a:t>GEO-TARGETING</a:t>
            </a:r>
            <a:endParaRPr lang="en-US" sz="2100" b="1">
              <a:solidFill>
                <a:srgbClr val="000000"/>
              </a:solidFill>
              <a:latin typeface="Montserrat"/>
              <a:ea typeface="Montserrat Bold"/>
              <a:cs typeface="Montserrat Bold"/>
            </a:endParaRPr>
          </a:p>
          <a:p>
            <a:pPr marL="453390" lvl="1" indent="-226695" algn="l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The output is geographical targeting, which ensures that </a:t>
            </a:r>
            <a:r>
              <a:rPr lang="en-US" sz="2100" b="1" i="1">
                <a:solidFill>
                  <a:srgbClr val="000000"/>
                </a:solidFill>
                <a:latin typeface="Montserrat"/>
                <a:ea typeface="Montserrat Bold Italics"/>
                <a:cs typeface="Montserrat Bold Italics"/>
                <a:sym typeface="Montserrat Bold Italics"/>
              </a:rPr>
              <a:t>no private data</a:t>
            </a:r>
            <a:r>
              <a:rPr lang="en-US" sz="21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is used as input or output. </a:t>
            </a:r>
            <a:endParaRPr lang="en-US" sz="2100" dirty="0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  <a:p>
            <a:pPr marL="453390" lvl="1" indent="-226695" algn="l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We do not see or store cookies or user IDs when applied to campaigns.</a:t>
            </a:r>
            <a:endParaRPr lang="en-US" sz="2100" dirty="0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638349" y="7500898"/>
            <a:ext cx="6215545" cy="1953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9"/>
              </a:lnSpc>
            </a:pPr>
            <a:r>
              <a:rPr lang="en-US" sz="1550" i="1">
                <a:solidFill>
                  <a:srgbClr val="FFFFFF"/>
                </a:solidFill>
                <a:latin typeface="Montserrat"/>
                <a:ea typeface="Montserrat Italics"/>
                <a:cs typeface="Montserrat Italics"/>
                <a:sym typeface="Montserrat Italics"/>
              </a:rPr>
              <a:t>"We’re very pleased to collaborate with GDR which is widely recognized for its footprint on enriched audience data - and to be able to provide marketers with a 100% independent alternative to the existing targeting offerings." </a:t>
            </a:r>
            <a:endParaRPr lang="en-US" sz="1550" i="1">
              <a:solidFill>
                <a:srgbClr val="FFFFFF"/>
              </a:solidFill>
              <a:latin typeface="Montserrat"/>
              <a:ea typeface="Montserrat Italics"/>
              <a:cs typeface="Montserrat Italics"/>
            </a:endParaRPr>
          </a:p>
          <a:p>
            <a:pPr algn="l">
              <a:lnSpc>
                <a:spcPts val="2239"/>
              </a:lnSpc>
            </a:pPr>
            <a:endParaRPr lang="en-US" sz="1550" i="1" dirty="0">
              <a:solidFill>
                <a:srgbClr val="FFFFFF"/>
              </a:solidFill>
              <a:latin typeface="Montserrat"/>
              <a:ea typeface="Montserrat Italics"/>
              <a:cs typeface="Montserrat Italics"/>
            </a:endParaRPr>
          </a:p>
          <a:p>
            <a:pPr algn="l">
              <a:lnSpc>
                <a:spcPts val="2239"/>
              </a:lnSpc>
            </a:pPr>
            <a:r>
              <a:rPr lang="en-US" sz="15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- Pierce Cook-Anderson, Managing Director Northern Europe, </a:t>
            </a:r>
            <a:r>
              <a:rPr lang="en-US" sz="1550" b="1">
                <a:solidFill>
                  <a:srgbClr val="FFFFFF"/>
                </a:solidFill>
                <a:latin typeface="Montserrat"/>
                <a:ea typeface="Montserrat Bold"/>
                <a:cs typeface="Montserrat Bold"/>
                <a:sym typeface="Montserrat Bold"/>
              </a:rPr>
              <a:t>Equativ</a:t>
            </a:r>
            <a:endParaRPr lang="en-US" sz="1550" b="1">
              <a:solidFill>
                <a:srgbClr val="FFFFFF"/>
              </a:solidFill>
              <a:latin typeface="Montserrat"/>
              <a:ea typeface="Montserrat Bold"/>
              <a:cs typeface="Montserrat Bo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2948756"/>
            <a:ext cx="9144000" cy="2446081"/>
            <a:chOff x="0" y="0"/>
            <a:chExt cx="2711198" cy="72526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11198" cy="725264"/>
            </a:xfrm>
            <a:custGeom>
              <a:avLst/>
              <a:gdLst/>
              <a:ahLst/>
              <a:cxnLst/>
              <a:rect l="l" t="t" r="r" b="b"/>
              <a:pathLst>
                <a:path w="2711198" h="725264">
                  <a:moveTo>
                    <a:pt x="0" y="0"/>
                  </a:moveTo>
                  <a:lnTo>
                    <a:pt x="2711198" y="0"/>
                  </a:lnTo>
                  <a:lnTo>
                    <a:pt x="2711198" y="725264"/>
                  </a:lnTo>
                  <a:lnTo>
                    <a:pt x="0" y="725264"/>
                  </a:lnTo>
                  <a:close/>
                </a:path>
              </a:pathLst>
            </a:custGeom>
            <a:solidFill>
              <a:srgbClr val="91AB67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5394837"/>
            <a:ext cx="9144000" cy="2446081"/>
            <a:chOff x="0" y="0"/>
            <a:chExt cx="9686515" cy="259120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9686516" cy="2591208"/>
            </a:xfrm>
            <a:custGeom>
              <a:avLst/>
              <a:gdLst/>
              <a:ahLst/>
              <a:cxnLst/>
              <a:rect l="l" t="t" r="r" b="b"/>
              <a:pathLst>
                <a:path w="9686516" h="2591208">
                  <a:moveTo>
                    <a:pt x="0" y="0"/>
                  </a:moveTo>
                  <a:lnTo>
                    <a:pt x="0" y="2591208"/>
                  </a:lnTo>
                  <a:lnTo>
                    <a:pt x="9686516" y="2591208"/>
                  </a:lnTo>
                  <a:lnTo>
                    <a:pt x="9686516" y="0"/>
                  </a:lnTo>
                  <a:lnTo>
                    <a:pt x="0" y="0"/>
                  </a:lnTo>
                  <a:close/>
                  <a:moveTo>
                    <a:pt x="9625555" y="2530248"/>
                  </a:moveTo>
                  <a:lnTo>
                    <a:pt x="59690" y="2530248"/>
                  </a:lnTo>
                  <a:lnTo>
                    <a:pt x="59690" y="59690"/>
                  </a:lnTo>
                  <a:lnTo>
                    <a:pt x="9625555" y="59690"/>
                  </a:lnTo>
                  <a:lnTo>
                    <a:pt x="9625555" y="2530248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9144000" y="2948756"/>
            <a:ext cx="9144000" cy="2446081"/>
            <a:chOff x="0" y="0"/>
            <a:chExt cx="9686515" cy="259120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686516" cy="2591208"/>
            </a:xfrm>
            <a:custGeom>
              <a:avLst/>
              <a:gdLst/>
              <a:ahLst/>
              <a:cxnLst/>
              <a:rect l="l" t="t" r="r" b="b"/>
              <a:pathLst>
                <a:path w="9686516" h="2591208">
                  <a:moveTo>
                    <a:pt x="0" y="0"/>
                  </a:moveTo>
                  <a:lnTo>
                    <a:pt x="0" y="2591208"/>
                  </a:lnTo>
                  <a:lnTo>
                    <a:pt x="9686516" y="2591208"/>
                  </a:lnTo>
                  <a:lnTo>
                    <a:pt x="9686516" y="0"/>
                  </a:lnTo>
                  <a:lnTo>
                    <a:pt x="0" y="0"/>
                  </a:lnTo>
                  <a:close/>
                  <a:moveTo>
                    <a:pt x="9625555" y="2530248"/>
                  </a:moveTo>
                  <a:lnTo>
                    <a:pt x="59690" y="2530248"/>
                  </a:lnTo>
                  <a:lnTo>
                    <a:pt x="59690" y="59690"/>
                  </a:lnTo>
                  <a:lnTo>
                    <a:pt x="9625555" y="59690"/>
                  </a:lnTo>
                  <a:lnTo>
                    <a:pt x="9625555" y="2530248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9144000" y="5394837"/>
            <a:ext cx="9144000" cy="2446081"/>
            <a:chOff x="0" y="0"/>
            <a:chExt cx="2711198" cy="725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711198" cy="725264"/>
            </a:xfrm>
            <a:custGeom>
              <a:avLst/>
              <a:gdLst/>
              <a:ahLst/>
              <a:cxnLst/>
              <a:rect l="l" t="t" r="r" b="b"/>
              <a:pathLst>
                <a:path w="2711198" h="725264">
                  <a:moveTo>
                    <a:pt x="0" y="0"/>
                  </a:moveTo>
                  <a:lnTo>
                    <a:pt x="2711198" y="0"/>
                  </a:lnTo>
                  <a:lnTo>
                    <a:pt x="2711198" y="725264"/>
                  </a:lnTo>
                  <a:lnTo>
                    <a:pt x="0" y="725264"/>
                  </a:lnTo>
                  <a:close/>
                </a:path>
              </a:pathLst>
            </a:custGeom>
            <a:solidFill>
              <a:srgbClr val="91AB67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9144000" y="7850444"/>
            <a:ext cx="9144000" cy="2446081"/>
            <a:chOff x="0" y="0"/>
            <a:chExt cx="9686515" cy="259120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9686516" cy="2591208"/>
            </a:xfrm>
            <a:custGeom>
              <a:avLst/>
              <a:gdLst/>
              <a:ahLst/>
              <a:cxnLst/>
              <a:rect l="l" t="t" r="r" b="b"/>
              <a:pathLst>
                <a:path w="9686516" h="2591208">
                  <a:moveTo>
                    <a:pt x="0" y="0"/>
                  </a:moveTo>
                  <a:lnTo>
                    <a:pt x="0" y="2591208"/>
                  </a:lnTo>
                  <a:lnTo>
                    <a:pt x="9686516" y="2591208"/>
                  </a:lnTo>
                  <a:lnTo>
                    <a:pt x="9686516" y="0"/>
                  </a:lnTo>
                  <a:lnTo>
                    <a:pt x="0" y="0"/>
                  </a:lnTo>
                  <a:close/>
                  <a:moveTo>
                    <a:pt x="9625555" y="2530248"/>
                  </a:moveTo>
                  <a:lnTo>
                    <a:pt x="59690" y="2530248"/>
                  </a:lnTo>
                  <a:lnTo>
                    <a:pt x="59690" y="59690"/>
                  </a:lnTo>
                  <a:lnTo>
                    <a:pt x="9625555" y="59690"/>
                  </a:lnTo>
                  <a:lnTo>
                    <a:pt x="9625555" y="2530248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0" y="7850444"/>
            <a:ext cx="9144000" cy="2446081"/>
            <a:chOff x="0" y="0"/>
            <a:chExt cx="2711198" cy="72526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711198" cy="725264"/>
            </a:xfrm>
            <a:custGeom>
              <a:avLst/>
              <a:gdLst/>
              <a:ahLst/>
              <a:cxnLst/>
              <a:rect l="l" t="t" r="r" b="b"/>
              <a:pathLst>
                <a:path w="2711198" h="725264">
                  <a:moveTo>
                    <a:pt x="0" y="0"/>
                  </a:moveTo>
                  <a:lnTo>
                    <a:pt x="2711198" y="0"/>
                  </a:lnTo>
                  <a:lnTo>
                    <a:pt x="2711198" y="725264"/>
                  </a:lnTo>
                  <a:lnTo>
                    <a:pt x="0" y="725264"/>
                  </a:lnTo>
                  <a:close/>
                </a:path>
              </a:pathLst>
            </a:custGeom>
            <a:solidFill>
              <a:srgbClr val="91AB67"/>
            </a:solidFill>
          </p:spPr>
        </p:sp>
      </p:grpSp>
      <p:sp>
        <p:nvSpPr>
          <p:cNvPr id="14" name="Freeform 14"/>
          <p:cNvSpPr/>
          <p:nvPr/>
        </p:nvSpPr>
        <p:spPr>
          <a:xfrm>
            <a:off x="518915" y="5708029"/>
            <a:ext cx="2728695" cy="1819699"/>
          </a:xfrm>
          <a:custGeom>
            <a:avLst/>
            <a:gdLst/>
            <a:ahLst/>
            <a:cxnLst/>
            <a:rect l="l" t="t" r="r" b="b"/>
            <a:pathLst>
              <a:path w="2728695" h="1819699">
                <a:moveTo>
                  <a:pt x="0" y="0"/>
                </a:moveTo>
                <a:lnTo>
                  <a:pt x="2728696" y="0"/>
                </a:lnTo>
                <a:lnTo>
                  <a:pt x="2728696" y="1819698"/>
                </a:lnTo>
                <a:lnTo>
                  <a:pt x="0" y="18196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9" r="-109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4963031" y="8154110"/>
            <a:ext cx="2728695" cy="1819699"/>
          </a:xfrm>
          <a:custGeom>
            <a:avLst/>
            <a:gdLst/>
            <a:ahLst/>
            <a:cxnLst/>
            <a:rect l="l" t="t" r="r" b="b"/>
            <a:pathLst>
              <a:path w="2728695" h="1819699">
                <a:moveTo>
                  <a:pt x="0" y="0"/>
                </a:moveTo>
                <a:lnTo>
                  <a:pt x="2728695" y="0"/>
                </a:lnTo>
                <a:lnTo>
                  <a:pt x="2728695" y="1819699"/>
                </a:lnTo>
                <a:lnTo>
                  <a:pt x="0" y="18196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4963031" y="5708029"/>
            <a:ext cx="2728695" cy="1819699"/>
          </a:xfrm>
          <a:custGeom>
            <a:avLst/>
            <a:gdLst/>
            <a:ahLst/>
            <a:cxnLst/>
            <a:rect l="l" t="t" r="r" b="b"/>
            <a:pathLst>
              <a:path w="2728695" h="1819699">
                <a:moveTo>
                  <a:pt x="0" y="0"/>
                </a:moveTo>
                <a:lnTo>
                  <a:pt x="2728695" y="0"/>
                </a:lnTo>
                <a:lnTo>
                  <a:pt x="2728695" y="1819698"/>
                </a:lnTo>
                <a:lnTo>
                  <a:pt x="0" y="18196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4902" r="-14902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4963031" y="3261947"/>
            <a:ext cx="2728695" cy="1819699"/>
          </a:xfrm>
          <a:custGeom>
            <a:avLst/>
            <a:gdLst/>
            <a:ahLst/>
            <a:cxnLst/>
            <a:rect l="l" t="t" r="r" b="b"/>
            <a:pathLst>
              <a:path w="2728695" h="1819699">
                <a:moveTo>
                  <a:pt x="0" y="0"/>
                </a:moveTo>
                <a:lnTo>
                  <a:pt x="2728695" y="0"/>
                </a:lnTo>
                <a:lnTo>
                  <a:pt x="2728695" y="1819699"/>
                </a:lnTo>
                <a:lnTo>
                  <a:pt x="0" y="18196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5" r="-15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518915" y="3323801"/>
            <a:ext cx="2728695" cy="1819699"/>
          </a:xfrm>
          <a:custGeom>
            <a:avLst/>
            <a:gdLst/>
            <a:ahLst/>
            <a:cxnLst/>
            <a:rect l="l" t="t" r="r" b="b"/>
            <a:pathLst>
              <a:path w="2728695" h="1819699">
                <a:moveTo>
                  <a:pt x="0" y="0"/>
                </a:moveTo>
                <a:lnTo>
                  <a:pt x="2728696" y="0"/>
                </a:lnTo>
                <a:lnTo>
                  <a:pt x="2728696" y="1819699"/>
                </a:lnTo>
                <a:lnTo>
                  <a:pt x="0" y="18196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5" b="-15"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518915" y="8154110"/>
            <a:ext cx="2728695" cy="1819699"/>
          </a:xfrm>
          <a:custGeom>
            <a:avLst/>
            <a:gdLst/>
            <a:ahLst/>
            <a:cxnLst/>
            <a:rect l="l" t="t" r="r" b="b"/>
            <a:pathLst>
              <a:path w="2728695" h="1819699">
                <a:moveTo>
                  <a:pt x="0" y="0"/>
                </a:moveTo>
                <a:lnTo>
                  <a:pt x="2728696" y="0"/>
                </a:lnTo>
                <a:lnTo>
                  <a:pt x="2728696" y="1819699"/>
                </a:lnTo>
                <a:lnTo>
                  <a:pt x="0" y="181969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1028700" y="264583"/>
            <a:ext cx="14444115" cy="12268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080"/>
              </a:lnSpc>
            </a:pPr>
            <a:r>
              <a:rPr lang="en-US" sz="7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Our Unique Approach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068139" y="4040748"/>
            <a:ext cx="4524527" cy="7278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Geographical clusters of relevant consumer preferences-patterns.</a:t>
            </a:r>
            <a:endParaRPr lang="en-US" sz="2000">
              <a:solidFill>
                <a:srgbClr val="FFFFFF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4098917" y="3276176"/>
            <a:ext cx="4493748" cy="451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Neighbourhoods Matter</a:t>
            </a:r>
            <a:endParaRPr lang="en-US" sz="2400" b="1">
              <a:solidFill>
                <a:srgbClr val="FFFFFF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4068139" y="6507690"/>
            <a:ext cx="4674702" cy="7278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Audiences are built without third-party cookie tracking. Geo is key.</a:t>
            </a:r>
            <a:endParaRPr lang="en-US" sz="2000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4098917" y="5680587"/>
            <a:ext cx="4493748" cy="451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4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No Tracking Individuals</a:t>
            </a:r>
            <a:endParaRPr lang="en-US" sz="2400" b="1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9963150" y="4040748"/>
            <a:ext cx="4349322" cy="7278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Official statistics data enriched with lifestyle segmentation.</a:t>
            </a:r>
            <a:endParaRPr lang="en-US" sz="2000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9963150" y="3276176"/>
            <a:ext cx="4171694" cy="451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4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Consumer Insights</a:t>
            </a:r>
            <a:endParaRPr lang="en-US" sz="2400" b="1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9963150" y="6409636"/>
            <a:ext cx="4499498" cy="7278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Audiences work in all DSPs, SSPs, and SoMe platforms.</a:t>
            </a:r>
            <a:endParaRPr lang="en-US" sz="2000">
              <a:solidFill>
                <a:srgbClr val="FFFFFF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9993928" y="5705103"/>
            <a:ext cx="4171694" cy="451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True Omnichannel</a:t>
            </a:r>
            <a:endParaRPr lang="en-US" sz="2400" b="1">
              <a:solidFill>
                <a:srgbClr val="FFFFFF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4068139" y="8932911"/>
            <a:ext cx="4674702" cy="7278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The targeting tool IDfree allows activation of the same audience.</a:t>
            </a:r>
            <a:endParaRPr lang="en-US" sz="2000">
              <a:solidFill>
                <a:srgbClr val="FFFFFF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4098917" y="8155244"/>
            <a:ext cx="4318544" cy="451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Instant Activation</a:t>
            </a:r>
            <a:endParaRPr lang="en-US" sz="2400" b="1">
              <a:solidFill>
                <a:srgbClr val="FFFFFF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9963150" y="8932911"/>
            <a:ext cx="4674702" cy="7278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Access to 120 pre-built audiences reaching across 35 countries.</a:t>
            </a:r>
            <a:endParaRPr lang="en-US" sz="2000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9963150" y="8155244"/>
            <a:ext cx="4969102" cy="451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4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Unified Global Taxonomy</a:t>
            </a:r>
            <a:endParaRPr lang="en-US" sz="2400" b="1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33" name="Freeform 33"/>
          <p:cNvSpPr/>
          <p:nvPr/>
        </p:nvSpPr>
        <p:spPr>
          <a:xfrm>
            <a:off x="16514078" y="556318"/>
            <a:ext cx="1005067" cy="944763"/>
          </a:xfrm>
          <a:custGeom>
            <a:avLst/>
            <a:gdLst/>
            <a:ahLst/>
            <a:cxnLst/>
            <a:rect l="l" t="t" r="r" b="b"/>
            <a:pathLst>
              <a:path w="1005067" h="944763">
                <a:moveTo>
                  <a:pt x="0" y="0"/>
                </a:moveTo>
                <a:lnTo>
                  <a:pt x="1005067" y="0"/>
                </a:lnTo>
                <a:lnTo>
                  <a:pt x="1005067" y="944764"/>
                </a:lnTo>
                <a:lnTo>
                  <a:pt x="0" y="94476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2280" b="-2280"/>
            </a:stretch>
          </a:blipFill>
        </p:spPr>
      </p:sp>
      <p:grpSp>
        <p:nvGrpSpPr>
          <p:cNvPr id="34" name="Group 34"/>
          <p:cNvGrpSpPr/>
          <p:nvPr/>
        </p:nvGrpSpPr>
        <p:grpSpPr>
          <a:xfrm>
            <a:off x="-371980" y="-820139"/>
            <a:ext cx="743961" cy="3086100"/>
            <a:chOff x="0" y="0"/>
            <a:chExt cx="195940" cy="8128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195940" cy="812800"/>
            </a:xfrm>
            <a:custGeom>
              <a:avLst/>
              <a:gdLst/>
              <a:ahLst/>
              <a:cxnLst/>
              <a:rect l="l" t="t" r="r" b="b"/>
              <a:pathLst>
                <a:path w="195940" h="812800">
                  <a:moveTo>
                    <a:pt x="0" y="0"/>
                  </a:moveTo>
                  <a:lnTo>
                    <a:pt x="195940" y="0"/>
                  </a:lnTo>
                  <a:lnTo>
                    <a:pt x="19594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91AB67"/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0" y="-38100"/>
              <a:ext cx="19594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37" name="TextBox 37"/>
          <p:cNvSpPr txBox="1"/>
          <p:nvPr/>
        </p:nvSpPr>
        <p:spPr>
          <a:xfrm>
            <a:off x="1085850" y="1677430"/>
            <a:ext cx="8965228" cy="5379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EMPOWERING MODERN MARKETERS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1AB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189027"/>
            <a:chOff x="0" y="0"/>
            <a:chExt cx="4274726" cy="21567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56781"/>
            </a:xfrm>
            <a:custGeom>
              <a:avLst/>
              <a:gdLst/>
              <a:ahLst/>
              <a:cxnLst/>
              <a:rect l="l" t="t" r="r" b="b"/>
              <a:pathLst>
                <a:path w="4274726" h="2156781">
                  <a:moveTo>
                    <a:pt x="0" y="0"/>
                  </a:moveTo>
                  <a:lnTo>
                    <a:pt x="4274726" y="0"/>
                  </a:lnTo>
                  <a:lnTo>
                    <a:pt x="4274726" y="2156781"/>
                  </a:lnTo>
                  <a:lnTo>
                    <a:pt x="0" y="215678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74726" cy="21948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744677" y="1946262"/>
            <a:ext cx="6394501" cy="6394475"/>
            <a:chOff x="0" y="0"/>
            <a:chExt cx="6350000" cy="634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t="-43562" b="-6437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8801573" y="2260763"/>
            <a:ext cx="8115300" cy="2045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72"/>
              </a:lnSpc>
            </a:pPr>
            <a:r>
              <a:rPr lang="en-US" sz="69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What Countries Do We Cover?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801573" y="4806667"/>
            <a:ext cx="7258059" cy="967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MARKET-LEADING CONSUMER DATA FOR EMEA, APAC, AND THE AMERICAS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801573" y="6599591"/>
            <a:ext cx="7516263" cy="1099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We offer consumer classification data and interest </a:t>
            </a:r>
          </a:p>
          <a:p>
            <a:pPr algn="l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data for 35 markets, covering </a:t>
            </a:r>
            <a:r>
              <a:rPr lang="en-US" sz="2100" b="1" i="1">
                <a:solidFill>
                  <a:srgbClr val="000000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almost 2,5 billion</a:t>
            </a:r>
            <a:r>
              <a:rPr lang="en-US" sz="21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21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people across EMEA, Asia, Australia, and the Americas.</a:t>
            </a:r>
          </a:p>
        </p:txBody>
      </p:sp>
      <p:sp>
        <p:nvSpPr>
          <p:cNvPr id="10" name="Freeform 10"/>
          <p:cNvSpPr/>
          <p:nvPr/>
        </p:nvSpPr>
        <p:spPr>
          <a:xfrm>
            <a:off x="16514078" y="556318"/>
            <a:ext cx="1005067" cy="944763"/>
          </a:xfrm>
          <a:custGeom>
            <a:avLst/>
            <a:gdLst/>
            <a:ahLst/>
            <a:cxnLst/>
            <a:rect l="l" t="t" r="r" b="b"/>
            <a:pathLst>
              <a:path w="1005067" h="944763">
                <a:moveTo>
                  <a:pt x="0" y="0"/>
                </a:moveTo>
                <a:lnTo>
                  <a:pt x="1005067" y="0"/>
                </a:lnTo>
                <a:lnTo>
                  <a:pt x="1005067" y="944764"/>
                </a:lnTo>
                <a:lnTo>
                  <a:pt x="0" y="9447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280" b="-2280"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hlinkClick r:id="rId2" tooltip="https://datawrapper.dwcdn.net/U6ILo/1/"/>
          </p:cNvPr>
          <p:cNvSpPr/>
          <p:nvPr/>
        </p:nvSpPr>
        <p:spPr>
          <a:xfrm>
            <a:off x="514350" y="289322"/>
            <a:ext cx="17259300" cy="9708356"/>
          </a:xfrm>
          <a:custGeom>
            <a:avLst/>
            <a:gdLst/>
            <a:ahLst/>
            <a:cxnLst/>
            <a:rect l="l" t="t" r="r" b="b"/>
            <a:pathLst>
              <a:path w="17259300" h="9708356">
                <a:moveTo>
                  <a:pt x="0" y="0"/>
                </a:moveTo>
                <a:lnTo>
                  <a:pt x="17259300" y="0"/>
                </a:lnTo>
                <a:lnTo>
                  <a:pt x="17259300" y="9708356"/>
                </a:lnTo>
                <a:lnTo>
                  <a:pt x="0" y="97083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870" b="-887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620476" y="557145"/>
            <a:ext cx="962358" cy="943111"/>
          </a:xfrm>
          <a:custGeom>
            <a:avLst/>
            <a:gdLst/>
            <a:ahLst/>
            <a:cxnLst/>
            <a:rect l="l" t="t" r="r" b="b"/>
            <a:pathLst>
              <a:path w="962358" h="943111">
                <a:moveTo>
                  <a:pt x="0" y="0"/>
                </a:moveTo>
                <a:lnTo>
                  <a:pt x="962358" y="0"/>
                </a:lnTo>
                <a:lnTo>
                  <a:pt x="962358" y="943110"/>
                </a:lnTo>
                <a:lnTo>
                  <a:pt x="0" y="9431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330332" y="7715250"/>
            <a:ext cx="660664" cy="3086100"/>
            <a:chOff x="0" y="0"/>
            <a:chExt cx="174002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74002" cy="812800"/>
            </a:xfrm>
            <a:custGeom>
              <a:avLst/>
              <a:gdLst/>
              <a:ahLst/>
              <a:cxnLst/>
              <a:rect l="l" t="t" r="r" b="b"/>
              <a:pathLst>
                <a:path w="174002" h="812800">
                  <a:moveTo>
                    <a:pt x="0" y="0"/>
                  </a:moveTo>
                  <a:lnTo>
                    <a:pt x="174002" y="0"/>
                  </a:lnTo>
                  <a:lnTo>
                    <a:pt x="17400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91AB67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174002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514350" y="1748138"/>
            <a:ext cx="6028703" cy="481021"/>
            <a:chOff x="0" y="0"/>
            <a:chExt cx="1587807" cy="12668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587807" cy="126689"/>
            </a:xfrm>
            <a:custGeom>
              <a:avLst/>
              <a:gdLst/>
              <a:ahLst/>
              <a:cxnLst/>
              <a:rect l="l" t="t" r="r" b="b"/>
              <a:pathLst>
                <a:path w="1587807" h="126689">
                  <a:moveTo>
                    <a:pt x="1384607" y="0"/>
                  </a:moveTo>
                  <a:lnTo>
                    <a:pt x="0" y="0"/>
                  </a:lnTo>
                  <a:lnTo>
                    <a:pt x="0" y="126689"/>
                  </a:lnTo>
                  <a:lnTo>
                    <a:pt x="1384607" y="126689"/>
                  </a:lnTo>
                  <a:lnTo>
                    <a:pt x="1587807" y="63344"/>
                  </a:lnTo>
                  <a:lnTo>
                    <a:pt x="1384607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473507" cy="1647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514350" y="289322"/>
            <a:ext cx="17259300" cy="9708356"/>
          </a:xfrm>
          <a:custGeom>
            <a:avLst/>
            <a:gdLst/>
            <a:ahLst/>
            <a:cxnLst/>
            <a:rect l="l" t="t" r="r" b="b"/>
            <a:pathLst>
              <a:path w="17259300" h="9708356">
                <a:moveTo>
                  <a:pt x="0" y="0"/>
                </a:moveTo>
                <a:lnTo>
                  <a:pt x="17259300" y="0"/>
                </a:lnTo>
                <a:lnTo>
                  <a:pt x="17259300" y="9708356"/>
                </a:lnTo>
                <a:lnTo>
                  <a:pt x="0" y="97083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556" b="-2556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816618" y="8442837"/>
            <a:ext cx="2954558" cy="7278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 dirty="0">
                <a:solidFill>
                  <a:schemeClr val="tx1">
                    <a:lumMod val="49000"/>
                    <a:lumOff val="51000"/>
                  </a:schemeClr>
                </a:solidFill>
                <a:latin typeface="Montserrat"/>
                <a:ea typeface="Montserrat"/>
                <a:cs typeface="Montserrat"/>
                <a:sym typeface="Montserra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Click to see the map in a webpage.</a:t>
            </a:r>
            <a:endParaRPr lang="en-US" sz="2100" dirty="0">
              <a:solidFill>
                <a:schemeClr val="tx1">
                  <a:lumMod val="49000"/>
                  <a:lumOff val="51000"/>
                </a:schemeClr>
              </a:solidFill>
              <a:latin typeface="Montserrat"/>
              <a:ea typeface="Montserrat"/>
              <a:cs typeface="Montserrat"/>
              <a:hlinkClick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816618" y="4928267"/>
            <a:ext cx="3161125" cy="3067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Dark green: Available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16618" y="5597083"/>
            <a:ext cx="3161125" cy="3067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Orange: In the pipeline.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16618" y="6267706"/>
            <a:ext cx="4111331" cy="3067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Light green: On demand.</a:t>
            </a:r>
          </a:p>
        </p:txBody>
      </p:sp>
      <p:sp>
        <p:nvSpPr>
          <p:cNvPr id="15" name="Freeform 15"/>
          <p:cNvSpPr/>
          <p:nvPr/>
        </p:nvSpPr>
        <p:spPr>
          <a:xfrm>
            <a:off x="16254233" y="8698292"/>
            <a:ext cx="1005067" cy="944763"/>
          </a:xfrm>
          <a:custGeom>
            <a:avLst/>
            <a:gdLst/>
            <a:ahLst/>
            <a:cxnLst/>
            <a:rect l="l" t="t" r="r" b="b"/>
            <a:pathLst>
              <a:path w="1005067" h="944763">
                <a:moveTo>
                  <a:pt x="0" y="0"/>
                </a:moveTo>
                <a:lnTo>
                  <a:pt x="1005067" y="0"/>
                </a:lnTo>
                <a:lnTo>
                  <a:pt x="1005067" y="944763"/>
                </a:lnTo>
                <a:lnTo>
                  <a:pt x="0" y="9447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280" b="-2280"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1AB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35755" y="556318"/>
            <a:ext cx="17029184" cy="9180627"/>
            <a:chOff x="0" y="0"/>
            <a:chExt cx="4485053" cy="241794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5053" cy="2417943"/>
            </a:xfrm>
            <a:custGeom>
              <a:avLst/>
              <a:gdLst/>
              <a:ahLst/>
              <a:cxnLst/>
              <a:rect l="l" t="t" r="r" b="b"/>
              <a:pathLst>
                <a:path w="4485053" h="2417943">
                  <a:moveTo>
                    <a:pt x="0" y="0"/>
                  </a:moveTo>
                  <a:lnTo>
                    <a:pt x="4485053" y="0"/>
                  </a:lnTo>
                  <a:lnTo>
                    <a:pt x="4485053" y="2417943"/>
                  </a:lnTo>
                  <a:lnTo>
                    <a:pt x="0" y="241794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85053" cy="24560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8801573" y="1260522"/>
            <a:ext cx="8115300" cy="10264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72"/>
              </a:lnSpc>
            </a:pPr>
            <a:r>
              <a:rPr lang="en-US" sz="69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Countries List</a:t>
            </a:r>
          </a:p>
        </p:txBody>
      </p:sp>
      <p:sp>
        <p:nvSpPr>
          <p:cNvPr id="6" name="Freeform 6"/>
          <p:cNvSpPr/>
          <p:nvPr/>
        </p:nvSpPr>
        <p:spPr>
          <a:xfrm>
            <a:off x="16254233" y="1028700"/>
            <a:ext cx="1005067" cy="944763"/>
          </a:xfrm>
          <a:custGeom>
            <a:avLst/>
            <a:gdLst/>
            <a:ahLst/>
            <a:cxnLst/>
            <a:rect l="l" t="t" r="r" b="b"/>
            <a:pathLst>
              <a:path w="1005067" h="944763">
                <a:moveTo>
                  <a:pt x="0" y="0"/>
                </a:moveTo>
                <a:lnTo>
                  <a:pt x="1005067" y="0"/>
                </a:lnTo>
                <a:lnTo>
                  <a:pt x="1005067" y="944763"/>
                </a:lnTo>
                <a:lnTo>
                  <a:pt x="0" y="94476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80" b="-2280"/>
            </a:stretch>
          </a:blipFill>
        </p:spPr>
      </p:sp>
      <p:sp>
        <p:nvSpPr>
          <p:cNvPr id="7" name="Freeform 7">
            <a:hlinkClick r:id="rId3" tooltip="https://12928421-72b4-44e3-af05-e48367825d3a.usrfiles.com/ugd/129284_27a3a695688e4842b1d892dfab85c503.pdf"/>
          </p:cNvPr>
          <p:cNvSpPr/>
          <p:nvPr/>
        </p:nvSpPr>
        <p:spPr>
          <a:xfrm>
            <a:off x="1010185" y="2630737"/>
            <a:ext cx="7597503" cy="5031789"/>
          </a:xfrm>
          <a:custGeom>
            <a:avLst/>
            <a:gdLst/>
            <a:ahLst/>
            <a:cxnLst/>
            <a:rect l="l" t="t" r="r" b="b"/>
            <a:pathLst>
              <a:path w="7597503" h="5031789">
                <a:moveTo>
                  <a:pt x="0" y="0"/>
                </a:moveTo>
                <a:lnTo>
                  <a:pt x="7597503" y="0"/>
                </a:lnTo>
                <a:lnTo>
                  <a:pt x="7597503" y="5031789"/>
                </a:lnTo>
                <a:lnTo>
                  <a:pt x="0" y="50317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040" r="-6040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8988688" y="2498031"/>
            <a:ext cx="3693375" cy="5899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9"/>
              </a:lnSpc>
            </a:pPr>
            <a:r>
              <a:rPr lang="en-US" sz="2000" b="1" dirty="0">
                <a:solidFill>
                  <a:srgbClr val="000000"/>
                </a:solidFill>
                <a:latin typeface="Montserrat"/>
                <a:ea typeface="Montserrat Bold"/>
                <a:cs typeface="Montserrat Bold"/>
                <a:sym typeface="Montserrat Bold"/>
              </a:rPr>
              <a:t>READY</a:t>
            </a:r>
            <a:endParaRPr lang="en-US" sz="2000" b="1" dirty="0">
              <a:solidFill>
                <a:srgbClr val="000000"/>
              </a:solidFill>
              <a:latin typeface="Montserrat"/>
              <a:ea typeface="Montserrat Bold"/>
              <a:cs typeface="Montserrat Bold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</a:rPr>
              <a:t>Australia</a:t>
            </a:r>
            <a:endParaRPr lang="en-US">
              <a:latin typeface="Montserrat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Montserrat"/>
                <a:ea typeface="+mn-lt"/>
                <a:cs typeface="+mn-lt"/>
              </a:rPr>
              <a:t>Austria</a:t>
            </a:r>
            <a:endParaRPr lang="en-US" dirty="0">
              <a:latin typeface="Montserrat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Montserrat"/>
                <a:ea typeface="+mn-lt"/>
                <a:cs typeface="+mn-lt"/>
              </a:rPr>
              <a:t>Belgium</a:t>
            </a:r>
            <a:endParaRPr lang="en-US" dirty="0">
              <a:latin typeface="Montserrat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Montserrat"/>
                <a:ea typeface="+mn-lt"/>
                <a:cs typeface="+mn-lt"/>
              </a:rPr>
              <a:t>Czech Republic</a:t>
            </a:r>
            <a:endParaRPr lang="en-US" dirty="0">
              <a:latin typeface="Montserrat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Montserrat"/>
                <a:ea typeface="+mn-lt"/>
                <a:cs typeface="+mn-lt"/>
              </a:rPr>
              <a:t>Denmark</a:t>
            </a:r>
            <a:endParaRPr lang="en-US" dirty="0">
              <a:latin typeface="Montserrat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Montserrat"/>
                <a:ea typeface="+mn-lt"/>
                <a:cs typeface="+mn-lt"/>
              </a:rPr>
              <a:t>Finland</a:t>
            </a:r>
            <a:endParaRPr lang="en-US" dirty="0">
              <a:latin typeface="Montserrat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Montserrat"/>
                <a:ea typeface="+mn-lt"/>
                <a:cs typeface="+mn-lt"/>
              </a:rPr>
              <a:t>France</a:t>
            </a:r>
            <a:endParaRPr lang="en-US" dirty="0">
              <a:latin typeface="Montserrat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Montserrat"/>
                <a:ea typeface="+mn-lt"/>
                <a:cs typeface="+mn-lt"/>
              </a:rPr>
              <a:t>Germany</a:t>
            </a:r>
            <a:endParaRPr lang="en-US" dirty="0">
              <a:latin typeface="Montserrat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Montserrat"/>
                <a:ea typeface="+mn-lt"/>
                <a:cs typeface="+mn-lt"/>
              </a:rPr>
              <a:t>India</a:t>
            </a:r>
            <a:endParaRPr lang="en-US" dirty="0">
              <a:latin typeface="Montserrat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Montserrat"/>
                <a:ea typeface="+mn-lt"/>
                <a:cs typeface="+mn-lt"/>
              </a:rPr>
              <a:t>Italy</a:t>
            </a:r>
            <a:endParaRPr lang="en-US" dirty="0">
              <a:latin typeface="Montserrat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Montserrat"/>
                <a:ea typeface="+mn-lt"/>
                <a:cs typeface="+mn-lt"/>
              </a:rPr>
              <a:t>Japan</a:t>
            </a:r>
            <a:endParaRPr lang="en-US" dirty="0">
              <a:latin typeface="Montserrat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Montserrat"/>
                <a:ea typeface="+mn-lt"/>
                <a:cs typeface="+mn-lt"/>
              </a:rPr>
              <a:t>Netherlands</a:t>
            </a:r>
            <a:endParaRPr lang="en-US" dirty="0">
              <a:latin typeface="Montserrat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Montserrat"/>
                <a:ea typeface="+mn-lt"/>
                <a:cs typeface="+mn-lt"/>
              </a:rPr>
              <a:t>Norway</a:t>
            </a:r>
            <a:endParaRPr lang="en-US" dirty="0">
              <a:latin typeface="Montserrat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Montserrat"/>
                <a:ea typeface="+mn-lt"/>
                <a:cs typeface="+mn-lt"/>
              </a:rPr>
              <a:t>Poland</a:t>
            </a:r>
            <a:endParaRPr lang="en-US" dirty="0">
              <a:latin typeface="Montserrat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Montserrat"/>
                <a:ea typeface="+mn-lt"/>
                <a:cs typeface="+mn-lt"/>
              </a:rPr>
              <a:t>Portugal</a:t>
            </a:r>
            <a:endParaRPr lang="en-US" dirty="0">
              <a:latin typeface="Montserrat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Montserrat"/>
                <a:ea typeface="+mn-lt"/>
                <a:cs typeface="+mn-lt"/>
              </a:rPr>
              <a:t>Spain</a:t>
            </a:r>
            <a:endParaRPr lang="en-US" dirty="0">
              <a:latin typeface="Montserrat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Montserrat"/>
                <a:ea typeface="+mn-lt"/>
                <a:cs typeface="+mn-lt"/>
              </a:rPr>
              <a:t>Sweden</a:t>
            </a:r>
            <a:endParaRPr lang="en-US" dirty="0">
              <a:latin typeface="Montserrat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Montserrat"/>
                <a:ea typeface="+mn-lt"/>
                <a:cs typeface="+mn-lt"/>
              </a:rPr>
              <a:t>Switzerland</a:t>
            </a:r>
            <a:endParaRPr lang="en-US" dirty="0">
              <a:latin typeface="Montserrat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Montserrat"/>
                <a:ea typeface="+mn-lt"/>
                <a:cs typeface="+mn-lt"/>
              </a:rPr>
              <a:t>United Kingdom</a:t>
            </a:r>
            <a:endParaRPr lang="en-US" dirty="0">
              <a:latin typeface="Montserrat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Montserrat"/>
                <a:ea typeface="+mn-lt"/>
                <a:cs typeface="+mn-lt"/>
              </a:rPr>
              <a:t>United States</a:t>
            </a:r>
            <a:endParaRPr lang="en-US" dirty="0">
              <a:latin typeface="Montserrat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3063391" y="2498031"/>
            <a:ext cx="3693375" cy="51221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9"/>
              </a:lnSpc>
            </a:pPr>
            <a:r>
              <a:rPr lang="en-US" sz="2000" b="1" dirty="0">
                <a:solidFill>
                  <a:srgbClr val="000000"/>
                </a:solidFill>
                <a:latin typeface="Montserrat"/>
                <a:ea typeface="Montserrat Bold"/>
                <a:cs typeface="Montserrat Bold"/>
                <a:sym typeface="Montserrat Bold"/>
              </a:rPr>
              <a:t>ON DEMAND</a:t>
            </a:r>
            <a:endParaRPr lang="en-US" sz="2000" b="1" dirty="0">
              <a:solidFill>
                <a:srgbClr val="000000"/>
              </a:solidFill>
              <a:latin typeface="Montserrat"/>
              <a:ea typeface="Montserrat Bold"/>
              <a:cs typeface="Montserrat Bold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Montserrat"/>
                <a:ea typeface="+mn-lt"/>
                <a:cs typeface="+mn-lt"/>
              </a:rPr>
              <a:t>Brazil</a:t>
            </a:r>
            <a:endParaRPr lang="en-US" dirty="0">
              <a:latin typeface="Montserrat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Montserrat"/>
                <a:ea typeface="+mn-lt"/>
                <a:cs typeface="+mn-lt"/>
              </a:rPr>
              <a:t>Canada</a:t>
            </a:r>
            <a:endParaRPr lang="en-US" dirty="0">
              <a:latin typeface="Montserrat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Montserrat"/>
                <a:ea typeface="+mn-lt"/>
                <a:cs typeface="+mn-lt"/>
              </a:rPr>
              <a:t>Estonia</a:t>
            </a:r>
            <a:endParaRPr lang="en-US" dirty="0">
              <a:latin typeface="Montserrat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Montserrat"/>
                <a:ea typeface="+mn-lt"/>
                <a:cs typeface="+mn-lt"/>
              </a:rPr>
              <a:t>Hong Kong</a:t>
            </a:r>
            <a:endParaRPr lang="en-US" dirty="0">
              <a:latin typeface="Montserrat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Montserrat"/>
                <a:ea typeface="+mn-lt"/>
                <a:cs typeface="+mn-lt"/>
              </a:rPr>
              <a:t>Hungary</a:t>
            </a:r>
            <a:endParaRPr lang="en-US" dirty="0">
              <a:latin typeface="Montserrat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Montserrat"/>
                <a:ea typeface="+mn-lt"/>
                <a:cs typeface="+mn-lt"/>
              </a:rPr>
              <a:t>Indonesia</a:t>
            </a:r>
            <a:endParaRPr lang="en-US" dirty="0">
              <a:latin typeface="Montserrat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Montserrat"/>
                <a:ea typeface="+mn-lt"/>
                <a:cs typeface="+mn-lt"/>
              </a:rPr>
              <a:t>Ireland</a:t>
            </a:r>
            <a:endParaRPr lang="en-US" dirty="0">
              <a:latin typeface="Montserrat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Montserrat"/>
                <a:ea typeface="+mn-lt"/>
                <a:cs typeface="+mn-lt"/>
              </a:rPr>
              <a:t>Mexico</a:t>
            </a:r>
            <a:endParaRPr lang="en-US" dirty="0">
              <a:latin typeface="Montserrat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Montserrat"/>
                <a:ea typeface="+mn-lt"/>
                <a:cs typeface="+mn-lt"/>
              </a:rPr>
              <a:t>New Zealand</a:t>
            </a:r>
            <a:endParaRPr lang="en-US" dirty="0">
              <a:latin typeface="Montserrat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Montserrat"/>
                <a:ea typeface="+mn-lt"/>
                <a:cs typeface="+mn-lt"/>
              </a:rPr>
              <a:t>Philippines</a:t>
            </a:r>
            <a:endParaRPr lang="en-US" dirty="0">
              <a:latin typeface="Montserrat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Montserrat"/>
                <a:ea typeface="+mn-lt"/>
                <a:cs typeface="+mn-lt"/>
              </a:rPr>
              <a:t>Romania</a:t>
            </a:r>
            <a:endParaRPr lang="en-US" dirty="0">
              <a:latin typeface="Montserrat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Montserrat"/>
                <a:ea typeface="+mn-lt"/>
                <a:cs typeface="+mn-lt"/>
              </a:rPr>
              <a:t>Russia</a:t>
            </a:r>
            <a:endParaRPr lang="en-US" dirty="0">
              <a:latin typeface="Montserrat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Montserrat"/>
                <a:ea typeface="+mn-lt"/>
                <a:cs typeface="+mn-lt"/>
              </a:rPr>
              <a:t>Singapore</a:t>
            </a:r>
            <a:endParaRPr lang="en-US" dirty="0">
              <a:latin typeface="Montserrat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Montserrat"/>
                <a:ea typeface="+mn-lt"/>
                <a:cs typeface="+mn-lt"/>
              </a:rPr>
              <a:t>Slovakia</a:t>
            </a:r>
            <a:endParaRPr lang="en-US" dirty="0">
              <a:latin typeface="Montserrat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Montserrat"/>
                <a:ea typeface="+mn-lt"/>
                <a:cs typeface="+mn-lt"/>
              </a:rPr>
              <a:t>South Africa</a:t>
            </a:r>
            <a:endParaRPr lang="en-US" dirty="0">
              <a:latin typeface="Montserrat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Montserrat"/>
                <a:ea typeface="+mn-lt"/>
                <a:cs typeface="+mn-lt"/>
              </a:rPr>
              <a:t>South Korea</a:t>
            </a:r>
            <a:endParaRPr lang="en-US" dirty="0">
              <a:latin typeface="Montserrat"/>
            </a:endParaRPr>
          </a:p>
          <a:p>
            <a:pPr>
              <a:lnSpc>
                <a:spcPts val="2799"/>
              </a:lnSpc>
            </a:pPr>
            <a:endParaRPr lang="en-US" sz="1950" b="1" dirty="0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348855" y="0"/>
            <a:ext cx="5939145" cy="10287000"/>
            <a:chOff x="0" y="0"/>
            <a:chExt cx="7918859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14976" r="8722"/>
            <a:stretch>
              <a:fillRect/>
            </a:stretch>
          </p:blipFill>
          <p:spPr>
            <a:xfrm>
              <a:off x="0" y="0"/>
              <a:ext cx="7918859" cy="1371600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1034678" y="2980620"/>
            <a:ext cx="11314178" cy="2975989"/>
            <a:chOff x="0" y="0"/>
            <a:chExt cx="3239676" cy="85213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239676" cy="852138"/>
            </a:xfrm>
            <a:custGeom>
              <a:avLst/>
              <a:gdLst/>
              <a:ahLst/>
              <a:cxnLst/>
              <a:rect l="l" t="t" r="r" b="b"/>
              <a:pathLst>
                <a:path w="3239676" h="852138">
                  <a:moveTo>
                    <a:pt x="0" y="0"/>
                  </a:moveTo>
                  <a:lnTo>
                    <a:pt x="3239676" y="0"/>
                  </a:lnTo>
                  <a:lnTo>
                    <a:pt x="3239676" y="852138"/>
                  </a:lnTo>
                  <a:lnTo>
                    <a:pt x="0" y="85213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3239676" cy="890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371980" y="5821474"/>
            <a:ext cx="12720836" cy="4465526"/>
            <a:chOff x="0" y="0"/>
            <a:chExt cx="3642456" cy="127864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642456" cy="1278649"/>
            </a:xfrm>
            <a:custGeom>
              <a:avLst/>
              <a:gdLst/>
              <a:ahLst/>
              <a:cxnLst/>
              <a:rect l="l" t="t" r="r" b="b"/>
              <a:pathLst>
                <a:path w="3642456" h="1278649">
                  <a:moveTo>
                    <a:pt x="0" y="0"/>
                  </a:moveTo>
                  <a:lnTo>
                    <a:pt x="3642456" y="0"/>
                  </a:lnTo>
                  <a:lnTo>
                    <a:pt x="3642456" y="1278649"/>
                  </a:lnTo>
                  <a:lnTo>
                    <a:pt x="0" y="1278649"/>
                  </a:lnTo>
                  <a:close/>
                </a:path>
              </a:pathLst>
            </a:custGeom>
            <a:solidFill>
              <a:srgbClr val="91AB67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642456" cy="13167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833993" y="666051"/>
            <a:ext cx="10937025" cy="14858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50"/>
              </a:lnSpc>
            </a:pPr>
            <a:r>
              <a:rPr lang="en-US" sz="5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Unlocking the Power of Survey Research for Digital Activation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33993" y="2763419"/>
            <a:ext cx="5009506" cy="396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CHALLENGES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33993" y="3512298"/>
            <a:ext cx="10730638" cy="1842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3390" lvl="1" indent="-226695" algn="l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Traditional surveys provide valuable consumer insights but often remain disconnected from digital activation. </a:t>
            </a:r>
          </a:p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</a:p>
          <a:p>
            <a:pPr marL="453390" lvl="1" indent="-226695" algn="l">
              <a:lnSpc>
                <a:spcPts val="2940"/>
              </a:lnSpc>
              <a:spcBef>
                <a:spcPct val="0"/>
              </a:spcBef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Many brands and agencies struggle to turn research into </a:t>
            </a:r>
            <a:r>
              <a:rPr lang="en-US" sz="2100" b="1" i="1">
                <a:solidFill>
                  <a:srgbClr val="000000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scalable, omnichannel audience targeting</a:t>
            </a:r>
            <a:r>
              <a:rPr lang="en-US" sz="2100" i="1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. 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-371980" y="0"/>
            <a:ext cx="743961" cy="3086100"/>
            <a:chOff x="0" y="0"/>
            <a:chExt cx="19594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95940" cy="812800"/>
            </a:xfrm>
            <a:custGeom>
              <a:avLst/>
              <a:gdLst/>
              <a:ahLst/>
              <a:cxnLst/>
              <a:rect l="l" t="t" r="r" b="b"/>
              <a:pathLst>
                <a:path w="195940" h="812800">
                  <a:moveTo>
                    <a:pt x="0" y="0"/>
                  </a:moveTo>
                  <a:lnTo>
                    <a:pt x="195940" y="0"/>
                  </a:lnTo>
                  <a:lnTo>
                    <a:pt x="19594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91AB67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9594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833993" y="6233344"/>
            <a:ext cx="5009506" cy="396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OUR PROVEN SOLUTION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33993" y="6906380"/>
            <a:ext cx="10730638" cy="2957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3390" lvl="1" indent="-226695" algn="l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We use trusted Geospatial Consumer Segmentation Systems (GCSS) to </a:t>
            </a:r>
            <a:r>
              <a:rPr lang="en-US" sz="2100" b="1" i="1">
                <a:solidFill>
                  <a:srgbClr val="FFFFFF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transform survey-based research into actionable audience segments</a:t>
            </a:r>
            <a:r>
              <a:rPr lang="en-US" sz="2100" i="1">
                <a:solidFill>
                  <a:srgbClr val="FFFFFF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.  </a:t>
            </a:r>
          </a:p>
          <a:p>
            <a:pPr algn="l">
              <a:lnSpc>
                <a:spcPts val="2940"/>
              </a:lnSpc>
            </a:pPr>
            <a:r>
              <a:rPr lang="en-US" sz="2100" i="1">
                <a:solidFill>
                  <a:srgbClr val="FFFFFF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 </a:t>
            </a:r>
          </a:p>
          <a:p>
            <a:pPr marL="453390" lvl="1" indent="-226695" algn="l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This enables brands and agencies to </a:t>
            </a:r>
            <a:r>
              <a:rPr lang="en-US" sz="21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identify and reach</a:t>
            </a:r>
            <a:r>
              <a:rPr lang="en-US" sz="2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key audience hotspots through digital advertising. </a:t>
            </a:r>
          </a:p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</a:p>
          <a:p>
            <a:pPr marL="453390" lvl="1" indent="-226695" algn="l">
              <a:lnSpc>
                <a:spcPts val="2940"/>
              </a:lnSpc>
              <a:spcBef>
                <a:spcPct val="0"/>
              </a:spcBef>
              <a:buFont typeface="Arial"/>
              <a:buChar char="•"/>
            </a:pPr>
            <a:r>
              <a:rPr lang="en-US" sz="2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 </a:t>
            </a:r>
            <a:r>
              <a:rPr lang="en-US" sz="2100" b="1" i="1">
                <a:solidFill>
                  <a:srgbClr val="FFFFFF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privacy-safe, cookieless approach</a:t>
            </a:r>
            <a:r>
              <a:rPr lang="en-US" sz="2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ensures compliance while delivering </a:t>
            </a:r>
            <a:r>
              <a:rPr lang="en-US" sz="2100" b="1" i="1">
                <a:solidFill>
                  <a:srgbClr val="FFFFFF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highly targeted media activation</a:t>
            </a:r>
            <a:r>
              <a:rPr lang="en-US" sz="2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</a:p>
        </p:txBody>
      </p:sp>
      <p:sp>
        <p:nvSpPr>
          <p:cNvPr id="18" name="Freeform 18"/>
          <p:cNvSpPr/>
          <p:nvPr/>
        </p:nvSpPr>
        <p:spPr>
          <a:xfrm>
            <a:off x="16514078" y="556318"/>
            <a:ext cx="1005067" cy="944763"/>
          </a:xfrm>
          <a:custGeom>
            <a:avLst/>
            <a:gdLst/>
            <a:ahLst/>
            <a:cxnLst/>
            <a:rect l="l" t="t" r="r" b="b"/>
            <a:pathLst>
              <a:path w="1005067" h="944763">
                <a:moveTo>
                  <a:pt x="0" y="0"/>
                </a:moveTo>
                <a:lnTo>
                  <a:pt x="1005067" y="0"/>
                </a:lnTo>
                <a:lnTo>
                  <a:pt x="1005067" y="944764"/>
                </a:lnTo>
                <a:lnTo>
                  <a:pt x="0" y="9447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280" b="-2280"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1111" b="-2111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17767" y="3009129"/>
            <a:ext cx="8115300" cy="6808036"/>
            <a:chOff x="0" y="0"/>
            <a:chExt cx="2137363" cy="179306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37363" cy="1793063"/>
            </a:xfrm>
            <a:custGeom>
              <a:avLst/>
              <a:gdLst/>
              <a:ahLst/>
              <a:cxnLst/>
              <a:rect l="l" t="t" r="r" b="b"/>
              <a:pathLst>
                <a:path w="2137363" h="1793063">
                  <a:moveTo>
                    <a:pt x="0" y="0"/>
                  </a:moveTo>
                  <a:lnTo>
                    <a:pt x="2137363" y="0"/>
                  </a:lnTo>
                  <a:lnTo>
                    <a:pt x="2137363" y="1793063"/>
                  </a:lnTo>
                  <a:lnTo>
                    <a:pt x="0" y="179306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137363" cy="18311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518851" y="3009129"/>
            <a:ext cx="8022317" cy="6808036"/>
            <a:chOff x="0" y="0"/>
            <a:chExt cx="2112874" cy="179306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12874" cy="1793063"/>
            </a:xfrm>
            <a:custGeom>
              <a:avLst/>
              <a:gdLst/>
              <a:ahLst/>
              <a:cxnLst/>
              <a:rect l="l" t="t" r="r" b="b"/>
              <a:pathLst>
                <a:path w="2112874" h="1793063">
                  <a:moveTo>
                    <a:pt x="0" y="0"/>
                  </a:moveTo>
                  <a:lnTo>
                    <a:pt x="2112874" y="0"/>
                  </a:lnTo>
                  <a:lnTo>
                    <a:pt x="2112874" y="1793063"/>
                  </a:lnTo>
                  <a:lnTo>
                    <a:pt x="0" y="179306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112874" cy="18311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282223" y="3608166"/>
            <a:ext cx="6391889" cy="471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 b="1">
                <a:solidFill>
                  <a:srgbClr val="91AB6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WHAT WE DO FOR PARTNERS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82223" y="4439345"/>
            <a:ext cx="7186388" cy="43931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  <a:spcBef>
                <a:spcPct val="0"/>
              </a:spcBef>
            </a:pPr>
            <a:r>
              <a:rPr lang="en-US" sz="18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1.</a:t>
            </a:r>
            <a:r>
              <a:rPr lang="en-US" sz="1800" b="1" i="1">
                <a:solidFill>
                  <a:srgbClr val="000000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 </a:t>
            </a:r>
            <a:r>
              <a:rPr lang="en-US" sz="18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Turning Survey Research into Unique Targeting Data</a:t>
            </a:r>
            <a:r>
              <a:rPr lang="en-US" sz="1800" b="1" i="1">
                <a:solidFill>
                  <a:srgbClr val="000000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:</a:t>
            </a:r>
          </a:p>
          <a:p>
            <a:pPr algn="l">
              <a:lnSpc>
                <a:spcPts val="2520"/>
              </a:lnSpc>
              <a:spcBef>
                <a:spcPct val="0"/>
              </a:spcBef>
            </a:pPr>
            <a:endParaRPr lang="en-US" sz="1800" b="1" i="1">
              <a:solidFill>
                <a:srgbClr val="000000"/>
              </a:solidFill>
              <a:latin typeface="Montserrat Bold Italics"/>
              <a:ea typeface="Montserrat Bold Italics"/>
              <a:cs typeface="Montserrat Bold Italics"/>
              <a:sym typeface="Montserrat Bold Italics"/>
            </a:endParaRPr>
          </a:p>
          <a:p>
            <a:pPr marL="388620" lvl="1" indent="-194310" algn="l">
              <a:lnSpc>
                <a:spcPts val="2520"/>
              </a:lnSpc>
              <a:spcBef>
                <a:spcPct val="0"/>
              </a:spcBef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We can transform research from </a:t>
            </a:r>
            <a:r>
              <a:rPr lang="en-US" sz="1800" b="1" i="1">
                <a:solidFill>
                  <a:srgbClr val="000000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any preferred survey partner</a:t>
            </a:r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into actionable digital targeting data. </a:t>
            </a:r>
          </a:p>
          <a:p>
            <a:pPr algn="l">
              <a:lnSpc>
                <a:spcPts val="2520"/>
              </a:lnSpc>
              <a:spcBef>
                <a:spcPct val="0"/>
              </a:spcBef>
            </a:pPr>
            <a:endParaRPr lang="en-US" sz="18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88620" lvl="1" indent="-194310" algn="l">
              <a:lnSpc>
                <a:spcPts val="2520"/>
              </a:lnSpc>
              <a:spcBef>
                <a:spcPct val="0"/>
              </a:spcBef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Our Geospatial Consumer Segmentation System (GCSS) ensures that no private data is shared with us, keeping the process</a:t>
            </a:r>
            <a:r>
              <a:rPr lang="en-US" sz="1800" i="1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 </a:t>
            </a:r>
            <a:r>
              <a:rPr lang="en-US" sz="1800" b="1" i="1">
                <a:solidFill>
                  <a:srgbClr val="000000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100% privacy safe</a:t>
            </a:r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</a:p>
          <a:p>
            <a:pPr algn="l">
              <a:lnSpc>
                <a:spcPts val="2520"/>
              </a:lnSpc>
              <a:spcBef>
                <a:spcPct val="0"/>
              </a:spcBef>
            </a:pPr>
            <a:endParaRPr lang="en-US" sz="18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88620" lvl="1" indent="-194310" algn="l">
              <a:lnSpc>
                <a:spcPts val="2520"/>
              </a:lnSpc>
              <a:spcBef>
                <a:spcPct val="0"/>
              </a:spcBef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Global survey and insights partners like </a:t>
            </a:r>
            <a:r>
              <a:rPr lang="en-US" sz="1800" b="1" i="1">
                <a:solidFill>
                  <a:srgbClr val="000000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Kantar Media</a:t>
            </a:r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trust GCSS. </a:t>
            </a:r>
          </a:p>
          <a:p>
            <a:pPr algn="l">
              <a:lnSpc>
                <a:spcPts val="2520"/>
              </a:lnSpc>
              <a:spcBef>
                <a:spcPct val="0"/>
              </a:spcBef>
            </a:pPr>
            <a:endParaRPr lang="en-US" sz="18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88620" lvl="1" indent="-194310" algn="l">
              <a:lnSpc>
                <a:spcPts val="2520"/>
              </a:lnSpc>
              <a:spcBef>
                <a:spcPct val="0"/>
              </a:spcBef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The data becomes exclusive </a:t>
            </a:r>
            <a:r>
              <a:rPr lang="en-US" sz="1800" b="1" i="1">
                <a:solidFill>
                  <a:srgbClr val="000000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targeting data for</a:t>
            </a:r>
            <a:r>
              <a:rPr lang="en-US" sz="1800" i="1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 </a:t>
            </a:r>
            <a:r>
              <a:rPr lang="en-US" sz="1800" b="1" i="1">
                <a:solidFill>
                  <a:srgbClr val="000000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brands and agencies</a:t>
            </a:r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090959" y="4439345"/>
            <a:ext cx="6878102" cy="3764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</a:t>
            </a:r>
            <a:r>
              <a:rPr lang="en-US" sz="1800" b="1" i="1">
                <a:solidFill>
                  <a:srgbClr val="000000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.</a:t>
            </a:r>
            <a:r>
              <a:rPr lang="en-US" sz="18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Delivering Proprietary Targeting Solutions to Agencies:</a:t>
            </a:r>
          </a:p>
          <a:p>
            <a:pPr algn="l">
              <a:lnSpc>
                <a:spcPts val="2520"/>
              </a:lnSpc>
            </a:pPr>
            <a:endParaRPr lang="en-US" sz="1800" b="1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marL="388620" lvl="1" indent="-194310" algn="l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Agencies can access </a:t>
            </a:r>
            <a:r>
              <a:rPr lang="en-US" sz="1800" b="1" i="1">
                <a:solidFill>
                  <a:srgbClr val="000000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exclusive, custom-built</a:t>
            </a:r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audience segments inside their existing internal systems, DSPs, or IDfree.</a:t>
            </a:r>
          </a:p>
          <a:p>
            <a:pPr algn="l">
              <a:lnSpc>
                <a:spcPts val="2520"/>
              </a:lnSpc>
            </a:pPr>
            <a:endParaRPr lang="en-US" sz="18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88620" lvl="1" indent="-194310" algn="l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We work with </a:t>
            </a:r>
            <a:r>
              <a:rPr lang="en-US" sz="1800" b="1" i="1">
                <a:solidFill>
                  <a:srgbClr val="000000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any reputable survey partner</a:t>
            </a:r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 - seamless integration, no limitations. </a:t>
            </a:r>
          </a:p>
          <a:p>
            <a:pPr algn="l">
              <a:lnSpc>
                <a:spcPts val="2520"/>
              </a:lnSpc>
            </a:pPr>
            <a:endParaRPr lang="en-US" sz="18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88620" lvl="1" indent="-194310" algn="l">
              <a:lnSpc>
                <a:spcPts val="2520"/>
              </a:lnSpc>
              <a:spcBef>
                <a:spcPct val="0"/>
              </a:spcBef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The targeting data is </a:t>
            </a:r>
            <a:r>
              <a:rPr lang="en-US" sz="1800" b="1" i="1">
                <a:solidFill>
                  <a:srgbClr val="000000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proprietary and unique</a:t>
            </a:r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 - no one else can access the same audience segments. 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0" y="-5475"/>
            <a:ext cx="18288000" cy="2358137"/>
            <a:chOff x="0" y="0"/>
            <a:chExt cx="4816593" cy="62107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816592" cy="621073"/>
            </a:xfrm>
            <a:custGeom>
              <a:avLst/>
              <a:gdLst/>
              <a:ahLst/>
              <a:cxnLst/>
              <a:rect l="l" t="t" r="r" b="b"/>
              <a:pathLst>
                <a:path w="4816592" h="621073">
                  <a:moveTo>
                    <a:pt x="0" y="0"/>
                  </a:moveTo>
                  <a:lnTo>
                    <a:pt x="4816592" y="0"/>
                  </a:lnTo>
                  <a:lnTo>
                    <a:pt x="4816592" y="621073"/>
                  </a:lnTo>
                  <a:lnTo>
                    <a:pt x="0" y="621073"/>
                  </a:ln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816593" cy="6591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0502842" y="690509"/>
            <a:ext cx="7038326" cy="967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919"/>
              </a:lnSpc>
              <a:spcBef>
                <a:spcPct val="0"/>
              </a:spcBef>
            </a:pPr>
            <a:r>
              <a:rPr lang="en-US" sz="279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Seamless Activation &amp; Trusted Integration with Media Agencies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17767" y="502835"/>
            <a:ext cx="9812737" cy="14090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16"/>
              </a:lnSpc>
            </a:pPr>
            <a:r>
              <a:rPr lang="en-US" sz="4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Unlocking the Power of Survey Research for Digital Activation</a:t>
            </a:r>
          </a:p>
        </p:txBody>
      </p:sp>
      <p:sp>
        <p:nvSpPr>
          <p:cNvPr id="17" name="Freeform 17"/>
          <p:cNvSpPr/>
          <p:nvPr/>
        </p:nvSpPr>
        <p:spPr>
          <a:xfrm>
            <a:off x="16254233" y="8636656"/>
            <a:ext cx="1005067" cy="944763"/>
          </a:xfrm>
          <a:custGeom>
            <a:avLst/>
            <a:gdLst/>
            <a:ahLst/>
            <a:cxnLst/>
            <a:rect l="l" t="t" r="r" b="b"/>
            <a:pathLst>
              <a:path w="1005067" h="944763">
                <a:moveTo>
                  <a:pt x="0" y="0"/>
                </a:moveTo>
                <a:lnTo>
                  <a:pt x="1005067" y="0"/>
                </a:lnTo>
                <a:lnTo>
                  <a:pt x="1005067" y="944763"/>
                </a:lnTo>
                <a:lnTo>
                  <a:pt x="0" y="9447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280" b="-2280"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-371980" y="-820139"/>
            <a:ext cx="743961" cy="3172801"/>
            <a:chOff x="0" y="0"/>
            <a:chExt cx="195940" cy="83563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95940" cy="835635"/>
            </a:xfrm>
            <a:custGeom>
              <a:avLst/>
              <a:gdLst/>
              <a:ahLst/>
              <a:cxnLst/>
              <a:rect l="l" t="t" r="r" b="b"/>
              <a:pathLst>
                <a:path w="195940" h="835635">
                  <a:moveTo>
                    <a:pt x="0" y="0"/>
                  </a:moveTo>
                  <a:lnTo>
                    <a:pt x="195940" y="0"/>
                  </a:lnTo>
                  <a:lnTo>
                    <a:pt x="195940" y="835635"/>
                  </a:lnTo>
                  <a:lnTo>
                    <a:pt x="0" y="835635"/>
                  </a:lnTo>
                  <a:close/>
                </a:path>
              </a:pathLst>
            </a:custGeom>
            <a:solidFill>
              <a:srgbClr val="91AB67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195940" cy="8737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0090959" y="3608166"/>
            <a:ext cx="6902441" cy="471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 b="1">
                <a:solidFill>
                  <a:srgbClr val="91AB6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WHAT WE DO FOR PARTNERS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1AB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71980" y="0"/>
            <a:ext cx="743961" cy="3086100"/>
            <a:chOff x="0" y="0"/>
            <a:chExt cx="19594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5940" cy="812800"/>
            </a:xfrm>
            <a:custGeom>
              <a:avLst/>
              <a:gdLst/>
              <a:ahLst/>
              <a:cxnLst/>
              <a:rect l="l" t="t" r="r" b="b"/>
              <a:pathLst>
                <a:path w="195940" h="812800">
                  <a:moveTo>
                    <a:pt x="0" y="0"/>
                  </a:moveTo>
                  <a:lnTo>
                    <a:pt x="195940" y="0"/>
                  </a:lnTo>
                  <a:lnTo>
                    <a:pt x="19594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91AB6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9594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5143500"/>
            <a:ext cx="18288000" cy="5143500"/>
            <a:chOff x="0" y="0"/>
            <a:chExt cx="4816593" cy="13546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1354667"/>
            </a:xfrm>
            <a:custGeom>
              <a:avLst/>
              <a:gdLst/>
              <a:ahLst/>
              <a:cxnLst/>
              <a:rect l="l" t="t" r="r" b="b"/>
              <a:pathLst>
                <a:path w="4816592" h="1354667">
                  <a:moveTo>
                    <a:pt x="0" y="0"/>
                  </a:moveTo>
                  <a:lnTo>
                    <a:pt x="4816592" y="0"/>
                  </a:lnTo>
                  <a:lnTo>
                    <a:pt x="4816592" y="1354667"/>
                  </a:lnTo>
                  <a:lnTo>
                    <a:pt x="0" y="135466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816593" cy="13927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88309" y="3212935"/>
            <a:ext cx="7077391" cy="3270641"/>
            <a:chOff x="0" y="0"/>
            <a:chExt cx="11432684" cy="528333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432684" cy="5283332"/>
            </a:xfrm>
            <a:custGeom>
              <a:avLst/>
              <a:gdLst/>
              <a:ahLst/>
              <a:cxnLst/>
              <a:rect l="l" t="t" r="r" b="b"/>
              <a:pathLst>
                <a:path w="11432684" h="5283332">
                  <a:moveTo>
                    <a:pt x="0" y="0"/>
                  </a:moveTo>
                  <a:lnTo>
                    <a:pt x="11432684" y="0"/>
                  </a:lnTo>
                  <a:lnTo>
                    <a:pt x="11432684" y="5283332"/>
                  </a:lnTo>
                  <a:lnTo>
                    <a:pt x="0" y="5283332"/>
                  </a:lnTo>
                  <a:close/>
                </a:path>
              </a:pathLst>
            </a:custGeom>
            <a:blipFill>
              <a:blip r:embed="rId2"/>
              <a:stretch>
                <a:fillRect t="-12253" b="-32097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2067903" y="635508"/>
            <a:ext cx="14140487" cy="1775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19"/>
              </a:lnSpc>
            </a:pPr>
            <a:r>
              <a:rPr lang="en-US" sz="6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Unlocking the Power of Survey Research for Digital Activation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067903" y="6759010"/>
            <a:ext cx="5518204" cy="396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WHY IT WORKS?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88309" y="7390736"/>
            <a:ext cx="7077391" cy="1842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2900" indent="-342900" algn="l">
              <a:lnSpc>
                <a:spcPts val="2940"/>
              </a:lnSpc>
              <a:buFont typeface="Arial"/>
              <a:buChar char="•"/>
            </a:pPr>
            <a:r>
              <a:rPr lang="en-US" sz="2100" b="1" i="1" dirty="0">
                <a:solidFill>
                  <a:srgbClr val="000000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Trusted</a:t>
            </a:r>
            <a:r>
              <a:rPr lang="en-US" sz="21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by leading media agencies.  </a:t>
            </a:r>
            <a:endParaRPr lang="en-US"/>
          </a:p>
          <a:p>
            <a:pPr marL="342900" indent="-342900" algn="l">
              <a:lnSpc>
                <a:spcPts val="2940"/>
              </a:lnSpc>
              <a:buFont typeface="Arial"/>
              <a:buChar char="•"/>
            </a:pPr>
            <a:r>
              <a:rPr lang="en-US" sz="2100" b="1" i="1" dirty="0">
                <a:solidFill>
                  <a:srgbClr val="000000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Cookie-less &amp; Future-Proof</a:t>
            </a:r>
            <a:r>
              <a:rPr lang="en-US" sz="21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: No reliance on third-party cookies or tracking IDs. </a:t>
            </a:r>
            <a:endParaRPr lang="en-US" sz="2100" dirty="0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  <a:p>
            <a:pPr marL="342900" indent="-342900" algn="l">
              <a:lnSpc>
                <a:spcPts val="2940"/>
              </a:lnSpc>
              <a:spcBef>
                <a:spcPct val="0"/>
              </a:spcBef>
              <a:buFont typeface="Arial"/>
              <a:buChar char="•"/>
            </a:pPr>
            <a:r>
              <a:rPr lang="en-US" sz="2100" b="1" i="1" dirty="0">
                <a:solidFill>
                  <a:srgbClr val="000000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Omnichannel Activation</a:t>
            </a:r>
            <a:r>
              <a:rPr lang="en-US" sz="21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: Works across display, video, social, CTV, and DOOH. </a:t>
            </a:r>
            <a:endParaRPr lang="en-US" sz="2100" dirty="0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0560250" y="6759010"/>
            <a:ext cx="5518204" cy="396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WHY IT MATTERS?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922759" y="7390736"/>
            <a:ext cx="7077391" cy="2213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2900" indent="-342900" algn="l">
              <a:lnSpc>
                <a:spcPts val="2940"/>
              </a:lnSpc>
              <a:buFont typeface="Arial"/>
              <a:buChar char="•"/>
            </a:pPr>
            <a:r>
              <a:rPr lang="en-US" sz="2100" b="1" i="1" dirty="0">
                <a:solidFill>
                  <a:srgbClr val="000000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Privacy-First &amp; 100% Secure:</a:t>
            </a:r>
            <a:r>
              <a:rPr lang="en-US" sz="21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No private data is exchanged - fully compliant with GDPR. </a:t>
            </a:r>
            <a:endParaRPr lang="en-US"/>
          </a:p>
          <a:p>
            <a:pPr marL="342900" indent="-342900" algn="l">
              <a:lnSpc>
                <a:spcPts val="2940"/>
              </a:lnSpc>
              <a:buFont typeface="Arial"/>
              <a:buChar char="•"/>
            </a:pPr>
            <a:r>
              <a:rPr lang="en-US" sz="2100" b="1" i="1" dirty="0">
                <a:solidFill>
                  <a:srgbClr val="000000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Exclusive, Proprietary Targeting:</a:t>
            </a:r>
            <a:r>
              <a:rPr lang="en-US" sz="21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Unique segments tailored for agencies. </a:t>
            </a:r>
            <a:endParaRPr lang="en-US" sz="2100" dirty="0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  <a:p>
            <a:pPr marL="342900" indent="-342900" algn="l">
              <a:lnSpc>
                <a:spcPts val="2940"/>
              </a:lnSpc>
              <a:spcBef>
                <a:spcPct val="0"/>
              </a:spcBef>
              <a:buFont typeface="Arial"/>
              <a:buChar char="•"/>
            </a:pPr>
            <a:r>
              <a:rPr lang="en-US" sz="2100" b="1" i="1" dirty="0">
                <a:solidFill>
                  <a:srgbClr val="000000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Omnichannel Activation:</a:t>
            </a:r>
            <a:r>
              <a:rPr lang="en-US" sz="21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Works across digital, video, social, CTV, and Out-of-Home (DOOH).</a:t>
            </a:r>
            <a:endParaRPr lang="en-US" sz="2100" dirty="0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9780656" y="3212935"/>
            <a:ext cx="7077391" cy="3270641"/>
            <a:chOff x="0" y="0"/>
            <a:chExt cx="11432684" cy="528333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1432684" cy="5283332"/>
            </a:xfrm>
            <a:custGeom>
              <a:avLst/>
              <a:gdLst/>
              <a:ahLst/>
              <a:cxnLst/>
              <a:rect l="l" t="t" r="r" b="b"/>
              <a:pathLst>
                <a:path w="11432684" h="5283332">
                  <a:moveTo>
                    <a:pt x="0" y="0"/>
                  </a:moveTo>
                  <a:lnTo>
                    <a:pt x="11432684" y="0"/>
                  </a:lnTo>
                  <a:lnTo>
                    <a:pt x="11432684" y="5283332"/>
                  </a:lnTo>
                  <a:lnTo>
                    <a:pt x="0" y="5283332"/>
                  </a:lnTo>
                  <a:close/>
                </a:path>
              </a:pathLst>
            </a:custGeom>
            <a:blipFill>
              <a:blip r:embed="rId3"/>
              <a:stretch>
                <a:fillRect t="-16810" b="-16810"/>
              </a:stretch>
            </a:blipFill>
          </p:spPr>
        </p:sp>
      </p:grpSp>
      <p:sp>
        <p:nvSpPr>
          <p:cNvPr id="17" name="Freeform 17"/>
          <p:cNvSpPr/>
          <p:nvPr/>
        </p:nvSpPr>
        <p:spPr>
          <a:xfrm>
            <a:off x="8641466" y="6536819"/>
            <a:ext cx="1005067" cy="944763"/>
          </a:xfrm>
          <a:custGeom>
            <a:avLst/>
            <a:gdLst/>
            <a:ahLst/>
            <a:cxnLst/>
            <a:rect l="l" t="t" r="r" b="b"/>
            <a:pathLst>
              <a:path w="1005067" h="944763">
                <a:moveTo>
                  <a:pt x="0" y="0"/>
                </a:moveTo>
                <a:lnTo>
                  <a:pt x="1005068" y="0"/>
                </a:lnTo>
                <a:lnTo>
                  <a:pt x="1005068" y="944763"/>
                </a:lnTo>
                <a:lnTo>
                  <a:pt x="0" y="9447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127" b="-2127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6704578" y="421899"/>
            <a:ext cx="1005067" cy="944763"/>
          </a:xfrm>
          <a:custGeom>
            <a:avLst/>
            <a:gdLst/>
            <a:ahLst/>
            <a:cxnLst/>
            <a:rect l="l" t="t" r="r" b="b"/>
            <a:pathLst>
              <a:path w="1005067" h="944763">
                <a:moveTo>
                  <a:pt x="0" y="0"/>
                </a:moveTo>
                <a:lnTo>
                  <a:pt x="1005067" y="0"/>
                </a:lnTo>
                <a:lnTo>
                  <a:pt x="1005067" y="944763"/>
                </a:lnTo>
                <a:lnTo>
                  <a:pt x="0" y="9447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127" b="-2127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Custom</PresentationFormat>
  <Paragraphs>0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GDR_Research-Insights-Activation (19p)-02</dc:title>
  <cp:revision>151</cp:revision>
  <dcterms:created xsi:type="dcterms:W3CDTF">2006-08-16T00:00:00Z</dcterms:created>
  <dcterms:modified xsi:type="dcterms:W3CDTF">2025-09-13T14:13:16Z</dcterms:modified>
  <dc:identifier>DAGy3JaHSrw</dc:identifier>
</cp:coreProperties>
</file>