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Lato" charset="1" panose="020F0502020204030203"/>
      <p:regular r:id="rId13"/>
    </p:embeddedFont>
    <p:embeddedFont>
      <p:font typeface="Lato Italics" charset="1" panose="020F0502020204030203"/>
      <p:regular r:id="rId14"/>
    </p:embeddedFont>
    <p:embeddedFont>
      <p:font typeface="Lato Bold" charset="1" panose="020F05020202040302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070db04e-4e1d-4093-b7c9-bd9dd8b7c963.filesusr.com/ugd/129284_166b8d6695974258ab85873db69dbb9d.pdf?index=true" TargetMode="External" Type="http://schemas.openxmlformats.org/officeDocument/2006/relationships/hyperlink"/><Relationship Id="rId11" Target="https://www.idfree.com/newstous/categories/newsletter" TargetMode="External" Type="http://schemas.openxmlformats.org/officeDocument/2006/relationships/hyperlink"/><Relationship Id="rId12" Target="mailto:gunnar.kihl@globaldataresources.io" TargetMode="External" Type="http://schemas.openxmlformats.org/officeDocument/2006/relationships/hyperlink"/><Relationship Id="rId13" Target="mailto:goran@globaldataresources.io" TargetMode="External" Type="http://schemas.openxmlformats.org/officeDocument/2006/relationships/hyperlink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https://www.globaldataresources.io" TargetMode="External" Type="http://schemas.openxmlformats.org/officeDocument/2006/relationships/hyperlink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https://070db04e-4e1d-4093-b7c9-bd9dd8b7c963.filesusr.com/ugd/129284_166b8d6695974258ab85873db69dbb9d.pdf?index=true" TargetMode="External" Type="http://schemas.openxmlformats.org/officeDocument/2006/relationships/hyperlink"/><Relationship Id="rId8" Target="../media/image6.png" Type="http://schemas.openxmlformats.org/officeDocument/2006/relationships/image"/><Relationship Id="rId9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A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05045" y="0"/>
            <a:ext cx="9868865" cy="10287000"/>
          </a:xfrm>
          <a:custGeom>
            <a:avLst/>
            <a:gdLst/>
            <a:ahLst/>
            <a:cxnLst/>
            <a:rect r="r" b="b" t="t" l="l"/>
            <a:pathLst>
              <a:path h="10287000" w="9868865">
                <a:moveTo>
                  <a:pt x="0" y="0"/>
                </a:moveTo>
                <a:lnTo>
                  <a:pt x="9868865" y="0"/>
                </a:lnTo>
                <a:lnTo>
                  <a:pt x="98688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95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9958" y="1028700"/>
            <a:ext cx="2406823" cy="2358686"/>
          </a:xfrm>
          <a:custGeom>
            <a:avLst/>
            <a:gdLst/>
            <a:ahLst/>
            <a:cxnLst/>
            <a:rect r="r" b="b" t="t" l="l"/>
            <a:pathLst>
              <a:path h="2358686" w="2406823">
                <a:moveTo>
                  <a:pt x="0" y="0"/>
                </a:moveTo>
                <a:lnTo>
                  <a:pt x="2406822" y="0"/>
                </a:lnTo>
                <a:lnTo>
                  <a:pt x="2406822" y="2358686"/>
                </a:lnTo>
                <a:lnTo>
                  <a:pt x="0" y="2358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03304" y="4588633"/>
            <a:ext cx="2384078" cy="2384078"/>
          </a:xfrm>
          <a:custGeom>
            <a:avLst/>
            <a:gdLst/>
            <a:ahLst/>
            <a:cxnLst/>
            <a:rect r="r" b="b" t="t" l="l"/>
            <a:pathLst>
              <a:path h="2384078" w="2384078">
                <a:moveTo>
                  <a:pt x="0" y="0"/>
                </a:moveTo>
                <a:lnTo>
                  <a:pt x="2384077" y="0"/>
                </a:lnTo>
                <a:lnTo>
                  <a:pt x="2384077" y="2384078"/>
                </a:lnTo>
                <a:lnTo>
                  <a:pt x="0" y="2384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99655" y="2496092"/>
            <a:ext cx="6359645" cy="1430920"/>
          </a:xfrm>
          <a:custGeom>
            <a:avLst/>
            <a:gdLst/>
            <a:ahLst/>
            <a:cxnLst/>
            <a:rect r="r" b="b" t="t" l="l"/>
            <a:pathLst>
              <a:path h="1430920" w="6359645">
                <a:moveTo>
                  <a:pt x="0" y="0"/>
                </a:moveTo>
                <a:lnTo>
                  <a:pt x="6359645" y="0"/>
                </a:lnTo>
                <a:lnTo>
                  <a:pt x="6359645" y="1430920"/>
                </a:lnTo>
                <a:lnTo>
                  <a:pt x="0" y="1430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38125" y="3765087"/>
            <a:ext cx="7019390" cy="1377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IDFREE </a:t>
            </a:r>
            <a:r>
              <a:rPr lang="en-US" sz="8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GO!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433312"/>
            <a:ext cx="6701223" cy="824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KANTAR MEDIA  •  IDFREE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GLOBAL DATA RESOURCES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7550" y="5491391"/>
            <a:ext cx="6701223" cy="148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ACTIVATION DIRECTLY FROM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KANTAR MEDIA TGI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A CUP OF COFFEE’S TIME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008659" cy="10287000"/>
            <a:chOff x="0" y="0"/>
            <a:chExt cx="1067821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342" t="0" r="1342" b="0"/>
            <a:stretch>
              <a:fillRect/>
            </a:stretch>
          </p:blipFill>
          <p:spPr>
            <a:xfrm flipH="false" flipV="false">
              <a:off x="0" y="0"/>
              <a:ext cx="10678212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19343" y="7134386"/>
            <a:ext cx="6969974" cy="2454842"/>
            <a:chOff x="0" y="0"/>
            <a:chExt cx="1835713" cy="6465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35713" cy="646543"/>
            </a:xfrm>
            <a:custGeom>
              <a:avLst/>
              <a:gdLst/>
              <a:ahLst/>
              <a:cxnLst/>
              <a:rect r="r" b="b" t="t" l="l"/>
              <a:pathLst>
                <a:path h="646543" w="1835713">
                  <a:moveTo>
                    <a:pt x="0" y="0"/>
                  </a:moveTo>
                  <a:lnTo>
                    <a:pt x="1835713" y="0"/>
                  </a:lnTo>
                  <a:lnTo>
                    <a:pt x="1835713" y="646543"/>
                  </a:lnTo>
                  <a:lnTo>
                    <a:pt x="0" y="646543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35713" cy="694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261992" y="420485"/>
            <a:ext cx="1526420" cy="1526420"/>
          </a:xfrm>
          <a:custGeom>
            <a:avLst/>
            <a:gdLst/>
            <a:ahLst/>
            <a:cxnLst/>
            <a:rect r="r" b="b" t="t" l="l"/>
            <a:pathLst>
              <a:path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832391" y="1174205"/>
            <a:ext cx="8115300" cy="103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18090" y="2930601"/>
            <a:ext cx="6743902" cy="98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167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Before IDfree GO!, digital advertising was a complicated affair.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1660" y="7587810"/>
            <a:ext cx="5265339" cy="148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IDfree GO! tackles the limitations of traditional programmatic advertising.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4764947"/>
            <a:ext cx="8262207" cy="482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LIMITED AUDIENCE CONTROL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Traditional programmatic buying often involves simplified audience categories. This meant advertisers lost con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trol 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 the nuances of their ta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audience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SLOW ACTIVATION TIMES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Waiting for cookies to populate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and sync across pl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ms 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ould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take weeks, delaying campaign launches.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RESTRICTED DATA COMBINATIONS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Previously, comb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ing different data points for p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 audience targeting was difficult.</a:t>
            </a:r>
          </a:p>
          <a:p>
            <a:pPr algn="l">
              <a:lnSpc>
                <a:spcPts val="2940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-371980" y="-174160"/>
            <a:ext cx="743961" cy="3395950"/>
            <a:chOff x="0" y="0"/>
            <a:chExt cx="195940" cy="8944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5940" cy="894407"/>
            </a:xfrm>
            <a:custGeom>
              <a:avLst/>
              <a:gdLst/>
              <a:ahLst/>
              <a:cxnLst/>
              <a:rect r="r" b="b" t="t" l="l"/>
              <a:pathLst>
                <a:path h="894407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94407"/>
                  </a:lnTo>
                  <a:lnTo>
                    <a:pt x="0" y="894407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95940" cy="94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1980" y="0"/>
            <a:ext cx="743961" cy="3086100"/>
            <a:chOff x="0" y="0"/>
            <a:chExt cx="19594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5940" cy="812800"/>
            </a:xfrm>
            <a:custGeom>
              <a:avLst/>
              <a:gdLst/>
              <a:ahLst/>
              <a:cxnLst/>
              <a:rect r="r" b="b" t="t" l="l"/>
              <a:pathLst>
                <a:path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2375509"/>
            <a:ext cx="18288000" cy="7911491"/>
            <a:chOff x="0" y="0"/>
            <a:chExt cx="4816593" cy="208368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2083685"/>
            </a:xfrm>
            <a:custGeom>
              <a:avLst/>
              <a:gdLst/>
              <a:ahLst/>
              <a:cxnLst/>
              <a:rect r="r" b="b" t="t" l="l"/>
              <a:pathLst>
                <a:path h="20836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083685"/>
                  </a:lnTo>
                  <a:lnTo>
                    <a:pt x="0" y="20836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816593" cy="2131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641466" y="6536819"/>
            <a:ext cx="1005067" cy="944763"/>
          </a:xfrm>
          <a:custGeom>
            <a:avLst/>
            <a:gdLst/>
            <a:ahLst/>
            <a:cxnLst/>
            <a:rect r="r" b="b" t="t" l="l"/>
            <a:pathLst>
              <a:path h="944763" w="1005067">
                <a:moveTo>
                  <a:pt x="0" y="0"/>
                </a:moveTo>
                <a:lnTo>
                  <a:pt x="1005068" y="0"/>
                </a:lnTo>
                <a:lnTo>
                  <a:pt x="1005068" y="944763"/>
                </a:lnTo>
                <a:lnTo>
                  <a:pt x="0" y="94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27" r="0" b="-2127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26737" y="738881"/>
            <a:ext cx="14140487" cy="89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DIRECT KANTAR MEDIA </a:t>
            </a:r>
            <a:r>
              <a:rPr lang="en-US" sz="600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INTEGRATION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469697" y="2375509"/>
            <a:ext cx="7615421" cy="7158771"/>
            <a:chOff x="0" y="0"/>
            <a:chExt cx="2005708" cy="18854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05708" cy="1885438"/>
            </a:xfrm>
            <a:custGeom>
              <a:avLst/>
              <a:gdLst/>
              <a:ahLst/>
              <a:cxnLst/>
              <a:rect r="r" b="b" t="t" l="l"/>
              <a:pathLst>
                <a:path h="1885438" w="2005708">
                  <a:moveTo>
                    <a:pt x="0" y="0"/>
                  </a:moveTo>
                  <a:lnTo>
                    <a:pt x="2005708" y="0"/>
                  </a:lnTo>
                  <a:lnTo>
                    <a:pt x="2005708" y="1885438"/>
                  </a:lnTo>
                  <a:lnTo>
                    <a:pt x="0" y="1885438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005708" cy="1933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81559" y="2375509"/>
            <a:ext cx="7615421" cy="7158771"/>
            <a:chOff x="0" y="0"/>
            <a:chExt cx="2005708" cy="188543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05708" cy="1885438"/>
            </a:xfrm>
            <a:custGeom>
              <a:avLst/>
              <a:gdLst/>
              <a:ahLst/>
              <a:cxnLst/>
              <a:rect r="r" b="b" t="t" l="l"/>
              <a:pathLst>
                <a:path h="1885438" w="2005708">
                  <a:moveTo>
                    <a:pt x="0" y="0"/>
                  </a:moveTo>
                  <a:lnTo>
                    <a:pt x="2005708" y="0"/>
                  </a:lnTo>
                  <a:lnTo>
                    <a:pt x="2005708" y="1885438"/>
                  </a:lnTo>
                  <a:lnTo>
                    <a:pt x="0" y="1885438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005708" cy="1933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261992" y="420485"/>
            <a:ext cx="1526420" cy="1526420"/>
          </a:xfrm>
          <a:custGeom>
            <a:avLst/>
            <a:gdLst/>
            <a:ahLst/>
            <a:cxnLst/>
            <a:rect r="r" b="b" t="t" l="l"/>
            <a:pathLst>
              <a:path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726737" y="4100866"/>
            <a:ext cx="6423113" cy="482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INSTANT ACTIVATION: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Launch campaigns in minutes, n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 w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eks, wit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seamless activat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 acros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majo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chann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ls.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DIRECT KANTAR MEDIA INTEGRATION: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LEVERAG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 Kantar Media's TGI data for deep audience insights, which leads to more effect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VE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EDIA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ANNING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BUY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ING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decisi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ns.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PRIVACY-FOC</a:t>
            </a:r>
            <a:r>
              <a:rPr lang="en-US" b="true" sz="2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USED </a:t>
            </a: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TARGE</a:t>
            </a:r>
            <a:r>
              <a:rPr lang="en-US" b="true" sz="2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</a:t>
            </a: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ING: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IDfree GO!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rioritis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user priva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y. Ka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 Media's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TGI data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fully GDPR-c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om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pliant, with us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co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nse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nt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and rig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quali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 assur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asu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52942" y="2714280"/>
            <a:ext cx="8115300" cy="108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b="true" sz="36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IDFREE GO! </a:t>
            </a:r>
          </a:p>
          <a:p>
            <a:pPr algn="ctr">
              <a:lnSpc>
                <a:spcPts val="4212"/>
              </a:lnSpc>
            </a:pPr>
            <a:r>
              <a:rPr lang="en-US" b="true" sz="36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Revolutionises Activation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19758" y="2714280"/>
            <a:ext cx="8115300" cy="108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b="true" sz="36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IDFREE GO! </a:t>
            </a:r>
          </a:p>
          <a:p>
            <a:pPr algn="ctr">
              <a:lnSpc>
                <a:spcPts val="4212"/>
              </a:lnSpc>
            </a:pPr>
            <a:r>
              <a:rPr lang="en-US" b="true" sz="36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Tackles Traditional Limitations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41834" y="4518758"/>
            <a:ext cx="6567710" cy="333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GRANULAR CONTROL: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Precise targeting based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tailed audie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NCE ATTRIBUTES.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L</a:t>
            </a: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IGHTNING-FAST ACTIVATION: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eamlined processes for rapid ca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MPAIGN LAUNCH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POW</a:t>
            </a:r>
            <a:r>
              <a:rPr lang="en-US" b="true" sz="2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E</a:t>
            </a:r>
            <a:r>
              <a:rPr lang="en-US" sz="2100" b="true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RFUL INSIGHTS: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everage Ka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 Media's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tru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sted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c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nsum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dat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f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superior audie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unde</a:t>
            </a:r>
            <a:r>
              <a:rPr lang="en-US" sz="2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rstanding.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008659" cy="10287000"/>
            <a:chOff x="0" y="0"/>
            <a:chExt cx="10678212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714" r="0" b="2714"/>
            <a:stretch>
              <a:fillRect/>
            </a:stretch>
          </p:blipFill>
          <p:spPr>
            <a:xfrm flipH="false" flipV="false">
              <a:off x="0" y="0"/>
              <a:ext cx="10678212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19343" y="7284761"/>
            <a:ext cx="6969974" cy="2454842"/>
            <a:chOff x="0" y="0"/>
            <a:chExt cx="1835713" cy="64654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35713" cy="646543"/>
            </a:xfrm>
            <a:custGeom>
              <a:avLst/>
              <a:gdLst/>
              <a:ahLst/>
              <a:cxnLst/>
              <a:rect r="r" b="b" t="t" l="l"/>
              <a:pathLst>
                <a:path h="646543" w="1835713">
                  <a:moveTo>
                    <a:pt x="0" y="0"/>
                  </a:moveTo>
                  <a:lnTo>
                    <a:pt x="1835713" y="0"/>
                  </a:lnTo>
                  <a:lnTo>
                    <a:pt x="1835713" y="646543"/>
                  </a:lnTo>
                  <a:lnTo>
                    <a:pt x="0" y="646543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35713" cy="694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261992" y="420485"/>
            <a:ext cx="1526420" cy="1526420"/>
          </a:xfrm>
          <a:custGeom>
            <a:avLst/>
            <a:gdLst/>
            <a:ahLst/>
            <a:cxnLst/>
            <a:rect r="r" b="b" t="t" l="l"/>
            <a:pathLst>
              <a:path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997093" y="1059869"/>
            <a:ext cx="8115300" cy="1038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BUILDING </a:t>
            </a:r>
            <a:r>
              <a:rPr lang="en-US" sz="600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BRIDGES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97093" y="2475670"/>
            <a:ext cx="8262207" cy="1976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167" b="true">
                <a:solidFill>
                  <a:srgbClr val="595959"/>
                </a:solidFill>
                <a:latin typeface="Lato Bold"/>
                <a:ea typeface="Lato Bold"/>
                <a:cs typeface="Lato Bold"/>
                <a:sym typeface="Lato Bold"/>
              </a:rPr>
              <a:t>IDfree GO! bridges the gap between deep audience understanding and efficient campaign activation in the Nordics (Denmark, Finland, Norway, and Sweden).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1660" y="7985813"/>
            <a:ext cx="5265339" cy="98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IDfree GO! empowers data-driven marketing in the Nordics.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997093" y="4848809"/>
            <a:ext cx="8262207" cy="482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LEVERAGE KANTAR MEDIA'S TGI DATA 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ain rich consumer insights directly from Kantar Media's TGI research in the Nordics.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Uncover valuable details abou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 y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our target audience's demographics, behaviours, and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media consumption habits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SEAMLESS ACTIVATION ACROSS CHANNELS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UT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ilize these insights to activate the same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precisely defi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ned audience across all major marketing channels and pl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at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fo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ms, in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cl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uding social media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IDfree GO! s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treamlines the process, eliminating the need to translate insights into different targeting formats for each platform.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926033" cy="10287000"/>
            <a:chOff x="0" y="0"/>
            <a:chExt cx="10568044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6737" r="0" b="6737"/>
            <a:stretch>
              <a:fillRect/>
            </a:stretch>
          </p:blipFill>
          <p:spPr>
            <a:xfrm flipH="false" flipV="false">
              <a:off x="0" y="0"/>
              <a:ext cx="10568044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8772520" y="551006"/>
            <a:ext cx="6606813" cy="2670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ADVERTISERS.  </a:t>
            </a:r>
          </a:p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AGENCIES. </a:t>
            </a: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PUBLISHERS.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78029" y="6965754"/>
            <a:ext cx="6969974" cy="2780909"/>
            <a:chOff x="0" y="0"/>
            <a:chExt cx="1835713" cy="7324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35713" cy="732420"/>
            </a:xfrm>
            <a:custGeom>
              <a:avLst/>
              <a:gdLst/>
              <a:ahLst/>
              <a:cxnLst/>
              <a:rect r="r" b="b" t="t" l="l"/>
              <a:pathLst>
                <a:path h="732420" w="1835713">
                  <a:moveTo>
                    <a:pt x="0" y="0"/>
                  </a:moveTo>
                  <a:lnTo>
                    <a:pt x="1835713" y="0"/>
                  </a:lnTo>
                  <a:lnTo>
                    <a:pt x="1835713" y="732420"/>
                  </a:lnTo>
                  <a:lnTo>
                    <a:pt x="0" y="73242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835713" cy="7800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103124" y="7582211"/>
            <a:ext cx="5719785" cy="148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i="true">
                <a:solidFill>
                  <a:srgbClr val="FFFFFF"/>
                </a:solidFill>
                <a:latin typeface="Lato Italics"/>
                <a:ea typeface="Lato Italics"/>
                <a:cs typeface="Lato Italics"/>
                <a:sym typeface="Lato Italics"/>
              </a:rPr>
              <a:t>IDfree GO! eliminates the need to translate insights into different targeting formats for each platform.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72520" y="3414989"/>
            <a:ext cx="8262207" cy="986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167" b="true">
                <a:solidFill>
                  <a:srgbClr val="595959"/>
                </a:solidFill>
                <a:latin typeface="Lato Bold"/>
                <a:ea typeface="Lato Bold"/>
                <a:cs typeface="Lato Bold"/>
                <a:sym typeface="Lato Bold"/>
              </a:rPr>
              <a:t>IDfree GO! Empowers Advertisers, Agencies, and Publishers.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72520" y="4648704"/>
            <a:ext cx="8262207" cy="5195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12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US" sz="2100" spc="126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is innovative solution is specifically designed to benefit various players in the Nordic advertising landscape: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advertisers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Reach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y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our target audience precisely and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efficient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ACROSS 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ALL C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HANNELS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AGENCIES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Deliv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er exceptional campaign results for you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cl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ients with 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IDfree GO!'s s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treamlined activation.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PUBLISHERS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Attract valuable advertisers by offering access to precisely targeted audiences.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261992" y="420485"/>
            <a:ext cx="1526420" cy="1526420"/>
          </a:xfrm>
          <a:custGeom>
            <a:avLst/>
            <a:gdLst/>
            <a:ahLst/>
            <a:cxnLst/>
            <a:rect r="r" b="b" t="t" l="l"/>
            <a:pathLst>
              <a:path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1980" y="0"/>
            <a:ext cx="743961" cy="3086100"/>
            <a:chOff x="0" y="0"/>
            <a:chExt cx="19594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5940" cy="812800"/>
            </a:xfrm>
            <a:custGeom>
              <a:avLst/>
              <a:gdLst/>
              <a:ahLst/>
              <a:cxnLst/>
              <a:rect r="r" b="b" t="t" l="l"/>
              <a:pathLst>
                <a:path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916020" y="7200900"/>
            <a:ext cx="743961" cy="3086100"/>
            <a:chOff x="0" y="0"/>
            <a:chExt cx="19594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5940" cy="812800"/>
            </a:xfrm>
            <a:custGeom>
              <a:avLst/>
              <a:gdLst/>
              <a:ahLst/>
              <a:cxnLst/>
              <a:rect r="r" b="b" t="t" l="l"/>
              <a:pathLst>
                <a:path h="812800" w="195940">
                  <a:moveTo>
                    <a:pt x="0" y="0"/>
                  </a:moveTo>
                  <a:lnTo>
                    <a:pt x="195940" y="0"/>
                  </a:lnTo>
                  <a:lnTo>
                    <a:pt x="1959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9594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087925"/>
            <a:ext cx="479896" cy="47989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038225"/>
            <a:ext cx="8115300" cy="178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000" spc="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DATA-DRIVEN </a:t>
            </a:r>
          </a:p>
          <a:p>
            <a:pPr algn="l">
              <a:lnSpc>
                <a:spcPts val="7019"/>
              </a:lnSpc>
            </a:pPr>
            <a:r>
              <a:rPr lang="en-US" sz="6000" spc="300">
                <a:solidFill>
                  <a:srgbClr val="D4AF37"/>
                </a:solidFill>
                <a:latin typeface="Lato"/>
                <a:ea typeface="Lato"/>
                <a:cs typeface="Lato"/>
                <a:sym typeface="Lato"/>
              </a:rPr>
              <a:t>INSIGHT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50697" y="1182873"/>
            <a:ext cx="7213776" cy="1480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b="true" sz="2100">
                <a:solidFill>
                  <a:srgbClr val="D4AF37"/>
                </a:solidFill>
                <a:latin typeface="Lato Bold"/>
                <a:ea typeface="Lato Bold"/>
                <a:cs typeface="Lato Bold"/>
                <a:sym typeface="Lato Bold"/>
              </a:rPr>
              <a:t>→ IN ESSENCE</a:t>
            </a:r>
          </a:p>
          <a:p>
            <a:pPr algn="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IDf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ree GO! empowers data-driven marketing in the Nordics by enabling efficient activation directly from comprehensive audience insights by Kantar Media's TGI.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77389" y="4102072"/>
            <a:ext cx="3308961" cy="49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595959"/>
                </a:solidFill>
                <a:latin typeface="Lato Bold"/>
                <a:ea typeface="Lato Bold"/>
                <a:cs typeface="Lato Bold"/>
                <a:sym typeface="Lato Bold"/>
              </a:rPr>
              <a:t>SEAMLESS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4977395"/>
            <a:ext cx="4809294" cy="2595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our audiences are directly transferred from strategy and planning to the digital trading desk.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</a:p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Access your target group in minutes through a self-service integration in the TGI platform. 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261992" y="420485"/>
            <a:ext cx="1526420" cy="1526420"/>
          </a:xfrm>
          <a:custGeom>
            <a:avLst/>
            <a:gdLst/>
            <a:ahLst/>
            <a:cxnLst/>
            <a:rect r="r" b="b" t="t" l="l"/>
            <a:pathLst>
              <a:path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6593143" y="4087925"/>
            <a:ext cx="479896" cy="47989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7341831" y="4102072"/>
            <a:ext cx="3308961" cy="49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595959"/>
                </a:solidFill>
                <a:latin typeface="Lato Bold"/>
                <a:ea typeface="Lato Bold"/>
                <a:cs typeface="Lato Bold"/>
                <a:sym typeface="Lato Bold"/>
              </a:rPr>
              <a:t>SCALABLE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93143" y="4977395"/>
            <a:ext cx="4809294" cy="333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our target groups can be activated on major platforms like Facebook, Google, Snap, YouTube, etc.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</a:p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The model is built on a scalable method that gives you sufficient reach.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</a:p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You can adjust it to campaign goals.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2157585" y="4087925"/>
            <a:ext cx="479896" cy="47989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AF37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2906274" y="4102072"/>
            <a:ext cx="3308961" cy="49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595959"/>
                </a:solidFill>
                <a:latin typeface="Lato Bold"/>
                <a:ea typeface="Lato Bold"/>
                <a:cs typeface="Lato Bold"/>
                <a:sym typeface="Lato Bold"/>
              </a:rPr>
              <a:t>SAFE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57585" y="4977395"/>
            <a:ext cx="4809294" cy="333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our audiences are created on privacy by design, not touching any kind of PII or sensitive information.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</a:p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 worries about any audience affected by the next ITP change or if Google excludes anything. 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</a:p>
          <a:p>
            <a:pPr algn="l" marL="453390" indent="-226695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This is a future-proof model!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AF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42790"/>
            <a:ext cx="16230600" cy="8560847"/>
            <a:chOff x="0" y="0"/>
            <a:chExt cx="4274726" cy="22547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54709"/>
            </a:xfrm>
            <a:custGeom>
              <a:avLst/>
              <a:gdLst/>
              <a:ahLst/>
              <a:cxnLst/>
              <a:rect r="r" b="b" t="t" l="l"/>
              <a:pathLst>
                <a:path h="2254709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54709"/>
                  </a:lnTo>
                  <a:lnTo>
                    <a:pt x="0" y="22547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3023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008140" y="1955787"/>
            <a:ext cx="8115300" cy="899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0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WHAT’S NEXT?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144000" y="7445492"/>
            <a:ext cx="6049938" cy="634154"/>
            <a:chOff x="0" y="0"/>
            <a:chExt cx="8066584" cy="8455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45539" cy="845539"/>
            </a:xfrm>
            <a:custGeom>
              <a:avLst/>
              <a:gdLst/>
              <a:ahLst/>
              <a:cxnLst/>
              <a:rect r="r" b="b" t="t" l="l"/>
              <a:pathLst>
                <a:path h="845539" w="845539">
                  <a:moveTo>
                    <a:pt x="0" y="0"/>
                  </a:moveTo>
                  <a:lnTo>
                    <a:pt x="845539" y="0"/>
                  </a:lnTo>
                  <a:lnTo>
                    <a:pt x="845539" y="845539"/>
                  </a:lnTo>
                  <a:lnTo>
                    <a:pt x="0" y="845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314460" y="149785"/>
              <a:ext cx="6752123" cy="4718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-52" u="sng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  <a:hlinkClick r:id="rId4" tooltip="https://www.globaldataresources.io"/>
                </a:rPr>
                <a:t>globaldataresources.io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144000" y="6662791"/>
            <a:ext cx="6049938" cy="632168"/>
            <a:chOff x="0" y="0"/>
            <a:chExt cx="8066584" cy="8428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42891" cy="842891"/>
            </a:xfrm>
            <a:custGeom>
              <a:avLst/>
              <a:gdLst/>
              <a:ahLst/>
              <a:cxnLst/>
              <a:rect r="r" b="b" t="t" l="l"/>
              <a:pathLst>
                <a:path h="842891" w="842891">
                  <a:moveTo>
                    <a:pt x="0" y="0"/>
                  </a:moveTo>
                  <a:lnTo>
                    <a:pt x="842891" y="0"/>
                  </a:lnTo>
                  <a:lnTo>
                    <a:pt x="842891" y="842891"/>
                  </a:lnTo>
                  <a:lnTo>
                    <a:pt x="0" y="842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314460" y="135019"/>
              <a:ext cx="6752123" cy="4718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-52" u="sng">
                  <a:solidFill>
                    <a:srgbClr val="595959"/>
                  </a:solidFill>
                  <a:latin typeface="Lato"/>
                  <a:ea typeface="Lato"/>
                  <a:cs typeface="Lato"/>
                  <a:sym typeface="Lato"/>
                  <a:hlinkClick r:id="rId7" tooltip="https://070db04e-4e1d-4093-b7c9-bd9dd8b7c963.filesusr.com/ugd/129284_166b8d6695974258ab85873db69dbb9d.pdf?index=true"/>
                </a:rPr>
                <a:t>Download IDfree GO! PDF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5277860" y="1183053"/>
            <a:ext cx="1526420" cy="1526420"/>
          </a:xfrm>
          <a:custGeom>
            <a:avLst/>
            <a:gdLst/>
            <a:ahLst/>
            <a:cxnLst/>
            <a:rect r="r" b="b" t="t" l="l"/>
            <a:pathLst>
              <a:path h="1526420" w="1526420">
                <a:moveTo>
                  <a:pt x="0" y="0"/>
                </a:moveTo>
                <a:lnTo>
                  <a:pt x="1526420" y="0"/>
                </a:lnTo>
                <a:lnTo>
                  <a:pt x="1526420" y="1526419"/>
                </a:lnTo>
                <a:lnTo>
                  <a:pt x="0" y="15264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>
            <a:hlinkClick r:id="rId10" tooltip="https://070db04e-4e1d-4093-b7c9-bd9dd8b7c963.filesusr.com/ugd/129284_166b8d6695974258ab85873db69dbb9d.pdf?index=true"/>
          </p:cNvPr>
          <p:cNvSpPr/>
          <p:nvPr/>
        </p:nvSpPr>
        <p:spPr>
          <a:xfrm flipH="false" flipV="false" rot="0">
            <a:off x="2592012" y="1698747"/>
            <a:ext cx="4062949" cy="5746745"/>
          </a:xfrm>
          <a:custGeom>
            <a:avLst/>
            <a:gdLst/>
            <a:ahLst/>
            <a:cxnLst/>
            <a:rect r="r" b="b" t="t" l="l"/>
            <a:pathLst>
              <a:path h="5746745" w="4062949">
                <a:moveTo>
                  <a:pt x="0" y="0"/>
                </a:moveTo>
                <a:lnTo>
                  <a:pt x="4062949" y="0"/>
                </a:lnTo>
                <a:lnTo>
                  <a:pt x="4062949" y="5746745"/>
                </a:lnTo>
                <a:lnTo>
                  <a:pt x="0" y="57467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57195" y="7862281"/>
            <a:ext cx="6096653" cy="824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i="true">
                <a:solidFill>
                  <a:srgbClr val="595959"/>
                </a:solidFill>
                <a:latin typeface="Lato Italics"/>
                <a:ea typeface="Lato Italics"/>
                <a:cs typeface="Lato Italics"/>
                <a:sym typeface="Lato Italics"/>
              </a:rPr>
              <a:t>Subscribe to our newsletter </a:t>
            </a:r>
            <a:r>
              <a:rPr lang="en-US" sz="2400" i="true" u="sng">
                <a:solidFill>
                  <a:srgbClr val="595959"/>
                </a:solidFill>
                <a:latin typeface="Lato Italics"/>
                <a:ea typeface="Lato Italics"/>
                <a:cs typeface="Lato Italics"/>
                <a:sym typeface="Lato Italics"/>
                <a:hlinkClick r:id="rId11" tooltip="https://www.idfree.com/newstous/categories/newsletter"/>
              </a:rPr>
              <a:t>idfree insider</a:t>
            </a:r>
            <a:r>
              <a:rPr lang="en-US" sz="2400" i="true">
                <a:solidFill>
                  <a:srgbClr val="595959"/>
                </a:solidFill>
                <a:latin typeface="Lato Italics"/>
                <a:ea typeface="Lato Italics"/>
                <a:cs typeface="Lato Italics"/>
                <a:sym typeface="Lato Italics"/>
              </a:rPr>
              <a:t> to keep up with news about IDfree GO!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4544951"/>
            <a:ext cx="6897070" cy="1108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2" indent="-226696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Gunnar Kihl: </a:t>
            </a:r>
            <a:r>
              <a:rPr lang="en-US" sz="2100" u="sng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hlinkClick r:id="rId12" tooltip="mailto:gunnar.kihl@globaldataresources.io"/>
              </a:rPr>
              <a:t>gunnar.kihl@globaldataresources.io</a:t>
            </a:r>
          </a:p>
          <a:p>
            <a:pPr algn="l">
              <a:lnSpc>
                <a:spcPts val="2940"/>
              </a:lnSpc>
            </a:pPr>
          </a:p>
          <a:p>
            <a:pPr algn="l" marL="453392" indent="-226696" lvl="1">
              <a:lnSpc>
                <a:spcPts val="2940"/>
              </a:lnSpc>
              <a:spcBef>
                <a:spcPct val="0"/>
              </a:spcBef>
              <a:buFont typeface="Arial"/>
              <a:buChar char="•"/>
            </a:pPr>
            <a:r>
              <a:rPr lang="en-US" sz="21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Göran Eklöf: </a:t>
            </a:r>
            <a:r>
              <a:rPr lang="en-US" sz="2100" u="sng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hlinkClick r:id="rId13" tooltip="mailto:goran@globaldataresources.io"/>
              </a:rPr>
              <a:t>goran@globaldataresources.io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08140" y="3693353"/>
            <a:ext cx="6185798" cy="365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 spc="-52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Please reach out to GDR’s Nordic team through: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DAGlEI9VIK4</dc:identifier>
  <dcterms:modified xsi:type="dcterms:W3CDTF">2011-08-01T06:04:30Z</dcterms:modified>
  <cp:revision>1</cp:revision>
  <dc:title>GDR-IDFreeGO!</dc:title>
</cp:coreProperties>
</file>