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package.core-properties+xml" PartName="/docProps/core.xml"/>
</Types>
</file>

<file path=_rels/.rels><?xml version="1.0" encoding="UTF-8" standalone="yes"?><Relationships xmlns="http://schemas.openxmlformats.org/package/2006/relationships"><Relationship Id="rId4" Target="ppt/presentation.xml" Type="http://schemas.openxmlformats.org/officeDocument/2006/relationships/officeDocument"/><Relationship Id="rId3" Target="docProps/core.xml" Type="http://schemas.openxmlformats.org/package/2006/relationships/metadata/core-properties"/><Relationship Id="rId2" Target="docProps/app.xml" Type="http://schemas.openxmlformats.org/officeDocument/2006/relationships/extended-properties"/><Relationship Id="rId1" Target="docProps/thumbnail.jpeg" Type="http://schemas.openxmlformats.org/package/2006/relationships/metadata/thumbnai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charset="0" panose="00000500000000000000" pitchFamily="2" typeface="Montserrat"/>
      <p:regular r:id="rId23"/>
      <p:bold r:id="rId24"/>
      <p:italic r:id="rId25"/>
      <p:boldItalic r:id="rId26"/>
    </p:embeddedFont>
    <p:embeddedFont>
      <p:font charset="0" panose="00000800000000000000" pitchFamily="2" typeface="Montserrat Bold"/>
      <p:regular r:id="rId27"/>
      <p:bold r:id="rId28"/>
    </p:embeddedFont>
    <p:embeddedFont>
      <p:font charset="0" panose="020B0604020202020204" typeface="Montserrat Bold Italics"/>
      <p:regular r:id="rId29"/>
    </p:embeddedFont>
    <p:embeddedFont>
      <p:font charset="0" panose="020B0604020202020204" typeface="Montserrat Italics"/>
      <p:regular r:id="rId30"/>
    </p:embeddedFont>
  </p:embeddedFontLst>
  <p:defaultTextStyle>
    <a:defPPr>
      <a:defRPr lang="en-US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autoAdjust="0" sz="15620"/>
    <p:restoredTop autoAdjust="0" sz="94622"/>
  </p:normalViewPr>
  <p:slideViewPr>
    <p:cSldViewPr>
      <p:cViewPr varScale="1">
        <p:scale>
          <a:sx d="100" n="74"/>
          <a:sy d="100" n="74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d="100" n="33"/>
        <a:sy d="100" n="33"/>
      </p:scale>
      <p:origin x="0" y="0"/>
    </p:cViewPr>
  </p:outlineViewPr>
  <p:notesTextViewPr>
    <p:cViewPr>
      <p:scale>
        <a:sx d="100" n="100"/>
        <a:sy d="100" n="100"/>
      </p:scale>
      <p:origin x="0" y="0"/>
    </p:cViewPr>
  </p:notesTextViewPr>
  <p:gridSpacing cx="76200" cy="76200"/>
</p:viewPr>
</file>

<file path=ppt/_rels/presentation.xml.rels><?xml version="1.0" encoding="UTF-8" standalone="yes"?><Relationships xmlns="http://schemas.openxmlformats.org/package/2006/relationships"><Relationship Id="rId30" Target="fonts/font8.fntdata" Type="http://schemas.openxmlformats.org/officeDocument/2006/relationships/font"/><Relationship Id="rId27" Target="fonts/font5.fntdata" Type="http://schemas.openxmlformats.org/officeDocument/2006/relationships/font"/><Relationship Id="rId26" Target="fonts/font4.fntdata" Type="http://schemas.openxmlformats.org/officeDocument/2006/relationships/font"/><Relationship Id="rId25" Target="fonts/font3.fntdata" Type="http://schemas.openxmlformats.org/officeDocument/2006/relationships/font"/><Relationship Id="rId24" Target="fonts/font2.fntdata" Type="http://schemas.openxmlformats.org/officeDocument/2006/relationships/font"/><Relationship Id="rId21" Target="slides/slide16.xml" Type="http://schemas.openxmlformats.org/officeDocument/2006/relationships/slide"/><Relationship Id="rId19" Target="slides/slide14.xml" Type="http://schemas.openxmlformats.org/officeDocument/2006/relationships/slide"/><Relationship Id="rId20" Target="slides/slide15.xml" Type="http://schemas.openxmlformats.org/officeDocument/2006/relationships/slide"/><Relationship Id="rId18" Target="slides/slide13.xml" Type="http://schemas.openxmlformats.org/officeDocument/2006/relationships/slide"/><Relationship Id="rId17" Target="slides/slide12.xml" Type="http://schemas.openxmlformats.org/officeDocument/2006/relationships/slide"/><Relationship Id="rId16" Target="slides/slide11.xml" Type="http://schemas.openxmlformats.org/officeDocument/2006/relationships/slide"/><Relationship Id="rId15" Target="slides/slide10.xml" Type="http://schemas.openxmlformats.org/officeDocument/2006/relationships/slide"/><Relationship Id="rId14" Target="slides/slide9.xml" Type="http://schemas.openxmlformats.org/officeDocument/2006/relationships/slide"/><Relationship Id="rId13" Target="slides/slide8.xml" Type="http://schemas.openxmlformats.org/officeDocument/2006/relationships/slide"/><Relationship Id="rId12" Target="slides/slide7.xml" Type="http://schemas.openxmlformats.org/officeDocument/2006/relationships/slide"/><Relationship Id="rId11" Target="slides/slide6.xml" Type="http://schemas.openxmlformats.org/officeDocument/2006/relationships/slide"/><Relationship Id="rId10" Target="slides/slide5.xml" Type="http://schemas.openxmlformats.org/officeDocument/2006/relationships/slide"/><Relationship Id="rId9" Target="slides/slide4.xml" Type="http://schemas.openxmlformats.org/officeDocument/2006/relationships/slide"/><Relationship Id="rId8" Target="slides/slide3.xml" Type="http://schemas.openxmlformats.org/officeDocument/2006/relationships/slide"/><Relationship Id="rId7" Target="slides/slide2.xml" Type="http://schemas.openxmlformats.org/officeDocument/2006/relationships/slide"/><Relationship Id="rId6" Target="slides/slide1.xml" Type="http://schemas.openxmlformats.org/officeDocument/2006/relationships/slide"/><Relationship Id="rId5" Target="slideMasters/slideMaster1.xml" Type="http://schemas.openxmlformats.org/officeDocument/2006/relationships/slideMaster"/><Relationship Id="rId4" Target="tableStyles.xml" Type="http://schemas.openxmlformats.org/officeDocument/2006/relationships/tableStyles"/><Relationship Id="rId3" Target="presProps.xml" Type="http://schemas.openxmlformats.org/officeDocument/2006/relationships/presProps"/><Relationship Id="rId23" Target="fonts/font1.fntdata" Type="http://schemas.openxmlformats.org/officeDocument/2006/relationships/font"/><Relationship Id="rId29" Target="fonts/font7.fntdata" Type="http://schemas.openxmlformats.org/officeDocument/2006/relationships/font"/><Relationship Id="rId2" Target="viewProps.xml" Type="http://schemas.openxmlformats.org/officeDocument/2006/relationships/viewProps"/><Relationship Id="rId22" Target="slides/slide17.xml" Type="http://schemas.openxmlformats.org/officeDocument/2006/relationships/slide"/><Relationship Id="rId28" Target="fonts/font6.fntdata" Type="http://schemas.openxmlformats.org/officeDocument/2006/relationships/font"/><Relationship Id="rId1" Target="theme/theme1.xml" Type="http://schemas.openxmlformats.org/officeDocument/2006/relationships/them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 bIns="45720" lIns="91440" numCol="1" rIns="91440" rtlCol="0" tIns="45720" vert="horz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bIns="45720" lIns="91440" numCol="1" rIns="91440" rtlCol="0" tIns="45720"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 bIns="45720" lIns="91440" numCol="1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3" Target="../media/image2.jpeg" Type="http://schemas.openxmlformats.org/officeDocument/2006/relationships/image"/><Relationship Id="rId2" Target="../media/image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3" Target="../media/image4.png" Type="http://schemas.openxmlformats.org/officeDocument/2006/relationships/image"/><Relationship Id="rId2" Target="../media/image2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3" Target="../media/image18.png" Type="http://schemas.openxmlformats.org/officeDocument/2006/relationships/image"/><Relationship Id="rId2" Target="../media/image2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3" Target="../media/image18.png" Type="http://schemas.openxmlformats.org/officeDocument/2006/relationships/image"/><Relationship Id="rId2" Target="../media/image2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3" Target="../media/image4.png" Type="http://schemas.openxmlformats.org/officeDocument/2006/relationships/image"/><Relationship Id="rId2" Target="../media/image2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3" Target="../media/image4.png" Type="http://schemas.openxmlformats.org/officeDocument/2006/relationships/image"/><Relationship Id="rId2" Target="../media/image2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3" Target="../media/image18.png" Type="http://schemas.openxmlformats.org/officeDocument/2006/relationships/image"/><Relationship Id="rId2" Target="../media/image2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8" Target="../media/image33.png" Type="http://schemas.openxmlformats.org/officeDocument/2006/relationships/image"/><Relationship Id="rId7" Target="../media/image18.png" Type="http://schemas.openxmlformats.org/officeDocument/2006/relationships/image"/><Relationship Id="rId6" Target="../media/image32.png" Type="http://schemas.openxmlformats.org/officeDocument/2006/relationships/image"/><Relationship Id="rId5" Target="../media/image31.svg" Type="http://schemas.openxmlformats.org/officeDocument/2006/relationships/image"/><Relationship Id="rId4" Target="../media/image31.svg" Type="http://schemas.openxmlformats.org/officeDocument/2006/relationships/image"/><Relationship Id="rId3" Target="../media/image30.png" Type="http://schemas.openxmlformats.org/officeDocument/2006/relationships/image"/><Relationship Id="rId2" Target="../media/image2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7" Target="../media/image38.svg" Type="http://schemas.openxmlformats.org/officeDocument/2006/relationships/image"/><Relationship Id="rId6" Target="../media/image37.png" Type="http://schemas.openxmlformats.org/officeDocument/2006/relationships/image"/><Relationship Id="rId5" Target="../media/image36.svg" Type="http://schemas.openxmlformats.org/officeDocument/2006/relationships/image"/><Relationship Id="rId4" Target="../media/image35.png" Type="http://schemas.openxmlformats.org/officeDocument/2006/relationships/image"/><Relationship Id="rId3" Target="../media/image4.png" Type="http://schemas.openxmlformats.org/officeDocument/2006/relationships/image"/><Relationship Id="rId2" Target="../media/image3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3" Target="../media/image4.png" Type="http://schemas.openxmlformats.org/officeDocument/2006/relationships/image"/><Relationship Id="rId2" Target="../media/image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8" Target="../media/image4.png" Type="http://schemas.openxmlformats.org/officeDocument/2006/relationships/image"/><Relationship Id="rId7" Target="../media/image10.jpeg" Type="http://schemas.openxmlformats.org/officeDocument/2006/relationships/image"/><Relationship Id="rId6" Target="../media/image9.jpeg" Type="http://schemas.openxmlformats.org/officeDocument/2006/relationships/image"/><Relationship Id="rId5" Target="../media/image8.jpeg" Type="http://schemas.openxmlformats.org/officeDocument/2006/relationships/image"/><Relationship Id="rId4" Target="../media/image7.jpeg" Type="http://schemas.openxmlformats.org/officeDocument/2006/relationships/image"/><Relationship Id="rId3" Target="../media/image6.jpeg" Type="http://schemas.openxmlformats.org/officeDocument/2006/relationships/image"/><Relationship Id="rId2" Target="../media/image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3" Target="../media/image4.png" Type="http://schemas.openxmlformats.org/officeDocument/2006/relationships/image"/><Relationship Id="rId2" Target="../media/image1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7" Target="https://12928421-72b4-44e3-af05-e48367825d3a.usrfiles.com/ugd/129284_27a3a695688e4842b1d892dfab85c503.pdf" TargetMode="External" Type="http://schemas.openxmlformats.org/officeDocument/2006/relationships/hyperlink"/><Relationship Id="rId6" Target="https://12928421-72b4-44e3-af05-e48367825d3a.usrfiles.com/ugd/129284_27a3a695688e4842b1d892dfab85c503.pdf" TargetMode="External" Type="http://schemas.openxmlformats.org/officeDocument/2006/relationships/hyperlink"/><Relationship Id="rId5" Target="../media/image13.png" Type="http://schemas.openxmlformats.org/officeDocument/2006/relationships/image"/><Relationship Id="rId4" Target="../media/image4.png" Type="http://schemas.openxmlformats.org/officeDocument/2006/relationships/image"/><Relationship Id="rId3" Target="../media/image12.png" Type="http://schemas.openxmlformats.org/officeDocument/2006/relationships/image"/><Relationship Id="rId2" Target="https://datawrapper.dwcdn.net/U6ILo/1/" TargetMode="External" Type="http://schemas.openxmlformats.org/officeDocument/2006/relationships/hyperlink"/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4" Target="../media/image13.png" Type="http://schemas.openxmlformats.org/officeDocument/2006/relationships/image"/><Relationship Id="rId3" Target="https://12928421-72b4-44e3-af05-e48367825d3a.usrfiles.com/ugd/129284_27a3a695688e4842b1d892dfab85c503.pdf" TargetMode="External" Type="http://schemas.openxmlformats.org/officeDocument/2006/relationships/hyperlink"/><Relationship Id="rId2" Target="../media/image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3" Target="../media/image4.png" Type="http://schemas.openxmlformats.org/officeDocument/2006/relationships/image"/><Relationship Id="rId2" Target="../media/image1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3" Target="../media/image4.png" Type="http://schemas.openxmlformats.org/officeDocument/2006/relationships/image"/><Relationship Id="rId2" Target="../media/image1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4" Target="../media/image18.png" Type="http://schemas.openxmlformats.org/officeDocument/2006/relationships/image"/><Relationship Id="rId3" Target="../media/image17.jpeg" Type="http://schemas.openxmlformats.org/officeDocument/2006/relationships/image"/><Relationship Id="rId2" Target="../media/image1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7987" y="799635"/>
            <a:ext cx="2406823" cy="2358686"/>
          </a:xfrm>
          <a:custGeom>
            <a:avLst/>
            <a:gdLst/>
            <a:ahLst/>
            <a:cxnLst/>
            <a:rect b="b" l="l" r="r" t="t"/>
            <a:pathLst>
              <a:path h="2358686" w="2406823">
                <a:moveTo>
                  <a:pt x="0" y="0"/>
                </a:moveTo>
                <a:lnTo>
                  <a:pt x="2406822" y="0"/>
                </a:lnTo>
                <a:lnTo>
                  <a:pt x="2406822" y="2358686"/>
                </a:lnTo>
                <a:lnTo>
                  <a:pt x="0" y="2358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-206567"/>
            <a:ext cx="14565664" cy="10667085"/>
          </a:xfrm>
          <a:custGeom>
            <a:avLst/>
            <a:gdLst/>
            <a:ahLst/>
            <a:cxnLst/>
            <a:rect b="b" l="l" r="r" t="t"/>
            <a:pathLst>
              <a:path h="10667085" w="14565664">
                <a:moveTo>
                  <a:pt x="0" y="0"/>
                </a:moveTo>
                <a:lnTo>
                  <a:pt x="14565664" y="0"/>
                </a:lnTo>
                <a:lnTo>
                  <a:pt x="14565664" y="10667085"/>
                </a:lnTo>
                <a:lnTo>
                  <a:pt x="0" y="106670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08" r="-490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833197"/>
            <a:ext cx="9158616" cy="343781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9132"/>
              </a:lnSpc>
            </a:pP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From </a:t>
            </a:r>
            <a:r>
              <a:rPr b="1" lang="en-US" sz="652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Research</a:t>
            </a: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9132"/>
              </a:lnSpc>
            </a:pP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 </a:t>
            </a:r>
            <a:r>
              <a:rPr b="1" lang="en-US" sz="652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Insights</a:t>
            </a: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>
              <a:lnSpc>
                <a:spcPts val="9132"/>
              </a:lnSpc>
            </a:pP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 </a:t>
            </a:r>
            <a:r>
              <a:rPr b="1" lang="en-US" sz="652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Activation</a:t>
            </a:r>
            <a:r>
              <a:rPr lang="en-US" sz="652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337935"/>
            <a:ext cx="7155669" cy="356298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GDR - WHERE PERFORMANCE MEETS PRINCIPLES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401" r="20401"/>
          <a:stretch>
            <a:fillRect/>
          </a:stretch>
        </p:blipFill>
        <p:spPr>
          <a:xfrm>
            <a:off x="14169473" y="0"/>
            <a:ext cx="4109002" cy="104119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464826"/>
            <a:ext cx="3693375" cy="3046988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lang="en-US" sz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ONLINE CAMEO</a:t>
            </a:r>
            <a:endParaRPr lang="en-US"/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1. Wealthy Households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2. Professional Families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3. Comfortable Families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4. Middle-Class Communities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5. Home Comfort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6. Suburban </a:t>
            </a:r>
            <a:r>
              <a:rPr err="1"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Endeavours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7. Provincial Communities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8. Modest Means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/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9. Stretched Families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10. Struggling Society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4390510"/>
            <a:ext cx="3863323" cy="815463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CONSUMER </a:t>
            </a:r>
          </a:p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CLASSIFICATION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514078" y="556318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80" t="-228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926795" y="1865456"/>
            <a:ext cx="3693375" cy="276998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lang="en-US" sz="180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LIFE PHASES</a:t>
            </a:r>
            <a:endParaRPr b="1" lang="en-US" sz="1800">
              <a:solidFill>
                <a:srgbClr val="000000"/>
              </a:solidFill>
              <a:latin typeface="Montserrat"/>
              <a:ea typeface="Montserrat Bold"/>
              <a:cs typeface="Montserrat Bold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Young &amp; Free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Singles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Couple no kids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Families w/ Infant years kids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Families w/ School-age kids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Single parents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Empty nesters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Senior Couples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Single Pensioner</a:t>
            </a:r>
            <a:endParaRPr lang="en-US"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926795" y="5493857"/>
            <a:ext cx="2360632" cy="3323987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r>
              <a:rPr b="1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LIFESTYLES</a:t>
            </a:r>
            <a:endParaRPr dirty="0" lang="en-US">
              <a:solidFill>
                <a:srgbClr val="000000"/>
              </a:solidFill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Early</a:t>
            </a: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Adopters</a:t>
            </a:r>
            <a:endParaRPr lang="en-US" sz="18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Eco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,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Fair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&amp;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Local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Flexitarians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Techies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Beauty babes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Sports enthusiast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Foodies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Food conscious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Interior design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Green fingers</a:t>
            </a:r>
            <a:endParaRPr lang="en-US">
              <a:latin typeface="Montserra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926795" y="1186752"/>
            <a:ext cx="4255799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LIFESTYLES-LIFE PHASES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92023" y="2494133"/>
            <a:ext cx="3693375" cy="221599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lang="en-US" sz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FAMILY TYPE</a:t>
            </a:r>
            <a:endParaRPr lang="en-US"/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Family with kids (0-17 yrs)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Family with one kid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Family without kids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Pensioner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Single/lives alone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Small family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Nuclear family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892023" y="5464826"/>
            <a:ext cx="3297717" cy="276998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dirty="0" lang="en-US" sz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EDUCATION</a:t>
            </a:r>
            <a:endParaRPr lang="en-US"/>
          </a:p>
          <a:p>
            <a:pPr algn="l" indent="-194310" lvl="1" marL="38862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Long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academic education (5+ years)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Medium-long academic education (2-3 years)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Short academic education (1-2 years)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Vocational (manual, practical, non-academic)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education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92023" y="1837979"/>
            <a:ext cx="3863323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HOUSEHOLD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48134" y="5493857"/>
            <a:ext cx="2360632" cy="3323987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Crafts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Motor maniacs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Cardio cravers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Adrenalin junkies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Devoted exercisers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Winter sports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Online gamblers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Gamers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Movers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"The well-to-do"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lvl="1" marL="480060">
              <a:buFont typeface="Arial"/>
              <a:buChar char="•"/>
            </a:pPr>
            <a:endParaRPr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5708" r="15708"/>
          <a:stretch>
            <a:fillRect/>
          </a:stretch>
        </p:blipFill>
        <p:spPr>
          <a:xfrm>
            <a:off x="12820177" y="0"/>
            <a:ext cx="6014408" cy="584629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5808195"/>
            <a:ext cx="3139530" cy="276998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lang="en-US" sz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HOME &amp; GARDEN</a:t>
            </a:r>
            <a:endParaRPr lang="en-US"/>
          </a:p>
          <a:p>
            <a:pPr algn="l" indent="-194310" lvl="1" marL="38862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Owns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house/semi-detached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Owns apartment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Has garden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Owns summerhouse (cottage)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Home in the city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Home in the countryside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4823004"/>
            <a:ext cx="3863323" cy="815463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LIFESTYLES -</a:t>
            </a:r>
          </a:p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LIFE PHASES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968103" y="4579223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27" t="-212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69283" y="1757629"/>
            <a:ext cx="3713283" cy="775596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household segments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A1.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Wealthy pre-family couples and singles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A2.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Wealthy young couples with children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A3.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Wealthy families with school-age children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A4.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Wealthy older families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&amp;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mature couples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A5.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Wealthy elders in retirement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B1. Prosperous pre-family couples and singles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B2. Prosperous young couples with children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B3. Prosperous families with school-age children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B4. Prosperous older families &amp; mature couples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B5. Prosperous elders in retirement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C1. Comfortable pre-family couples and singles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C2. Comfortable young couples with children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C3. Comfortable families with school-age children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68230" y="1143991"/>
            <a:ext cx="3884147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HOUSEHOLD FINANCES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20177" y="6500359"/>
            <a:ext cx="5171886" cy="2492990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household income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Low income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Medium-low income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(200'-500')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Medium-high income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(500'-1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Mio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.)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High income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(1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Mio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. +)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No savings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Medium savings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(200'-1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Mio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.)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High savings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(1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Mio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. +)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513588" y="1489900"/>
            <a:ext cx="3713283" cy="8032968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C4. Comfortable older families &amp; mature couples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C5. Comfortable elders in retirement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D1. Less affluent pre-family couples and singles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D2. Less affluent young couples with children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D3. Less affluent families with school-age children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D4. Less affluent older families &amp; mature couples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D5. Less affluent elders in retirement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E1. Financially stressed pre-family couples and singles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E2. Financially stressed young couples with children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E3. Financially stressed families with school-age children 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E4. Financially stressed older families &amp; mature couples 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spcBef>
                <a:spcPct val="0"/>
              </a:spcBef>
              <a:buFont typeface="Arial"/>
              <a:buChar char="•"/>
            </a:pPr>
            <a:r>
              <a:rPr lang="en-US" spc="89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E5. Financially stressed elders in retirement</a:t>
            </a:r>
            <a:endParaRPr lang="en-US" spc="89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14320" r="38460" t="13786"/>
          <a:stretch>
            <a:fillRect/>
          </a:stretch>
        </p:blipFill>
        <p:spPr>
          <a:xfrm>
            <a:off x="12555112" y="-124945"/>
            <a:ext cx="5932439" cy="104119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4197790"/>
            <a:ext cx="3693375" cy="1661993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lang="en-US" sz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 ACCESS</a:t>
            </a:r>
            <a:endParaRPr lang="en-US"/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0 cars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car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 or more cars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 cars or more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194310" lvl="1" marL="388620"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Is part of a car-sharing pool </a:t>
            </a: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46248" y="3359876"/>
            <a:ext cx="3863323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AUTOMOBILE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880591" y="251518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8" y="0"/>
                </a:lnTo>
                <a:lnTo>
                  <a:pt x="1005068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27" t="-212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92023" y="4194327"/>
            <a:ext cx="3693375" cy="470898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past purchase car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Has a caravan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camper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BMW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Chevrolet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Citroen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Dacia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Fiat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Ford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Honda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Hyundai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Kia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Land Rover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Mazda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Mercedes-Benz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Mitsubishi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Nissan</a:t>
            </a:r>
            <a:endParaRPr lang="en-US">
              <a:latin typeface="Montserra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46248" y="6510644"/>
            <a:ext cx="3693375" cy="1661993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commute distance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Less than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10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km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10-20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km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20-30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km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More than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30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km</a:t>
            </a:r>
            <a:endParaRPr lang="en-US">
              <a:latin typeface="Montserra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591027" y="4747807"/>
            <a:ext cx="3693375" cy="360098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Peugeot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Renault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Seat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Skoda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Subaru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Suzuki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Toyota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Trailer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Volvo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VW (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Volkswagen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an Alfa Romeo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an Audi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an Opel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Vauxhall</a:t>
            </a:r>
            <a:endParaRPr lang="en-US"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563" r="4563"/>
          <a:stretch>
            <a:fillRect/>
          </a:stretch>
        </p:blipFill>
        <p:spPr>
          <a:xfrm>
            <a:off x="12287021" y="0"/>
            <a:ext cx="6281968" cy="460858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6075969"/>
            <a:ext cx="3139530" cy="3450105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interests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Children's wear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Alternative Healthcare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Animals Rights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Antiques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Art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Astrology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Baking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Beauty care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Beer/Wine/Liquor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Betting/Gambling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5079564"/>
            <a:ext cx="3863323" cy="815463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INTERESTS &amp; </a:t>
            </a:r>
          </a:p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HOBBIES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453840" y="9053692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27" t="-212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577957" y="1358615"/>
            <a:ext cx="3713283" cy="775596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interests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Celebrities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Cigarette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snuff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tobacco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Movies and Cinema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Computers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Cooking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Cosmetics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Diet tips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DIY (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Do It Yourself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Energy Saving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Environmental care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Exercise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Fashion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Sailing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owns a boat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Shopping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online auctions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Trading stocks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Trying out new recipes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Library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Museums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Popular science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Culture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Allround sports interest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Team sports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Politics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Horseback riding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Economics, politics, society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Private finances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287021" y="4971091"/>
            <a:ext cx="5171886" cy="4154984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interests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Wellness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Knitting-Needlework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Member of a book club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Music (online streaming)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Reading blogs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Online dating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Online shopping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Online stocks trading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PC and console games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Photography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Computer or console games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Music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Film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Outer space</a:t>
            </a:r>
            <a:endParaRPr lang="en-US">
              <a:latin typeface="Montserrat"/>
              <a:ea typeface="+mn-lt"/>
              <a:cs typeface="+mn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293099" y="1364874"/>
            <a:ext cx="3713283" cy="8032968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interests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Film and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TV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shows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Environmental issues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Technic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Wine tastings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Out-doors activities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Exercise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Hunting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Equality for all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Equipment sports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Baking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Design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&amp;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home decoration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DIY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Fashion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Gardening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Health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Hi-Fi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IT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and Internet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Kids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Kitchen design-remodelling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New technology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Nutrition &amp; Health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Skincare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Spiritual, religious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Watching Sports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Travelling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Watches &amp; Jewelry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7447" r="20886"/>
          <a:stretch>
            <a:fillRect/>
          </a:stretch>
        </p:blipFill>
        <p:spPr>
          <a:xfrm>
            <a:off x="12844262" y="0"/>
            <a:ext cx="5508955" cy="1041194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42962" y="4617739"/>
            <a:ext cx="3491848" cy="3877985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sports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athletics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basketball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badminton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boxing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cycling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dancing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high-end sports (sailing, hunting, golf, tennis)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hunting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ice hockey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in motorsports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42962" y="3417850"/>
            <a:ext cx="3863323" cy="815463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SPORTS </a:t>
            </a:r>
          </a:p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ACTIVITIES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272303" y="695879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80" t="-228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83995" y="2731707"/>
            <a:ext cx="3693375" cy="5560497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travel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Active holiday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Backpacking abroad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Camping abroad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Camping domestic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Cruise holiday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Extended weekend holidays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/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abroad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Extended weekend holidays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Golf holiday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Holiday by car/not camping/abroad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Holiday by car/not camping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Holiday in rented cabin/summer- house abroad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Holiday in rented cabin/summer- house domestic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583995" y="1959148"/>
            <a:ext cx="3863323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TRAVEL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334810" y="3422033"/>
            <a:ext cx="3491848" cy="500649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</a:rPr>
              <a:t>Active</a:t>
            </a:r>
            <a:r>
              <a:rPr lang="en-US">
                <a:latin typeface="Montserrat"/>
                <a:ea typeface="+mn-lt"/>
                <a:cs typeface="+mn-lt"/>
                <a:sym typeface="Montserrat"/>
              </a:rPr>
              <a:t> in tennis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volleyball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extreme sports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fitness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football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golf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gymnastics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handball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riding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running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latin typeface="Montserrat"/>
                <a:ea typeface="+mn-lt"/>
                <a:cs typeface="+mn-lt"/>
                <a:sym typeface="Montserrat"/>
              </a:rPr>
              <a:t>Active in sailing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latin typeface="Montserrat"/>
                <a:ea typeface="+mn-lt"/>
                <a:cs typeface="+mn-lt"/>
                <a:sym typeface="Montserrat"/>
              </a:rPr>
              <a:t>Active in skiing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latin typeface="Montserrat"/>
                <a:ea typeface="+mn-lt"/>
                <a:cs typeface="+mn-lt"/>
                <a:sym typeface="Montserrat"/>
              </a:rPr>
              <a:t>Active in Swimming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latin typeface="Montserrat"/>
                <a:ea typeface="+mn-lt"/>
                <a:cs typeface="+mn-lt"/>
                <a:sym typeface="Montserrat"/>
              </a:rPr>
              <a:t>Active in team sports (football, handball, basketball)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latin typeface="Montserrat"/>
                <a:ea typeface="+mn-lt"/>
                <a:cs typeface="+mn-lt"/>
                <a:sym typeface="Montserrat"/>
              </a:rPr>
              <a:t>Active in triathlon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dirty="0" lang="en-US" sz="18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b="12078" t="12078"/>
          <a:stretch>
            <a:fillRect/>
          </a:stretch>
        </p:blipFill>
        <p:spPr>
          <a:xfrm>
            <a:off x="13251999" y="-195244"/>
            <a:ext cx="8787022" cy="1067748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5280723"/>
            <a:ext cx="3863323" cy="4175502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values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Conscious about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CO2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emission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Avoid artificial ingredients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Deal hunter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Environmental products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First-mover consumer electronics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High focus on design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Locally produced goods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Often influenced by advertising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Positive towards purchasing by instalment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Prefer ecological groceries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4508516"/>
            <a:ext cx="3863323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PURCHASE INTENT</a:t>
            </a:r>
          </a:p>
        </p:txBody>
      </p:sp>
      <p:sp>
        <p:nvSpPr>
          <p:cNvPr id="10" name="Freeform 10"/>
          <p:cNvSpPr/>
          <p:nvPr/>
        </p:nvSpPr>
        <p:spPr>
          <a:xfrm>
            <a:off x="20205819" y="521226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8" y="0"/>
                </a:lnTo>
                <a:lnTo>
                  <a:pt x="1005068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27" t="-2127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283049" y="6536586"/>
            <a:ext cx="3573859" cy="276998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Prefer brick-and-mortar stores over online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Shops in speciality stores with quality products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Shops luxury products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Shops private label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Shops regardless of the economy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Willing to pay extra for quality products</a:t>
            </a:r>
            <a:endParaRPr lang="en-US"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280677" y="990600"/>
            <a:ext cx="3863323" cy="44525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/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high-spenders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260+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Men's clothes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650+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Women's clothes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650+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Sportswear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260+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Play for money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50+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Charity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130+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Children's clothes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&amp;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shoes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650+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Home electronics 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(EUR 250-430 </a:t>
            </a: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annually</a:t>
            </a:r>
            <a:r>
              <a:rPr lang="en-US" sz="1800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) </a:t>
            </a:r>
            <a:endParaRPr lang="en-US">
              <a:latin typeface="Montserrat"/>
              <a:ea typeface="+mn-lt"/>
              <a:cs typeface="+mn-l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301069" y="990600"/>
            <a:ext cx="3196951" cy="250708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r>
              <a:rPr b="1" cap="all"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 Bold"/>
              </a:rPr>
              <a:t>consider buying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Alarm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Appliances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Home Entertainment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Photo equipment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New technology 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Furniture </a:t>
            </a:r>
            <a:endParaRPr lang="en-US">
              <a:latin typeface="Montserrat"/>
            </a:endParaRPr>
          </a:p>
          <a:p>
            <a:pPr algn="l"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  <a:sym typeface="Montserrat"/>
              </a:rPr>
              <a:t>Entertainment</a:t>
            </a:r>
            <a:endParaRPr lang="en-US">
              <a:latin typeface="Montserrat"/>
            </a:endParaRPr>
          </a:p>
          <a:p>
            <a:pPr algn="l"/>
            <a:endParaRPr b="1" dirty="0" lang="en-US" sz="18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28700" y="714929"/>
            <a:ext cx="4813952" cy="1775572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8423"/>
              </a:lnSpc>
            </a:pPr>
            <a:r>
              <a:rPr lang="en-US" sz="71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GDR </a:t>
            </a:r>
          </a:p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Taxonomy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46097"/>
            <a:ext cx="18288000" cy="4270916"/>
            <a:chOff x="0" y="0"/>
            <a:chExt cx="24384000" cy="569455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b="20196" t="44784"/>
            <a:stretch>
              <a:fillRect/>
            </a:stretch>
          </p:blipFill>
          <p:spPr>
            <a:xfrm>
              <a:off x="0" y="0"/>
              <a:ext cx="24384000" cy="5694555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flipV="1">
            <a:off x="1419036" y="7125243"/>
            <a:ext cx="6848664" cy="0"/>
          </a:xfrm>
          <a:prstGeom prst="line">
            <a:avLst/>
          </a:prstGeom>
          <a:ln cap="flat" w="19050">
            <a:solidFill>
              <a:srgbClr val="91AB67"/>
            </a:solidFill>
            <a:prstDash val="solid"/>
            <a:headEnd len="sm" type="none" w="sm"/>
            <a:tailEnd len="sm" type="none" w="sm"/>
          </a:ln>
        </p:spPr>
      </p:sp>
      <p:sp>
        <p:nvSpPr>
          <p:cNvPr id="5" name="Freeform 5"/>
          <p:cNvSpPr/>
          <p:nvPr/>
        </p:nvSpPr>
        <p:spPr>
          <a:xfrm>
            <a:off x="1423817" y="7363368"/>
            <a:ext cx="984435" cy="748170"/>
          </a:xfrm>
          <a:custGeom>
            <a:avLst/>
            <a:gdLst/>
            <a:ahLst/>
            <a:cxnLst/>
            <a:rect b="b" l="l" r="r" t="t"/>
            <a:pathLst>
              <a:path h="748170" w="984435">
                <a:moveTo>
                  <a:pt x="0" y="0"/>
                </a:moveTo>
                <a:lnTo>
                  <a:pt x="984435" y="0"/>
                </a:lnTo>
                <a:lnTo>
                  <a:pt x="984435" y="748171"/>
                </a:lnTo>
                <a:lnTo>
                  <a:pt x="0" y="748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9739266" y="7125243"/>
            <a:ext cx="7137160" cy="0"/>
          </a:xfrm>
          <a:prstGeom prst="line">
            <a:avLst/>
          </a:prstGeom>
          <a:ln cap="flat" w="19050">
            <a:solidFill>
              <a:srgbClr val="91AB67"/>
            </a:solidFill>
            <a:prstDash val="solid"/>
            <a:headEnd len="sm" type="none" w="sm"/>
            <a:tailEnd len="sm" type="none" w="sm"/>
          </a:ln>
        </p:spPr>
      </p:sp>
      <p:sp>
        <p:nvSpPr>
          <p:cNvPr id="7" name="Freeform 7"/>
          <p:cNvSpPr/>
          <p:nvPr/>
        </p:nvSpPr>
        <p:spPr>
          <a:xfrm>
            <a:off x="9739266" y="7363368"/>
            <a:ext cx="984435" cy="748170"/>
          </a:xfrm>
          <a:custGeom>
            <a:avLst/>
            <a:gdLst/>
            <a:ahLst/>
            <a:cxnLst/>
            <a:rect b="b" l="l" r="r" t="t"/>
            <a:pathLst>
              <a:path h="748170" w="984435">
                <a:moveTo>
                  <a:pt x="0" y="0"/>
                </a:moveTo>
                <a:lnTo>
                  <a:pt x="984435" y="0"/>
                </a:lnTo>
                <a:lnTo>
                  <a:pt x="984435" y="748171"/>
                </a:lnTo>
                <a:lnTo>
                  <a:pt x="0" y="748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8571" y="5595994"/>
            <a:ext cx="3215914" cy="1005823"/>
          </a:xfrm>
          <a:custGeom>
            <a:avLst/>
            <a:gdLst/>
            <a:ahLst/>
            <a:cxnLst/>
            <a:rect b="b" l="l" r="r" t="t"/>
            <a:pathLst>
              <a:path h="1005823" w="3215914">
                <a:moveTo>
                  <a:pt x="0" y="0"/>
                </a:moveTo>
                <a:lnTo>
                  <a:pt x="3215914" y="0"/>
                </a:lnTo>
                <a:lnTo>
                  <a:pt x="3215914" y="1005823"/>
                </a:lnTo>
                <a:lnTo>
                  <a:pt x="0" y="10058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286" l="-3831" t="-2286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371980" y="8384116"/>
            <a:ext cx="743961" cy="3086100"/>
            <a:chOff x="0" y="0"/>
            <a:chExt cx="19594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704578" y="556318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127" t="-212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89487" y="5783178"/>
            <a:ext cx="3638398" cy="818640"/>
          </a:xfrm>
          <a:custGeom>
            <a:avLst/>
            <a:gdLst/>
            <a:ahLst/>
            <a:cxnLst/>
            <a:rect b="b" l="l" r="r" t="t"/>
            <a:pathLst>
              <a:path h="818640" w="3638398">
                <a:moveTo>
                  <a:pt x="0" y="0"/>
                </a:moveTo>
                <a:lnTo>
                  <a:pt x="3638398" y="0"/>
                </a:lnTo>
                <a:lnTo>
                  <a:pt x="3638398" y="818639"/>
                </a:lnTo>
                <a:lnTo>
                  <a:pt x="0" y="8186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423817" y="1359416"/>
            <a:ext cx="10392987" cy="88962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Partner Insights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48884" y="5334494"/>
            <a:ext cx="5095116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CHRISTOPHER HERNANDEZ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05082" y="7415849"/>
            <a:ext cx="5162618" cy="2128018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i="1" lang="en-US">
                <a:solidFill>
                  <a:srgbClr val="000000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Matterkind is driven by purposeful marketing. By introducing targeting with privacy-safe audience data, we are fully aligned with our values of using ethically sourced data to strive to benefit brands and consumers alike.</a:t>
            </a:r>
            <a:endParaRPr i="1" lang="en-US">
              <a:solidFill>
                <a:srgbClr val="000000"/>
              </a:solidFill>
              <a:latin typeface="Montserrat"/>
              <a:ea typeface="Montserrat Italics"/>
              <a:cs typeface="Montserrat Itali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48884" y="5963893"/>
            <a:ext cx="4218816" cy="72783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Managing Director, Nordics,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Matterkind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57611" y="5334556"/>
            <a:ext cx="4218816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INGVAR SANDVIK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57611" y="6008472"/>
            <a:ext cx="4218816" cy="72783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Marketing &amp; Innovation Director, Kantar Media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67049" y="7410993"/>
            <a:ext cx="5725205" cy="2121735"/>
          </a:xfrm>
          <a:prstGeom prst="rect">
            <a:avLst/>
          </a:prstGeom>
        </p:spPr>
        <p:txBody>
          <a:bodyPr anchor="t" bIns="0" lIns="0" numCol="1" rIns="0" rtlCol="0" tIns="0" wrap="square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dirty="0" i="1" lang="en-US">
                <a:solidFill>
                  <a:srgbClr val="000000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As a born privacy-first solution, the IDfree targeting platform gives marketers new </a:t>
            </a:r>
            <a:r>
              <a:rPr i="1" lang="en-US">
                <a:solidFill>
                  <a:srgbClr val="000000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communication and targeting opportunities in </a:t>
            </a:r>
            <a:r>
              <a:rPr dirty="0" i="1" lang="en-US">
                <a:solidFill>
                  <a:srgbClr val="000000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the post-cookie ad world. A world where understanding and reaching audiences without collecting any private data is essential. </a:t>
            </a:r>
            <a:endParaRPr dirty="0" i="1" lang="en-US">
              <a:solidFill>
                <a:srgbClr val="000000"/>
              </a:solidFill>
              <a:latin typeface="Montserrat"/>
              <a:ea typeface="Montserrat Italics"/>
              <a:cs typeface="Montserrat Itali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23817" y="2521092"/>
            <a:ext cx="8965228" cy="471760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OUR PARTNERS' REVIEW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189027"/>
            <a:chOff x="0" y="0"/>
            <a:chExt cx="4274726" cy="21567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b="b" l="l" r="r" t="t"/>
              <a:pathLst>
                <a:path h="2156781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194881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4677" y="1946262"/>
            <a:ext cx="6394501" cy="639447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b="b" l="l" r="r" t="t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187" r="-2518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801573" y="2256324"/>
            <a:ext cx="8115300" cy="88962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7019"/>
              </a:lnSpc>
            </a:pPr>
            <a:r>
              <a:rPr lang="en-US" sz="6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01573" y="3584101"/>
            <a:ext cx="7712505" cy="5379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 YOUR INTEREST IN GDR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01573" y="4574763"/>
            <a:ext cx="6897070" cy="1099374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are confident that together we can achieve significant results. Let’s discuss how we can make that happen.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765776" y="1473881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80" t="-2280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868706" y="6367948"/>
            <a:ext cx="5520720" cy="1363162"/>
            <a:chOff x="0" y="0"/>
            <a:chExt cx="7360960" cy="18175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7014" cy="857014"/>
            </a:xfrm>
            <a:custGeom>
              <a:avLst/>
              <a:gdLst/>
              <a:ahLst/>
              <a:cxnLst/>
              <a:rect b="b" l="l" r="r" t="t"/>
              <a:pathLst>
                <a:path h="857014" w="857014">
                  <a:moveTo>
                    <a:pt x="0" y="0"/>
                  </a:moveTo>
                  <a:lnTo>
                    <a:pt x="857014" y="0"/>
                  </a:lnTo>
                  <a:lnTo>
                    <a:pt x="857014" y="857014"/>
                  </a:lnTo>
                  <a:lnTo>
                    <a:pt x="0" y="857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960536"/>
              <a:ext cx="857014" cy="857014"/>
            </a:xfrm>
            <a:custGeom>
              <a:avLst/>
              <a:gdLst/>
              <a:ahLst/>
              <a:cxnLst/>
              <a:rect b="b" l="l" r="r" t="t"/>
              <a:pathLst>
                <a:path h="857014" w="857014">
                  <a:moveTo>
                    <a:pt x="0" y="0"/>
                  </a:moveTo>
                  <a:lnTo>
                    <a:pt x="857014" y="0"/>
                  </a:lnTo>
                  <a:lnTo>
                    <a:pt x="857014" y="857014"/>
                  </a:lnTo>
                  <a:lnTo>
                    <a:pt x="0" y="857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199478" y="1133031"/>
              <a:ext cx="6161482" cy="396258"/>
            </a:xfrm>
            <a:prstGeom prst="rect">
              <a:avLst/>
            </a:prstGeom>
          </p:spPr>
          <p:txBody>
            <a:bodyPr anchor="t" bIns="0" lIns="0" numCol="1" rIns="0" rtlCol="0" tIns="0">
              <a:spAutoFit/>
            </a:bodyPr>
            <a:lstStyle/>
            <a:p>
              <a:pPr algn="just">
                <a:lnSpc>
                  <a:spcPts val="2520"/>
                </a:lnSpc>
                <a:spcBef>
                  <a:spcPct val="0"/>
                </a:spcBef>
              </a:pPr>
              <a:r>
                <a:rPr lang="en-US" spc="-44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gunnar.kihl@globaldataresources.io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99478" y="107568"/>
              <a:ext cx="6161482" cy="396258"/>
            </a:xfrm>
            <a:prstGeom prst="rect">
              <a:avLst/>
            </a:prstGeom>
          </p:spPr>
          <p:txBody>
            <a:bodyPr anchor="t" bIns="0" lIns="0" numCol="1" rIns="0" rtlCol="0" tIns="0">
              <a:spAutoFit/>
            </a:bodyPr>
            <a:lstStyle/>
            <a:p>
              <a:pPr algn="just">
                <a:lnSpc>
                  <a:spcPts val="2520"/>
                </a:lnSpc>
                <a:spcBef>
                  <a:spcPct val="0"/>
                </a:spcBef>
              </a:pPr>
              <a:r>
                <a:rPr lang="en-US" spc="-44" sz="1800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globaldataresources.io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492243" cy="10287000"/>
            <a:chOff x="0" y="0"/>
            <a:chExt cx="998965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808"/>
            <a:stretch>
              <a:fillRect/>
            </a:stretch>
          </p:blipFill>
          <p:spPr>
            <a:xfrm>
              <a:off x="0" y="0"/>
              <a:ext cx="9989657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61134" y="7010750"/>
            <a:ext cx="6969974" cy="2929945"/>
            <a:chOff x="0" y="0"/>
            <a:chExt cx="1835713" cy="7716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35713" cy="771673"/>
            </a:xfrm>
            <a:custGeom>
              <a:avLst/>
              <a:gdLst/>
              <a:ahLst/>
              <a:cxnLst/>
              <a:rect b="b" l="l" r="r" t="t"/>
              <a:pathLst>
                <a:path h="771673" w="1835713">
                  <a:moveTo>
                    <a:pt x="0" y="0"/>
                  </a:moveTo>
                  <a:lnTo>
                    <a:pt x="1835713" y="0"/>
                  </a:lnTo>
                  <a:lnTo>
                    <a:pt x="1835713" y="771673"/>
                  </a:lnTo>
                  <a:lnTo>
                    <a:pt x="0" y="771673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835713" cy="809773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16020" y="7200900"/>
            <a:ext cx="743961" cy="3086100"/>
            <a:chOff x="0" y="0"/>
            <a:chExt cx="1959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953662" y="354919"/>
            <a:ext cx="962358" cy="943111"/>
          </a:xfrm>
          <a:custGeom>
            <a:avLst/>
            <a:gdLst/>
            <a:ahLst/>
            <a:cxnLst/>
            <a:rect b="b" l="l" r="r" t="t"/>
            <a:pathLst>
              <a:path h="943111" w="962358">
                <a:moveTo>
                  <a:pt x="0" y="0"/>
                </a:moveTo>
                <a:lnTo>
                  <a:pt x="962358" y="0"/>
                </a:lnTo>
                <a:lnTo>
                  <a:pt x="962358" y="943111"/>
                </a:lnTo>
                <a:lnTo>
                  <a:pt x="0" y="943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84009" y="895350"/>
            <a:ext cx="8115300" cy="1177268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just">
              <a:lnSpc>
                <a:spcPts val="9660"/>
              </a:lnSpc>
            </a:pPr>
            <a:r>
              <a:rPr lang="en-US" sz="6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About GDR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84009" y="2395395"/>
            <a:ext cx="6701223" cy="109993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PRIVACY-SAFE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INSIGHTS-DRIVEN TARGETING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95598" y="3829611"/>
            <a:ext cx="8115300" cy="592392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 indent="-226695" lvl="1" marL="453390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Global Data Resources (GDR) is a pioneering provider of </a:t>
            </a:r>
            <a:r>
              <a:rPr b="1" i="1" lang="en-US" sz="2100">
                <a:solidFill>
                  <a:srgbClr val="000000"/>
                </a:solidFill>
                <a:latin typeface="Montserrat"/>
                <a:ea typeface="Montserrat Bold Italics"/>
                <a:cs typeface="Montserrat Bold Italics"/>
                <a:sym typeface="Montserrat Bold Italics"/>
              </a:rPr>
              <a:t>geo-demographic</a:t>
            </a: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audience data to advertisers, agencies, publishers, and tech vendors.</a:t>
            </a: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lvl="1" marL="226695">
              <a:lnSpc>
                <a:spcPts val="2940"/>
              </a:lnSpc>
            </a:pP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226695" lvl="1" marL="453390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collaboration with data partners and governmental statistical offices, GDR offers </a:t>
            </a:r>
            <a:r>
              <a:rPr b="1" i="1" lang="en-US" sz="2100">
                <a:solidFill>
                  <a:srgbClr val="000000"/>
                </a:solidFill>
                <a:latin typeface="Montserrat"/>
                <a:ea typeface="Montserrat Bold Italics"/>
                <a:cs typeface="Montserrat Bold Italics"/>
                <a:sym typeface="Montserrat Bold Italics"/>
              </a:rPr>
              <a:t>insights</a:t>
            </a: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on lifestyle, life phases, income, family type, dwelling, savings and more.</a:t>
            </a: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lvl="1" marL="226695">
              <a:lnSpc>
                <a:spcPts val="2940"/>
              </a:lnSpc>
            </a:pP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226695" lvl="1" marL="453390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35 markets. Covering </a:t>
            </a:r>
            <a:r>
              <a:rPr b="1" i="1" lang="en-US" sz="2100">
                <a:solidFill>
                  <a:srgbClr val="000000"/>
                </a:solidFill>
                <a:latin typeface="Montserrat"/>
                <a:ea typeface="Montserrat Bold Italics"/>
                <a:cs typeface="Montserrat Bold Italics"/>
                <a:sym typeface="Montserrat Bold Italics"/>
              </a:rPr>
              <a:t>almost 2,5 billion</a:t>
            </a:r>
            <a:r>
              <a:rPr dirty="0" i="1" lang="en-US" sz="2100">
                <a:solidFill>
                  <a:srgbClr val="000000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people across EMEA, Asia, Australia, and the Americas. </a:t>
            </a: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>
              <a:lnSpc>
                <a:spcPts val="2940"/>
              </a:lnSpc>
            </a:pP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>
              <a:lnSpc>
                <a:spcPts val="2940"/>
              </a:lnSpc>
            </a:pPr>
            <a:r>
              <a:rPr b="1" lang="en-US" sz="210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GEO-TARGETING</a:t>
            </a:r>
            <a:endParaRPr b="1" lang="en-US" sz="2100">
              <a:solidFill>
                <a:srgbClr val="000000"/>
              </a:solidFill>
              <a:latin typeface="Montserrat"/>
              <a:ea typeface="Montserrat Bold"/>
              <a:cs typeface="Montserrat Bold"/>
            </a:endParaRPr>
          </a:p>
          <a:p>
            <a:pPr algn="l" indent="-226695" lvl="1" marL="453390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output is geographical targeting, which ensures that </a:t>
            </a:r>
            <a:r>
              <a:rPr b="1" i="1" lang="en-US" sz="2100">
                <a:solidFill>
                  <a:srgbClr val="000000"/>
                </a:solidFill>
                <a:latin typeface="Montserrat"/>
                <a:ea typeface="Montserrat Bold Italics"/>
                <a:cs typeface="Montserrat Bold Italics"/>
                <a:sym typeface="Montserrat Bold Italics"/>
              </a:rPr>
              <a:t>no private data</a:t>
            </a: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is used as input or output. </a:t>
            </a: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226695" lvl="1" marL="453390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do not see or store cookies or user IDs when applied to campaigns.</a:t>
            </a: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38349" y="7500898"/>
            <a:ext cx="6215545" cy="1953483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239"/>
              </a:lnSpc>
            </a:pPr>
            <a:r>
              <a:rPr i="1" lang="en-US" sz="1550">
                <a:solidFill>
                  <a:srgbClr val="FFFFFF"/>
                </a:solidFill>
                <a:latin typeface="Montserrat"/>
                <a:ea typeface="Montserrat Italics"/>
                <a:cs typeface="Montserrat Italics"/>
                <a:sym typeface="Montserrat Italics"/>
              </a:rPr>
              <a:t>"We’re very pleased to collaborate with GDR which is widely recognized for its footprint on enriched audience data - and to be able to provide marketers with a 100% independent alternative to the existing targeting offerings." </a:t>
            </a:r>
            <a:endParaRPr i="1" lang="en-US" sz="1550">
              <a:solidFill>
                <a:srgbClr val="FFFFFF"/>
              </a:solidFill>
              <a:latin typeface="Montserrat"/>
              <a:ea typeface="Montserrat Italics"/>
              <a:cs typeface="Montserrat Italics"/>
            </a:endParaRPr>
          </a:p>
          <a:p>
            <a:pPr algn="l">
              <a:lnSpc>
                <a:spcPts val="2239"/>
              </a:lnSpc>
            </a:pPr>
            <a:endParaRPr dirty="0" i="1" lang="en-US" sz="1550">
              <a:solidFill>
                <a:srgbClr val="FFFFFF"/>
              </a:solidFill>
              <a:latin typeface="Montserrat"/>
              <a:ea typeface="Montserrat Italics"/>
              <a:cs typeface="Montserrat Italics"/>
            </a:endParaRPr>
          </a:p>
          <a:p>
            <a:pPr algn="l">
              <a:lnSpc>
                <a:spcPts val="2239"/>
              </a:lnSpc>
            </a:pPr>
            <a:r>
              <a:rPr lang="en-US" sz="155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- Pierce Cook-Anderson, Managing Director Northern Europe, </a:t>
            </a:r>
            <a:r>
              <a:rPr b="1" lang="en-US" sz="1550">
                <a:solidFill>
                  <a:srgbClr val="FFFFFF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Equativ</a:t>
            </a:r>
            <a:endParaRPr b="1" lang="en-US" sz="1550">
              <a:solidFill>
                <a:srgbClr val="FFFFFF"/>
              </a:solidFill>
              <a:latin typeface="Montserrat"/>
              <a:ea typeface="Montserrat Bold"/>
              <a:cs typeface="Montserrat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48756"/>
            <a:ext cx="9144000" cy="2446081"/>
            <a:chOff x="0" y="0"/>
            <a:chExt cx="2711198" cy="7252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1198" cy="725264"/>
            </a:xfrm>
            <a:custGeom>
              <a:avLst/>
              <a:gdLst/>
              <a:ahLst/>
              <a:cxnLst/>
              <a:rect b="b" l="l" r="r" t="t"/>
              <a:pathLst>
                <a:path h="725264" w="2711198">
                  <a:moveTo>
                    <a:pt x="0" y="0"/>
                  </a:moveTo>
                  <a:lnTo>
                    <a:pt x="2711198" y="0"/>
                  </a:lnTo>
                  <a:lnTo>
                    <a:pt x="2711198" y="725264"/>
                  </a:lnTo>
                  <a:lnTo>
                    <a:pt x="0" y="725264"/>
                  </a:lnTo>
                  <a:close/>
                </a:path>
              </a:pathLst>
            </a:custGeom>
            <a:solidFill>
              <a:srgbClr val="91AB6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5394837"/>
            <a:ext cx="9144000" cy="2446081"/>
            <a:chOff x="0" y="0"/>
            <a:chExt cx="9686515" cy="2591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86516" cy="2591208"/>
            </a:xfrm>
            <a:custGeom>
              <a:avLst/>
              <a:gdLst/>
              <a:ahLst/>
              <a:cxnLst/>
              <a:rect b="b" l="l" r="r" t="t"/>
              <a:pathLst>
                <a:path h="2591208" w="9686516">
                  <a:moveTo>
                    <a:pt x="0" y="0"/>
                  </a:moveTo>
                  <a:lnTo>
                    <a:pt x="0" y="2591208"/>
                  </a:lnTo>
                  <a:lnTo>
                    <a:pt x="9686516" y="2591208"/>
                  </a:lnTo>
                  <a:lnTo>
                    <a:pt x="9686516" y="0"/>
                  </a:lnTo>
                  <a:lnTo>
                    <a:pt x="0" y="0"/>
                  </a:lnTo>
                  <a:close/>
                  <a:moveTo>
                    <a:pt x="9625555" y="2530248"/>
                  </a:moveTo>
                  <a:lnTo>
                    <a:pt x="59690" y="2530248"/>
                  </a:lnTo>
                  <a:lnTo>
                    <a:pt x="59690" y="59690"/>
                  </a:lnTo>
                  <a:lnTo>
                    <a:pt x="9625555" y="59690"/>
                  </a:lnTo>
                  <a:lnTo>
                    <a:pt x="9625555" y="2530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144000" y="2948756"/>
            <a:ext cx="9144000" cy="2446081"/>
            <a:chOff x="0" y="0"/>
            <a:chExt cx="9686515" cy="25912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86516" cy="2591208"/>
            </a:xfrm>
            <a:custGeom>
              <a:avLst/>
              <a:gdLst/>
              <a:ahLst/>
              <a:cxnLst/>
              <a:rect b="b" l="l" r="r" t="t"/>
              <a:pathLst>
                <a:path h="2591208" w="9686516">
                  <a:moveTo>
                    <a:pt x="0" y="0"/>
                  </a:moveTo>
                  <a:lnTo>
                    <a:pt x="0" y="2591208"/>
                  </a:lnTo>
                  <a:lnTo>
                    <a:pt x="9686516" y="2591208"/>
                  </a:lnTo>
                  <a:lnTo>
                    <a:pt x="9686516" y="0"/>
                  </a:lnTo>
                  <a:lnTo>
                    <a:pt x="0" y="0"/>
                  </a:lnTo>
                  <a:close/>
                  <a:moveTo>
                    <a:pt x="9625555" y="2530248"/>
                  </a:moveTo>
                  <a:lnTo>
                    <a:pt x="59690" y="2530248"/>
                  </a:lnTo>
                  <a:lnTo>
                    <a:pt x="59690" y="59690"/>
                  </a:lnTo>
                  <a:lnTo>
                    <a:pt x="9625555" y="59690"/>
                  </a:lnTo>
                  <a:lnTo>
                    <a:pt x="9625555" y="2530248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144000" y="5394837"/>
            <a:ext cx="9144000" cy="2446081"/>
            <a:chOff x="0" y="0"/>
            <a:chExt cx="2711198" cy="725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11198" cy="725264"/>
            </a:xfrm>
            <a:custGeom>
              <a:avLst/>
              <a:gdLst/>
              <a:ahLst/>
              <a:cxnLst/>
              <a:rect b="b" l="l" r="r" t="t"/>
              <a:pathLst>
                <a:path h="725264" w="2711198">
                  <a:moveTo>
                    <a:pt x="0" y="0"/>
                  </a:moveTo>
                  <a:lnTo>
                    <a:pt x="2711198" y="0"/>
                  </a:lnTo>
                  <a:lnTo>
                    <a:pt x="2711198" y="725264"/>
                  </a:lnTo>
                  <a:lnTo>
                    <a:pt x="0" y="725264"/>
                  </a:lnTo>
                  <a:close/>
                </a:path>
              </a:pathLst>
            </a:custGeom>
            <a:solidFill>
              <a:srgbClr val="91AB6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144000" y="7850444"/>
            <a:ext cx="9144000" cy="2446081"/>
            <a:chOff x="0" y="0"/>
            <a:chExt cx="9686515" cy="25912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86516" cy="2591208"/>
            </a:xfrm>
            <a:custGeom>
              <a:avLst/>
              <a:gdLst/>
              <a:ahLst/>
              <a:cxnLst/>
              <a:rect b="b" l="l" r="r" t="t"/>
              <a:pathLst>
                <a:path h="2591208" w="9686516">
                  <a:moveTo>
                    <a:pt x="0" y="0"/>
                  </a:moveTo>
                  <a:lnTo>
                    <a:pt x="0" y="2591208"/>
                  </a:lnTo>
                  <a:lnTo>
                    <a:pt x="9686516" y="2591208"/>
                  </a:lnTo>
                  <a:lnTo>
                    <a:pt x="9686516" y="0"/>
                  </a:lnTo>
                  <a:lnTo>
                    <a:pt x="0" y="0"/>
                  </a:lnTo>
                  <a:close/>
                  <a:moveTo>
                    <a:pt x="9625555" y="2530248"/>
                  </a:moveTo>
                  <a:lnTo>
                    <a:pt x="59690" y="2530248"/>
                  </a:lnTo>
                  <a:lnTo>
                    <a:pt x="59690" y="59690"/>
                  </a:lnTo>
                  <a:lnTo>
                    <a:pt x="9625555" y="59690"/>
                  </a:lnTo>
                  <a:lnTo>
                    <a:pt x="9625555" y="253024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7850444"/>
            <a:ext cx="9144000" cy="2446081"/>
            <a:chOff x="0" y="0"/>
            <a:chExt cx="2711198" cy="7252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11198" cy="725264"/>
            </a:xfrm>
            <a:custGeom>
              <a:avLst/>
              <a:gdLst/>
              <a:ahLst/>
              <a:cxnLst/>
              <a:rect b="b" l="l" r="r" t="t"/>
              <a:pathLst>
                <a:path h="725264" w="2711198">
                  <a:moveTo>
                    <a:pt x="0" y="0"/>
                  </a:moveTo>
                  <a:lnTo>
                    <a:pt x="2711198" y="0"/>
                  </a:lnTo>
                  <a:lnTo>
                    <a:pt x="2711198" y="725264"/>
                  </a:lnTo>
                  <a:lnTo>
                    <a:pt x="0" y="725264"/>
                  </a:lnTo>
                  <a:close/>
                </a:path>
              </a:pathLst>
            </a:custGeom>
            <a:solidFill>
              <a:srgbClr val="91AB67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518915" y="5708029"/>
            <a:ext cx="2728695" cy="1819699"/>
          </a:xfrm>
          <a:custGeom>
            <a:avLst/>
            <a:gdLst/>
            <a:ahLst/>
            <a:cxnLst/>
            <a:rect b="b" l="l" r="r" t="t"/>
            <a:pathLst>
              <a:path h="1819699" w="2728695">
                <a:moveTo>
                  <a:pt x="0" y="0"/>
                </a:moveTo>
                <a:lnTo>
                  <a:pt x="2728696" y="0"/>
                </a:lnTo>
                <a:lnTo>
                  <a:pt x="2728696" y="1819698"/>
                </a:lnTo>
                <a:lnTo>
                  <a:pt x="0" y="181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" r="-10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963031" y="8154110"/>
            <a:ext cx="2728695" cy="1819699"/>
          </a:xfrm>
          <a:custGeom>
            <a:avLst/>
            <a:gdLst/>
            <a:ahLst/>
            <a:cxnLst/>
            <a:rect b="b" l="l" r="r" t="t"/>
            <a:pathLst>
              <a:path h="1819699" w="2728695">
                <a:moveTo>
                  <a:pt x="0" y="0"/>
                </a:moveTo>
                <a:lnTo>
                  <a:pt x="2728695" y="0"/>
                </a:lnTo>
                <a:lnTo>
                  <a:pt x="2728695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963031" y="5708029"/>
            <a:ext cx="2728695" cy="1819699"/>
          </a:xfrm>
          <a:custGeom>
            <a:avLst/>
            <a:gdLst/>
            <a:ahLst/>
            <a:cxnLst/>
            <a:rect b="b" l="l" r="r" t="t"/>
            <a:pathLst>
              <a:path h="1819699" w="2728695">
                <a:moveTo>
                  <a:pt x="0" y="0"/>
                </a:moveTo>
                <a:lnTo>
                  <a:pt x="2728695" y="0"/>
                </a:lnTo>
                <a:lnTo>
                  <a:pt x="2728695" y="1819698"/>
                </a:lnTo>
                <a:lnTo>
                  <a:pt x="0" y="1819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902" r="-1490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963031" y="3261947"/>
            <a:ext cx="2728695" cy="1819699"/>
          </a:xfrm>
          <a:custGeom>
            <a:avLst/>
            <a:gdLst/>
            <a:ahLst/>
            <a:cxnLst/>
            <a:rect b="b" l="l" r="r" t="t"/>
            <a:pathLst>
              <a:path h="1819699" w="2728695">
                <a:moveTo>
                  <a:pt x="0" y="0"/>
                </a:moveTo>
                <a:lnTo>
                  <a:pt x="2728695" y="0"/>
                </a:lnTo>
                <a:lnTo>
                  <a:pt x="2728695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" r="-1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8915" y="3323801"/>
            <a:ext cx="2728695" cy="1819699"/>
          </a:xfrm>
          <a:custGeom>
            <a:avLst/>
            <a:gdLst/>
            <a:ahLst/>
            <a:cxnLst/>
            <a:rect b="b" l="l" r="r" t="t"/>
            <a:pathLst>
              <a:path h="1819699" w="2728695">
                <a:moveTo>
                  <a:pt x="0" y="0"/>
                </a:moveTo>
                <a:lnTo>
                  <a:pt x="2728696" y="0"/>
                </a:lnTo>
                <a:lnTo>
                  <a:pt x="2728696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5" t="-1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18915" y="8154110"/>
            <a:ext cx="2728695" cy="1819699"/>
          </a:xfrm>
          <a:custGeom>
            <a:avLst/>
            <a:gdLst/>
            <a:ahLst/>
            <a:cxnLst/>
            <a:rect b="b" l="l" r="r" t="t"/>
            <a:pathLst>
              <a:path h="1819699" w="2728695">
                <a:moveTo>
                  <a:pt x="0" y="0"/>
                </a:moveTo>
                <a:lnTo>
                  <a:pt x="2728696" y="0"/>
                </a:lnTo>
                <a:lnTo>
                  <a:pt x="2728696" y="1819699"/>
                </a:lnTo>
                <a:lnTo>
                  <a:pt x="0" y="18196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64583"/>
            <a:ext cx="14444115" cy="1226848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Unique Approach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68139" y="4040748"/>
            <a:ext cx="4524527" cy="72783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Geographical clusters of relevant consumer preferences-patterns.</a:t>
            </a:r>
            <a:endParaRPr lang="en-US" sz="2000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098917" y="3276176"/>
            <a:ext cx="4493748" cy="45114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919"/>
              </a:lnSpc>
            </a:pPr>
            <a:r>
              <a:rPr b="1"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Neighbourhoods Matter</a:t>
            </a:r>
            <a:endParaRPr b="1" lang="en-US" sz="2400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068139" y="6507690"/>
            <a:ext cx="4674702" cy="72783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Audiences are built without third-party cookie tracking. Geo is key.</a:t>
            </a:r>
            <a:endParaRPr lang="en-US" sz="20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098917" y="5680587"/>
            <a:ext cx="4493748" cy="45114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919"/>
              </a:lnSpc>
            </a:pPr>
            <a:r>
              <a:rPr b="1"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Tracking Individuals</a:t>
            </a:r>
            <a:endParaRPr b="1" lang="en-US" sz="24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963150" y="4040748"/>
            <a:ext cx="4349322" cy="72783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Official statistics data enriched with lifestyle segmentation.</a:t>
            </a:r>
            <a:endParaRPr lang="en-US" sz="20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963150" y="3276176"/>
            <a:ext cx="4171694" cy="45114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919"/>
              </a:lnSpc>
            </a:pPr>
            <a:r>
              <a:rPr b="1"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Consumer Insights</a:t>
            </a:r>
            <a:endParaRPr b="1" lang="en-US" sz="24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963150" y="6409636"/>
            <a:ext cx="4499498" cy="72783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Audiences work in all DSPs, SSPs, and SoMe platforms.</a:t>
            </a:r>
            <a:endParaRPr lang="en-US" sz="2000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993928" y="5705103"/>
            <a:ext cx="4171694" cy="45114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919"/>
              </a:lnSpc>
            </a:pPr>
            <a:r>
              <a:rPr b="1"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True Omnichannel</a:t>
            </a:r>
            <a:endParaRPr b="1" lang="en-US" sz="2400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068139" y="8932911"/>
            <a:ext cx="4674702" cy="72783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targeting tool IDfree allows activation of the same audience.</a:t>
            </a:r>
            <a:endParaRPr lang="en-US" sz="2000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098917" y="8155244"/>
            <a:ext cx="4318544" cy="45114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919"/>
              </a:lnSpc>
            </a:pPr>
            <a:r>
              <a:rPr b="1"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Instant Activation</a:t>
            </a:r>
            <a:endParaRPr b="1" lang="en-US" sz="2400">
              <a:solidFill>
                <a:srgbClr val="FFFFFF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963150" y="8932911"/>
            <a:ext cx="4674702" cy="72783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Access to 120 pre-built audiences reaching across 35 countries.</a:t>
            </a:r>
            <a:endParaRPr lang="en-US" sz="20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963150" y="8155244"/>
            <a:ext cx="4969102" cy="45114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919"/>
              </a:lnSpc>
            </a:pPr>
            <a:r>
              <a:rPr b="1" lang="en-US" sz="2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Unified Global Taxonomy</a:t>
            </a:r>
            <a:endParaRPr b="1" lang="en-US" sz="24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6514078" y="556318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280" t="-2280"/>
            </a:stretch>
          </a:blipFill>
        </p:spPr>
      </p:sp>
      <p:grpSp>
        <p:nvGrpSpPr>
          <p:cNvPr id="34" name="Group 34"/>
          <p:cNvGrpSpPr/>
          <p:nvPr/>
        </p:nvGrpSpPr>
        <p:grpSpPr>
          <a:xfrm>
            <a:off x="-371980" y="-820139"/>
            <a:ext cx="743961" cy="3086100"/>
            <a:chOff x="0" y="0"/>
            <a:chExt cx="19594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085850" y="1677430"/>
            <a:ext cx="8965228" cy="5379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EMPOWERING MODERN MARKETERS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189027"/>
            <a:chOff x="0" y="0"/>
            <a:chExt cx="4274726" cy="21567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56781"/>
            </a:xfrm>
            <a:custGeom>
              <a:avLst/>
              <a:gdLst/>
              <a:ahLst/>
              <a:cxnLst/>
              <a:rect b="b" l="l" r="r" t="t"/>
              <a:pathLst>
                <a:path h="2156781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56781"/>
                  </a:lnTo>
                  <a:lnTo>
                    <a:pt x="0" y="21567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194881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4677" y="1946262"/>
            <a:ext cx="6394501" cy="6394475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b="b" l="l" r="r" t="t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6437" t="-4356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8801573" y="2260763"/>
            <a:ext cx="8115300" cy="204571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8072"/>
              </a:lnSpc>
            </a:pPr>
            <a:r>
              <a:rPr lang="en-US" sz="6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Countries Do We Cover?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01573" y="4806667"/>
            <a:ext cx="7258059" cy="967015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MARKET-LEADING CONSUMER DATA FOR EMEA, APAC, AND THE AMERICAS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01573" y="6599591"/>
            <a:ext cx="7516263" cy="1099374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offer consumer classification data and interest 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data for 35 markets, covering </a:t>
            </a:r>
            <a:r>
              <a:rPr b="1" i="1" lang="en-US" sz="21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almost 2,5 billion</a:t>
            </a:r>
            <a:r>
              <a:rPr b="1" lang="en-US" sz="2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people across EMEA, Asia, Australia, and the Americas.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514078" y="556318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80" t="-2280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datawrapper.dwcdn.net/U6ILo/1/"/>
          </p:cNvPr>
          <p:cNvSpPr/>
          <p:nvPr/>
        </p:nvSpPr>
        <p:spPr>
          <a:xfrm>
            <a:off x="514350" y="289322"/>
            <a:ext cx="17259300" cy="9708356"/>
          </a:xfrm>
          <a:custGeom>
            <a:avLst/>
            <a:gdLst/>
            <a:ahLst/>
            <a:cxnLst/>
            <a:rect b="b" l="l" r="r" t="t"/>
            <a:pathLst>
              <a:path h="9708356" w="17259300">
                <a:moveTo>
                  <a:pt x="0" y="0"/>
                </a:moveTo>
                <a:lnTo>
                  <a:pt x="17259300" y="0"/>
                </a:lnTo>
                <a:lnTo>
                  <a:pt x="17259300" y="9708356"/>
                </a:lnTo>
                <a:lnTo>
                  <a:pt x="0" y="9708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870" t="-88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620476" y="557145"/>
            <a:ext cx="962358" cy="943111"/>
          </a:xfrm>
          <a:custGeom>
            <a:avLst/>
            <a:gdLst/>
            <a:ahLst/>
            <a:cxnLst/>
            <a:rect b="b" l="l" r="r" t="t"/>
            <a:pathLst>
              <a:path h="943111" w="962358">
                <a:moveTo>
                  <a:pt x="0" y="0"/>
                </a:moveTo>
                <a:lnTo>
                  <a:pt x="962358" y="0"/>
                </a:lnTo>
                <a:lnTo>
                  <a:pt x="962358" y="943110"/>
                </a:lnTo>
                <a:lnTo>
                  <a:pt x="0" y="943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330332" y="7715250"/>
            <a:ext cx="660664" cy="3086100"/>
            <a:chOff x="0" y="0"/>
            <a:chExt cx="174002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4002" cy="812800"/>
            </a:xfrm>
            <a:custGeom>
              <a:avLst/>
              <a:gdLst/>
              <a:ahLst/>
              <a:cxnLst/>
              <a:rect b="b" l="l" r="r" t="t"/>
              <a:pathLst>
                <a:path h="812800" w="174002">
                  <a:moveTo>
                    <a:pt x="0" y="0"/>
                  </a:moveTo>
                  <a:lnTo>
                    <a:pt x="174002" y="0"/>
                  </a:lnTo>
                  <a:lnTo>
                    <a:pt x="17400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74002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14350" y="1748138"/>
            <a:ext cx="6028703" cy="481021"/>
            <a:chOff x="0" y="0"/>
            <a:chExt cx="1587807" cy="1266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7807" cy="126689"/>
            </a:xfrm>
            <a:custGeom>
              <a:avLst/>
              <a:gdLst/>
              <a:ahLst/>
              <a:cxnLst/>
              <a:rect b="b" l="l" r="r" t="t"/>
              <a:pathLst>
                <a:path h="126689" w="1587807">
                  <a:moveTo>
                    <a:pt x="1384607" y="0"/>
                  </a:moveTo>
                  <a:lnTo>
                    <a:pt x="0" y="0"/>
                  </a:lnTo>
                  <a:lnTo>
                    <a:pt x="0" y="126689"/>
                  </a:lnTo>
                  <a:lnTo>
                    <a:pt x="1384607" y="126689"/>
                  </a:lnTo>
                  <a:lnTo>
                    <a:pt x="1587807" y="63344"/>
                  </a:lnTo>
                  <a:lnTo>
                    <a:pt x="1384607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73507" cy="164789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14350" y="289322"/>
            <a:ext cx="17259300" cy="9708356"/>
          </a:xfrm>
          <a:custGeom>
            <a:avLst/>
            <a:gdLst/>
            <a:ahLst/>
            <a:cxnLst/>
            <a:rect b="b" l="l" r="r" t="t"/>
            <a:pathLst>
              <a:path h="9708356" w="17259300">
                <a:moveTo>
                  <a:pt x="0" y="0"/>
                </a:moveTo>
                <a:lnTo>
                  <a:pt x="17259300" y="0"/>
                </a:lnTo>
                <a:lnTo>
                  <a:pt x="17259300" y="9708356"/>
                </a:lnTo>
                <a:lnTo>
                  <a:pt x="0" y="9708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556" t="-255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16618" y="8442837"/>
            <a:ext cx="2954558" cy="727836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940"/>
              </a:lnSpc>
            </a:pPr>
            <a:r>
              <a:rPr dirty="0" lang="en-US" sz="2100">
                <a:solidFill>
                  <a:schemeClr val="tx1">
                    <a:lumMod val="49000"/>
                    <a:lumOff val="51000"/>
                  </a:schemeClr>
                </a:solid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see the map in a webpage.</a:t>
            </a:r>
            <a:endParaRPr dirty="0" lang="en-US" sz="2100">
              <a:solidFill>
                <a:schemeClr val="tx1">
                  <a:lumMod val="49000"/>
                  <a:lumOff val="51000"/>
                </a:schemeClr>
              </a:solidFill>
              <a:latin typeface="Montserrat"/>
              <a:ea typeface="Montserrat"/>
              <a:cs typeface="Montserrat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6618" y="4928267"/>
            <a:ext cx="3161125" cy="30671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Dark green: Available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6618" y="5597083"/>
            <a:ext cx="3161125" cy="30671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Orange: In the pipeline.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6618" y="6267706"/>
            <a:ext cx="4111331" cy="30671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Light green: On demand.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254233" y="8698292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80" t="-2280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755" y="556318"/>
            <a:ext cx="17029184" cy="9180627"/>
            <a:chOff x="0" y="0"/>
            <a:chExt cx="4485053" cy="24179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5053" cy="2417943"/>
            </a:xfrm>
            <a:custGeom>
              <a:avLst/>
              <a:gdLst/>
              <a:ahLst/>
              <a:cxnLst/>
              <a:rect b="b" l="l" r="r" t="t"/>
              <a:pathLst>
                <a:path h="2417943" w="4485053">
                  <a:moveTo>
                    <a:pt x="0" y="0"/>
                  </a:moveTo>
                  <a:lnTo>
                    <a:pt x="4485053" y="0"/>
                  </a:lnTo>
                  <a:lnTo>
                    <a:pt x="4485053" y="2417943"/>
                  </a:lnTo>
                  <a:lnTo>
                    <a:pt x="0" y="241794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85053" cy="2456043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801573" y="1260522"/>
            <a:ext cx="8115300" cy="1026478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8072"/>
              </a:lnSpc>
            </a:pPr>
            <a:r>
              <a:rPr lang="en-US" sz="69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Countries List</a:t>
            </a:r>
          </a:p>
        </p:txBody>
      </p:sp>
      <p:sp>
        <p:nvSpPr>
          <p:cNvPr id="6" name="Freeform 6"/>
          <p:cNvSpPr/>
          <p:nvPr/>
        </p:nvSpPr>
        <p:spPr>
          <a:xfrm>
            <a:off x="16254233" y="1028700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280" t="-2280"/>
            </a:stretch>
          </a:blipFill>
        </p:spPr>
      </p:sp>
      <p:sp>
        <p:nvSpPr>
          <p:cNvPr id="7" name="Freeform 7">
            <a:hlinkClick r:id="rId3" tooltip="https://12928421-72b4-44e3-af05-e48367825d3a.usrfiles.com/ugd/129284_27a3a695688e4842b1d892dfab85c503.pdf"/>
          </p:cNvPr>
          <p:cNvSpPr/>
          <p:nvPr/>
        </p:nvSpPr>
        <p:spPr>
          <a:xfrm>
            <a:off x="1010185" y="2630737"/>
            <a:ext cx="7597503" cy="5031789"/>
          </a:xfrm>
          <a:custGeom>
            <a:avLst/>
            <a:gdLst/>
            <a:ahLst/>
            <a:cxnLst/>
            <a:rect b="b" l="l" r="r" t="t"/>
            <a:pathLst>
              <a:path h="5031789" w="7597503">
                <a:moveTo>
                  <a:pt x="0" y="0"/>
                </a:moveTo>
                <a:lnTo>
                  <a:pt x="7597503" y="0"/>
                </a:lnTo>
                <a:lnTo>
                  <a:pt x="7597503" y="5031789"/>
                </a:lnTo>
                <a:lnTo>
                  <a:pt x="0" y="5031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40" r="-604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988688" y="2498031"/>
            <a:ext cx="3693375" cy="589905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799"/>
              </a:lnSpc>
            </a:pPr>
            <a:r>
              <a:rPr b="1" dirty="0" lang="en-US" sz="200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READY</a:t>
            </a:r>
            <a:endParaRPr b="1" dirty="0" lang="en-US" sz="2000">
              <a:solidFill>
                <a:srgbClr val="000000"/>
              </a:solidFill>
              <a:latin typeface="Montserrat"/>
              <a:ea typeface="Montserrat Bold"/>
              <a:cs typeface="Montserrat Bold"/>
            </a:endParaRPr>
          </a:p>
          <a:p>
            <a:pPr indent="-285750" marL="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Australia</a:t>
            </a:r>
            <a:endParaRPr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Austria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Belgium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Czech Republic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Denmark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Finland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France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Germany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India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Italy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Japan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Netherlands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Norway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Poland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Portugal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Spain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Sweden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Switzerland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United Kingdom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United States</a:t>
            </a:r>
            <a:endParaRPr dirty="0" lang="en-US">
              <a:latin typeface="Montserra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63391" y="2498031"/>
            <a:ext cx="3693375" cy="512217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799"/>
              </a:lnSpc>
            </a:pPr>
            <a:r>
              <a:rPr b="1" dirty="0" lang="en-US" sz="2000">
                <a:solidFill>
                  <a:srgbClr val="000000"/>
                </a:solidFill>
                <a:latin typeface="Montserrat"/>
                <a:ea typeface="Montserrat Bold"/>
                <a:cs typeface="Montserrat Bold"/>
                <a:sym typeface="Montserrat Bold"/>
              </a:rPr>
              <a:t>ON DEMAND</a:t>
            </a:r>
            <a:endParaRPr b="1" dirty="0" lang="en-US" sz="2000">
              <a:solidFill>
                <a:srgbClr val="000000"/>
              </a:solidFill>
              <a:latin typeface="Montserrat"/>
              <a:ea typeface="Montserrat Bold"/>
              <a:cs typeface="Montserrat Bold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Brazil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Canada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Estonia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Hong Kong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Hungary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Indonesia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Ireland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Mexico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New Zealand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Philippines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Romania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Russia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Singapore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Slovakia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South Africa</a:t>
            </a:r>
            <a:endParaRPr dirty="0" lang="en-US">
              <a:latin typeface="Montserrat"/>
            </a:endParaRPr>
          </a:p>
          <a:p>
            <a:pPr indent="-285750" marL="285750">
              <a:buFont typeface="Arial"/>
              <a:buChar char="•"/>
            </a:pPr>
            <a:r>
              <a:rPr dirty="0" lang="en-US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South Korea</a:t>
            </a:r>
            <a:endParaRPr dirty="0" lang="en-US">
              <a:latin typeface="Montserrat"/>
            </a:endParaRPr>
          </a:p>
          <a:p>
            <a:pPr>
              <a:lnSpc>
                <a:spcPts val="2799"/>
              </a:lnSpc>
            </a:pPr>
            <a:endParaRPr b="1" dirty="0" lang="en-US" sz="195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48855" y="0"/>
            <a:ext cx="5939145" cy="10287000"/>
            <a:chOff x="0" y="0"/>
            <a:chExt cx="7918859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976" r="8722"/>
            <a:stretch>
              <a:fillRect/>
            </a:stretch>
          </p:blipFill>
          <p:spPr>
            <a:xfrm>
              <a:off x="0" y="0"/>
              <a:ext cx="7918859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034678" y="2980620"/>
            <a:ext cx="11314178" cy="2975989"/>
            <a:chOff x="0" y="0"/>
            <a:chExt cx="3239676" cy="8521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39676" cy="852138"/>
            </a:xfrm>
            <a:custGeom>
              <a:avLst/>
              <a:gdLst/>
              <a:ahLst/>
              <a:cxnLst/>
              <a:rect b="b" l="l" r="r" t="t"/>
              <a:pathLst>
                <a:path h="852138" w="3239676">
                  <a:moveTo>
                    <a:pt x="0" y="0"/>
                  </a:moveTo>
                  <a:lnTo>
                    <a:pt x="3239676" y="0"/>
                  </a:lnTo>
                  <a:lnTo>
                    <a:pt x="3239676" y="852138"/>
                  </a:lnTo>
                  <a:lnTo>
                    <a:pt x="0" y="85213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239676" cy="890238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71980" y="5821474"/>
            <a:ext cx="12720836" cy="4465526"/>
            <a:chOff x="0" y="0"/>
            <a:chExt cx="3642456" cy="12786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42456" cy="1278649"/>
            </a:xfrm>
            <a:custGeom>
              <a:avLst/>
              <a:gdLst/>
              <a:ahLst/>
              <a:cxnLst/>
              <a:rect b="b" l="l" r="r" t="t"/>
              <a:pathLst>
                <a:path h="1278649" w="3642456">
                  <a:moveTo>
                    <a:pt x="0" y="0"/>
                  </a:moveTo>
                  <a:lnTo>
                    <a:pt x="3642456" y="0"/>
                  </a:lnTo>
                  <a:lnTo>
                    <a:pt x="3642456" y="1278649"/>
                  </a:lnTo>
                  <a:lnTo>
                    <a:pt x="0" y="1278649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42456" cy="1316749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33993" y="666051"/>
            <a:ext cx="10937025" cy="1485894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50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Unlocking the Power of Survey Research for Digital Activation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3993" y="2763419"/>
            <a:ext cx="5009506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CHALLENGES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3993" y="3512298"/>
            <a:ext cx="10730638" cy="184245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 indent="-226695" lvl="1" marL="453390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Traditional surveys provide valuable consumer insights but often remain disconnected from digital activation.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 indent="-226695" lvl="1" marL="453390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Many brands and agencies struggle to turn research into </a:t>
            </a:r>
            <a:r>
              <a:rPr b="1" i="1" lang="en-US" sz="21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scalable, omnichannel audience targeting</a:t>
            </a:r>
            <a:r>
              <a:rPr i="1" lang="en-US" sz="210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33993" y="6233344"/>
            <a:ext cx="5009506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359"/>
              </a:lnSpc>
            </a:pPr>
            <a:r>
              <a:rPr b="1" lang="en-US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PROVEN SOLUTION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3993" y="6906380"/>
            <a:ext cx="10730638" cy="2957065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 indent="-226695" lvl="1" marL="453390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 use trusted Geospatial Consumer Segmentation Systems (GCSS) to </a:t>
            </a:r>
            <a:r>
              <a:rPr b="1" i="1" lang="en-US" sz="2100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transform survey-based research into actionable audience segments</a:t>
            </a:r>
            <a:r>
              <a:rPr i="1" lang="en-US" sz="210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.  </a:t>
            </a:r>
          </a:p>
          <a:p>
            <a:pPr algn="l">
              <a:lnSpc>
                <a:spcPts val="2940"/>
              </a:lnSpc>
            </a:pPr>
            <a:r>
              <a:rPr i="1" lang="en-US" sz="2100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</a:p>
          <a:p>
            <a:pPr algn="l" indent="-226695" lvl="1" marL="453390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enables brands and agencies to </a:t>
            </a:r>
            <a:r>
              <a:rPr b="1" lang="en-US" sz="21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identify and reach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key audience hotspots through digital advertising. 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l" indent="-226695" lvl="1" marL="453390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b="1" i="1" lang="en-US" sz="2100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privacy-safe, cookieless approach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ensures compliance while delivering </a:t>
            </a:r>
            <a:r>
              <a:rPr b="1" i="1" lang="en-US" sz="2100">
                <a:solidFill>
                  <a:srgbClr val="FFFFF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highly targeted media activation</a:t>
            </a: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514078" y="556318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4"/>
                </a:lnTo>
                <a:lnTo>
                  <a:pt x="0" y="94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80" t="-2280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b="b" l="l" r="r" t="t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1111" t="-21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7767" y="3009129"/>
            <a:ext cx="8115300" cy="6808036"/>
            <a:chOff x="0" y="0"/>
            <a:chExt cx="2137363" cy="1793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363" cy="1793063"/>
            </a:xfrm>
            <a:custGeom>
              <a:avLst/>
              <a:gdLst/>
              <a:ahLst/>
              <a:cxnLst/>
              <a:rect b="b" l="l" r="r" t="t"/>
              <a:pathLst>
                <a:path h="1793063" w="2137363">
                  <a:moveTo>
                    <a:pt x="0" y="0"/>
                  </a:moveTo>
                  <a:lnTo>
                    <a:pt x="2137363" y="0"/>
                  </a:lnTo>
                  <a:lnTo>
                    <a:pt x="2137363" y="1793063"/>
                  </a:lnTo>
                  <a:lnTo>
                    <a:pt x="0" y="17930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37363" cy="1831163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518851" y="3009129"/>
            <a:ext cx="8022317" cy="6808036"/>
            <a:chOff x="0" y="0"/>
            <a:chExt cx="2112874" cy="17930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12874" cy="1793063"/>
            </a:xfrm>
            <a:custGeom>
              <a:avLst/>
              <a:gdLst/>
              <a:ahLst/>
              <a:cxnLst/>
              <a:rect b="b" l="l" r="r" t="t"/>
              <a:pathLst>
                <a:path h="1793063" w="2112874">
                  <a:moveTo>
                    <a:pt x="0" y="0"/>
                  </a:moveTo>
                  <a:lnTo>
                    <a:pt x="2112874" y="0"/>
                  </a:lnTo>
                  <a:lnTo>
                    <a:pt x="2112874" y="1793063"/>
                  </a:lnTo>
                  <a:lnTo>
                    <a:pt x="0" y="17930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12874" cy="1831163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82223" y="3608166"/>
            <a:ext cx="6391889" cy="471760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919"/>
              </a:lnSpc>
            </a:pPr>
            <a:r>
              <a:rPr b="1" lang="en-US" sz="2799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WE DO FOR PARTNERS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2223" y="4439345"/>
            <a:ext cx="7186388" cy="439312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b="1" lang="en-US" sz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</a:t>
            </a:r>
            <a:r>
              <a:rPr b="1" lang="en-US" sz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Turning Survey Research into Unique Targeting Data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: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b="1" i="1" lang="en-US" sz="1800">
              <a:solidFill>
                <a:srgbClr val="000000"/>
              </a:solidFill>
              <a:latin typeface="Montserrat Bold Italics"/>
              <a:ea typeface="Montserrat Bold Italics"/>
              <a:cs typeface="Montserrat Bold Italics"/>
              <a:sym typeface="Montserrat Bold Italics"/>
            </a:endParaRPr>
          </a:p>
          <a:p>
            <a:pPr algn="l" indent="-194310" lvl="1" marL="38862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can transform research from 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any preferred survey partner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into actionable digital targeting data. 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indent="-194310" lvl="1" marL="38862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Our Geospatial Consumer Segmentation System (GCSS) ensures that no private data is shared with us, keeping the process</a:t>
            </a:r>
            <a:r>
              <a:rPr i="1" lang="en-US" sz="180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100% privacy safe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indent="-194310" lvl="1" marL="38862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Global survey and insights partners like 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Kantar Media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trust GCSS. 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indent="-194310" lvl="1" marL="38862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data becomes exclusive 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targeting data for</a:t>
            </a:r>
            <a:r>
              <a:rPr i="1" lang="en-US" sz="180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brands and agencies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90959" y="4439345"/>
            <a:ext cx="6878102" cy="3764443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2520"/>
              </a:lnSpc>
            </a:pPr>
            <a:r>
              <a:rPr b="1" lang="en-US" sz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.</a:t>
            </a:r>
            <a:r>
              <a:rPr b="1" lang="en-US" sz="1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Delivering Proprietary Targeting Solutions to Agencies:</a:t>
            </a:r>
          </a:p>
          <a:p>
            <a:pPr algn="l">
              <a:lnSpc>
                <a:spcPts val="2520"/>
              </a:lnSpc>
            </a:pPr>
            <a:endParaRPr b="1" lang="en-US" sz="180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 indent="-194310" lvl="1" marL="388620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Agencies can access 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exclusive, custom-built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audience segments inside their existing internal systems, DSPs, or IDfree.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indent="-194310" lvl="1" marL="388620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work with 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any reputable survey partner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- seamless integration, no limitations. 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 indent="-194310" lvl="1" marL="388620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targeting data is </a:t>
            </a:r>
            <a:r>
              <a:rPr b="1" i="1" lang="en-US" sz="18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proprietary and unique</a:t>
            </a:r>
            <a:r>
              <a:rPr lang="en-US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 - no one else can access the same audience segments.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-5475"/>
            <a:ext cx="18288000" cy="2358137"/>
            <a:chOff x="0" y="0"/>
            <a:chExt cx="4816593" cy="621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621073"/>
            </a:xfrm>
            <a:custGeom>
              <a:avLst/>
              <a:gdLst/>
              <a:ahLst/>
              <a:cxnLst/>
              <a:rect b="b" l="l" r="r" t="t"/>
              <a:pathLst>
                <a:path h="621073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621073"/>
                  </a:lnTo>
                  <a:lnTo>
                    <a:pt x="0" y="621073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659173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502842" y="690509"/>
            <a:ext cx="7038326" cy="967015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b="1" lang="en-US" sz="2799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Seamless Activation &amp; Trusted Integration with Media Agencies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7767" y="502835"/>
            <a:ext cx="9812737" cy="1409038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5616"/>
              </a:lnSpc>
            </a:pPr>
            <a:r>
              <a:rPr lang="en-US" sz="4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Unlocking the Power of Survey Research for Digital Activation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254233" y="8636656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280" t="-2280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-371980" y="-820139"/>
            <a:ext cx="743961" cy="3172801"/>
            <a:chOff x="0" y="0"/>
            <a:chExt cx="195940" cy="83563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5940" cy="835635"/>
            </a:xfrm>
            <a:custGeom>
              <a:avLst/>
              <a:gdLst/>
              <a:ahLst/>
              <a:cxnLst/>
              <a:rect b="b" l="l" r="r" t="t"/>
              <a:pathLst>
                <a:path h="835635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35635"/>
                  </a:lnTo>
                  <a:lnTo>
                    <a:pt x="0" y="835635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95940" cy="873735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090959" y="3608166"/>
            <a:ext cx="6902441" cy="471760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>
              <a:lnSpc>
                <a:spcPts val="3919"/>
              </a:lnSpc>
            </a:pPr>
            <a:r>
              <a:rPr b="1" lang="en-US" sz="2799">
                <a:solidFill>
                  <a:srgbClr val="91AB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WE DO FOR PARTNERS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B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1980" y="0"/>
            <a:ext cx="743961" cy="3086100"/>
            <a:chOff x="0" y="0"/>
            <a:chExt cx="1959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940" cy="812800"/>
            </a:xfrm>
            <a:custGeom>
              <a:avLst/>
              <a:gdLst/>
              <a:ahLst/>
              <a:cxnLst/>
              <a:rect b="b" l="l" r="r" t="t"/>
              <a:pathLst>
                <a:path h="812800" w="195940">
                  <a:moveTo>
                    <a:pt x="0" y="0"/>
                  </a:moveTo>
                  <a:lnTo>
                    <a:pt x="195940" y="0"/>
                  </a:lnTo>
                  <a:lnTo>
                    <a:pt x="1959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1AB6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5940" cy="850900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143500"/>
            <a:ext cx="18288000" cy="5143500"/>
            <a:chOff x="0" y="0"/>
            <a:chExt cx="4816593" cy="13546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b="b" l="l" r="r" t="t"/>
              <a:pathLst>
                <a:path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392767"/>
            </a:xfrm>
            <a:prstGeom prst="rect">
              <a:avLst/>
            </a:prstGeom>
          </p:spPr>
          <p:txBody>
            <a:bodyPr anchor="ctr" bIns="50800" lIns="50800" numCol="1" rIns="50800" rtlCol="0" tIns="50800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8309" y="3212935"/>
            <a:ext cx="7077391" cy="3270641"/>
            <a:chOff x="0" y="0"/>
            <a:chExt cx="11432684" cy="52833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32684" cy="5283332"/>
            </a:xfrm>
            <a:custGeom>
              <a:avLst/>
              <a:gdLst/>
              <a:ahLst/>
              <a:cxnLst/>
              <a:rect b="b" l="l" r="r" t="t"/>
              <a:pathLst>
                <a:path h="5283332" w="11432684">
                  <a:moveTo>
                    <a:pt x="0" y="0"/>
                  </a:moveTo>
                  <a:lnTo>
                    <a:pt x="11432684" y="0"/>
                  </a:lnTo>
                  <a:lnTo>
                    <a:pt x="11432684" y="5283332"/>
                  </a:lnTo>
                  <a:lnTo>
                    <a:pt x="0" y="5283332"/>
                  </a:lnTo>
                  <a:close/>
                </a:path>
              </a:pathLst>
            </a:custGeom>
            <a:blipFill>
              <a:blip r:embed="rId2"/>
              <a:stretch>
                <a:fillRect b="-32097" t="-12253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067903" y="635508"/>
            <a:ext cx="14140487" cy="1775443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ctr">
              <a:lnSpc>
                <a:spcPts val="7019"/>
              </a:lnSpc>
            </a:pPr>
            <a:r>
              <a:rPr lang="en-US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Unlocking the Power of Survey Research for Digital Activation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67903" y="6759010"/>
            <a:ext cx="5518204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ctr">
              <a:lnSpc>
                <a:spcPts val="3359"/>
              </a:lnSpc>
            </a:pPr>
            <a:r>
              <a:rPr b="1" lang="en-US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 IT WORKS?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8309" y="7390736"/>
            <a:ext cx="7077391" cy="184245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 indent="-342900" marL="342900">
              <a:lnSpc>
                <a:spcPts val="2940"/>
              </a:lnSpc>
              <a:buFont typeface="Arial"/>
              <a:buChar char="•"/>
            </a:pPr>
            <a:r>
              <a:rPr b="1" dirty="0" i="1" lang="en-US" sz="21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Trusted</a:t>
            </a:r>
            <a:r>
              <a:rPr dirty="0"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by leading media agencies.  </a:t>
            </a:r>
            <a:endParaRPr lang="en-US"/>
          </a:p>
          <a:p>
            <a:pPr algn="l" indent="-342900" marL="342900">
              <a:lnSpc>
                <a:spcPts val="2940"/>
              </a:lnSpc>
              <a:buFont typeface="Arial"/>
              <a:buChar char="•"/>
            </a:pPr>
            <a:r>
              <a:rPr b="1" dirty="0" i="1" lang="en-US" sz="21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Cookie-less &amp; Future-Proof</a:t>
            </a:r>
            <a:r>
              <a:rPr dirty="0"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No reliance on third-party cookies or tracking IDs. </a:t>
            </a: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342900" marL="342900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b="1" dirty="0" i="1" lang="en-US" sz="21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Omnichannel Activation</a:t>
            </a:r>
            <a:r>
              <a:rPr dirty="0"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Works across display, video, social, CTV, and DOOH. </a:t>
            </a: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560250" y="6759010"/>
            <a:ext cx="5518204" cy="396301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ctr">
              <a:lnSpc>
                <a:spcPts val="3359"/>
              </a:lnSpc>
            </a:pPr>
            <a:r>
              <a:rPr b="1" lang="en-US" sz="24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 IT MATTERS?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22759" y="7390736"/>
            <a:ext cx="7077391" cy="2213989"/>
          </a:xfrm>
          <a:prstGeom prst="rect">
            <a:avLst/>
          </a:prstGeom>
        </p:spPr>
        <p:txBody>
          <a:bodyPr anchor="t" bIns="0" lIns="0" numCol="1" rIns="0" rtlCol="0" tIns="0">
            <a:spAutoFit/>
          </a:bodyPr>
          <a:lstStyle/>
          <a:p>
            <a:pPr algn="l" indent="-342900" marL="342900">
              <a:lnSpc>
                <a:spcPts val="2940"/>
              </a:lnSpc>
              <a:buFont typeface="Arial"/>
              <a:buChar char="•"/>
            </a:pPr>
            <a:r>
              <a:rPr b="1" dirty="0" i="1" lang="en-US" sz="21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Privacy-First &amp; 100% Secure:</a:t>
            </a:r>
            <a:r>
              <a:rPr dirty="0"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No private data is exchanged - fully compliant with GDPR. </a:t>
            </a:r>
            <a:endParaRPr lang="en-US"/>
          </a:p>
          <a:p>
            <a:pPr algn="l" indent="-342900" marL="342900">
              <a:lnSpc>
                <a:spcPts val="2940"/>
              </a:lnSpc>
              <a:buFont typeface="Arial"/>
              <a:buChar char="•"/>
            </a:pPr>
            <a:r>
              <a:rPr b="1" dirty="0" i="1" lang="en-US" sz="21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Exclusive, Proprietary Targeting:</a:t>
            </a:r>
            <a:r>
              <a:rPr dirty="0"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Unique segments tailored for agencies. </a:t>
            </a: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  <a:p>
            <a:pPr algn="l" indent="-342900" marL="342900">
              <a:lnSpc>
                <a:spcPts val="2940"/>
              </a:lnSpc>
              <a:spcBef>
                <a:spcPct val="0"/>
              </a:spcBef>
              <a:buFont typeface="Arial"/>
              <a:buChar char="•"/>
            </a:pPr>
            <a:r>
              <a:rPr b="1" dirty="0" i="1" lang="en-US" sz="2100">
                <a:solidFill>
                  <a:srgbClr val="00000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Omnichannel Activation:</a:t>
            </a:r>
            <a:r>
              <a:rPr dirty="0"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Works across digital, video, social, CTV, and Out-of-Home (DOOH).</a:t>
            </a:r>
            <a:endParaRPr dirty="0" lang="en-US" sz="2100">
              <a:solidFill>
                <a:srgbClr val="000000"/>
              </a:solidFill>
              <a:latin typeface="Montserrat"/>
              <a:ea typeface="Montserrat"/>
              <a:cs typeface="Montserrat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9780656" y="3212935"/>
            <a:ext cx="7077391" cy="3270641"/>
            <a:chOff x="0" y="0"/>
            <a:chExt cx="11432684" cy="52833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432684" cy="5283332"/>
            </a:xfrm>
            <a:custGeom>
              <a:avLst/>
              <a:gdLst/>
              <a:ahLst/>
              <a:cxnLst/>
              <a:rect b="b" l="l" r="r" t="t"/>
              <a:pathLst>
                <a:path h="5283332" w="11432684">
                  <a:moveTo>
                    <a:pt x="0" y="0"/>
                  </a:moveTo>
                  <a:lnTo>
                    <a:pt x="11432684" y="0"/>
                  </a:lnTo>
                  <a:lnTo>
                    <a:pt x="11432684" y="5283332"/>
                  </a:lnTo>
                  <a:lnTo>
                    <a:pt x="0" y="5283332"/>
                  </a:lnTo>
                  <a:close/>
                </a:path>
              </a:pathLst>
            </a:custGeom>
            <a:blipFill>
              <a:blip r:embed="rId3"/>
              <a:stretch>
                <a:fillRect b="-16810" t="-16810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8641466" y="6536819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8" y="0"/>
                </a:lnTo>
                <a:lnTo>
                  <a:pt x="1005068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127" t="-2127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704578" y="421899"/>
            <a:ext cx="1005067" cy="944763"/>
          </a:xfrm>
          <a:custGeom>
            <a:avLst/>
            <a:gdLst/>
            <a:ahLst/>
            <a:cxnLst/>
            <a:rect b="b" l="l" r="r" t="t"/>
            <a:pathLst>
              <a:path h="944763" w="1005067">
                <a:moveTo>
                  <a:pt x="0" y="0"/>
                </a:moveTo>
                <a:lnTo>
                  <a:pt x="1005067" y="0"/>
                </a:lnTo>
                <a:lnTo>
                  <a:pt x="1005067" y="944763"/>
                </a:lnTo>
                <a:lnTo>
                  <a:pt x="0" y="944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127" t="-2127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Company/>
  <Words>0</Words>
  <Paragraphs>0</Paragraphs>
  <Slides>19</Slides>
  <Notes>0</Notes>
  <TotalTime>0</TotalTime>
  <HiddenSlides>0</HiddenSlides>
  <MMClips>0</MMClips>
  <ScaleCrop>false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baseType="lpstr" size="20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lication>Microsoft Office PowerPoint</Application>
  <AppVersion>16.0000</AppVersion>
  <PresentationFormat>Custom</PresentationFormat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identifier>DAGy3JaHSrw</dc:identifier>
  <dcterms:modified xsi:type="dcterms:W3CDTF">2025-09-13T14:13:16Z</dcterms:modified>
  <cp:revision>151</cp:revision>
  <dc:title>GDR_Research-Insights-Activation (19p)-02</dc:title>
</cp:coreProperties>
</file>